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72" r:id="rId4"/>
    <p:sldId id="283" r:id="rId5"/>
    <p:sldId id="279" r:id="rId6"/>
    <p:sldId id="281" r:id="rId7"/>
    <p:sldId id="273" r:id="rId8"/>
    <p:sldId id="264" r:id="rId9"/>
    <p:sldId id="276" r:id="rId10"/>
    <p:sldId id="269" r:id="rId11"/>
    <p:sldId id="258" r:id="rId12"/>
    <p:sldId id="257" r:id="rId13"/>
    <p:sldId id="259" r:id="rId14"/>
    <p:sldId id="274" r:id="rId15"/>
    <p:sldId id="277" r:id="rId16"/>
    <p:sldId id="275" r:id="rId17"/>
    <p:sldId id="260" r:id="rId18"/>
    <p:sldId id="261" r:id="rId19"/>
    <p:sldId id="278" r:id="rId20"/>
    <p:sldId id="262" r:id="rId21"/>
    <p:sldId id="270" r:id="rId22"/>
    <p:sldId id="265" r:id="rId23"/>
    <p:sldId id="266" r:id="rId24"/>
    <p:sldId id="267" r:id="rId25"/>
    <p:sldId id="268" r:id="rId26"/>
    <p:sldId id="27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0" y="7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A3C20A-7561-451D-9881-46C5F0685ADF}" type="datetimeFigureOut">
              <a:rPr lang="en-US" smtClean="0"/>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ECAAC-FB97-4F00-83B9-BF64E7575C54}" type="slidenum">
              <a:rPr lang="en-US" smtClean="0"/>
              <a:t>‹#›</a:t>
            </a:fld>
            <a:endParaRPr lang="en-US"/>
          </a:p>
        </p:txBody>
      </p:sp>
    </p:spTree>
    <p:extLst>
      <p:ext uri="{BB962C8B-B14F-4D97-AF65-F5344CB8AC3E}">
        <p14:creationId xmlns:p14="http://schemas.microsoft.com/office/powerpoint/2010/main" val="2487123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A3C20A-7561-451D-9881-46C5F0685ADF}" type="datetimeFigureOut">
              <a:rPr lang="en-US" smtClean="0"/>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ECAAC-FB97-4F00-83B9-BF64E7575C54}" type="slidenum">
              <a:rPr lang="en-US" smtClean="0"/>
              <a:t>‹#›</a:t>
            </a:fld>
            <a:endParaRPr lang="en-US"/>
          </a:p>
        </p:txBody>
      </p:sp>
    </p:spTree>
    <p:extLst>
      <p:ext uri="{BB962C8B-B14F-4D97-AF65-F5344CB8AC3E}">
        <p14:creationId xmlns:p14="http://schemas.microsoft.com/office/powerpoint/2010/main" val="824449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A3C20A-7561-451D-9881-46C5F0685ADF}" type="datetimeFigureOut">
              <a:rPr lang="en-US" smtClean="0"/>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ECAAC-FB97-4F00-83B9-BF64E7575C54}" type="slidenum">
              <a:rPr lang="en-US" smtClean="0"/>
              <a:t>‹#›</a:t>
            </a:fld>
            <a:endParaRPr lang="en-US"/>
          </a:p>
        </p:txBody>
      </p:sp>
    </p:spTree>
    <p:extLst>
      <p:ext uri="{BB962C8B-B14F-4D97-AF65-F5344CB8AC3E}">
        <p14:creationId xmlns:p14="http://schemas.microsoft.com/office/powerpoint/2010/main" val="871556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A3C20A-7561-451D-9881-46C5F0685ADF}" type="datetimeFigureOut">
              <a:rPr lang="en-US" smtClean="0"/>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ECAAC-FB97-4F00-83B9-BF64E7575C54}" type="slidenum">
              <a:rPr lang="en-US" smtClean="0"/>
              <a:t>‹#›</a:t>
            </a:fld>
            <a:endParaRPr lang="en-US"/>
          </a:p>
        </p:txBody>
      </p:sp>
    </p:spTree>
    <p:extLst>
      <p:ext uri="{BB962C8B-B14F-4D97-AF65-F5344CB8AC3E}">
        <p14:creationId xmlns:p14="http://schemas.microsoft.com/office/powerpoint/2010/main" val="2531069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EA3C20A-7561-451D-9881-46C5F0685ADF}" type="datetimeFigureOut">
              <a:rPr lang="en-US" smtClean="0"/>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ECAAC-FB97-4F00-83B9-BF64E7575C54}" type="slidenum">
              <a:rPr lang="en-US" smtClean="0"/>
              <a:t>‹#›</a:t>
            </a:fld>
            <a:endParaRPr lang="en-US"/>
          </a:p>
        </p:txBody>
      </p:sp>
    </p:spTree>
    <p:extLst>
      <p:ext uri="{BB962C8B-B14F-4D97-AF65-F5344CB8AC3E}">
        <p14:creationId xmlns:p14="http://schemas.microsoft.com/office/powerpoint/2010/main" val="2071354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A3C20A-7561-451D-9881-46C5F0685ADF}" type="datetimeFigureOut">
              <a:rPr lang="en-US" smtClean="0"/>
              <a:t>6/8/2018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5ECAAC-FB97-4F00-83B9-BF64E7575C54}" type="slidenum">
              <a:rPr lang="en-US" smtClean="0"/>
              <a:t>‹#›</a:t>
            </a:fld>
            <a:endParaRPr lang="en-US"/>
          </a:p>
        </p:txBody>
      </p:sp>
    </p:spTree>
    <p:extLst>
      <p:ext uri="{BB962C8B-B14F-4D97-AF65-F5344CB8AC3E}">
        <p14:creationId xmlns:p14="http://schemas.microsoft.com/office/powerpoint/2010/main" val="592008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A3C20A-7561-451D-9881-46C5F0685ADF}" type="datetimeFigureOut">
              <a:rPr lang="en-US" smtClean="0"/>
              <a:t>6/8/2018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5ECAAC-FB97-4F00-83B9-BF64E7575C54}" type="slidenum">
              <a:rPr lang="en-US" smtClean="0"/>
              <a:t>‹#›</a:t>
            </a:fld>
            <a:endParaRPr lang="en-US"/>
          </a:p>
        </p:txBody>
      </p:sp>
    </p:spTree>
    <p:extLst>
      <p:ext uri="{BB962C8B-B14F-4D97-AF65-F5344CB8AC3E}">
        <p14:creationId xmlns:p14="http://schemas.microsoft.com/office/powerpoint/2010/main" val="3178765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A3C20A-7561-451D-9881-46C5F0685ADF}" type="datetimeFigureOut">
              <a:rPr lang="en-US" smtClean="0"/>
              <a:t>6/8/2018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5ECAAC-FB97-4F00-83B9-BF64E7575C54}" type="slidenum">
              <a:rPr lang="en-US" smtClean="0"/>
              <a:t>‹#›</a:t>
            </a:fld>
            <a:endParaRPr lang="en-US"/>
          </a:p>
        </p:txBody>
      </p:sp>
    </p:spTree>
    <p:extLst>
      <p:ext uri="{BB962C8B-B14F-4D97-AF65-F5344CB8AC3E}">
        <p14:creationId xmlns:p14="http://schemas.microsoft.com/office/powerpoint/2010/main" val="50790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A3C20A-7561-451D-9881-46C5F0685ADF}" type="datetimeFigureOut">
              <a:rPr lang="en-US" smtClean="0"/>
              <a:t>6/8/2018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5ECAAC-FB97-4F00-83B9-BF64E7575C54}" type="slidenum">
              <a:rPr lang="en-US" smtClean="0"/>
              <a:t>‹#›</a:t>
            </a:fld>
            <a:endParaRPr lang="en-US"/>
          </a:p>
        </p:txBody>
      </p:sp>
    </p:spTree>
    <p:extLst>
      <p:ext uri="{BB962C8B-B14F-4D97-AF65-F5344CB8AC3E}">
        <p14:creationId xmlns:p14="http://schemas.microsoft.com/office/powerpoint/2010/main" val="1757025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A3C20A-7561-451D-9881-46C5F0685ADF}" type="datetimeFigureOut">
              <a:rPr lang="en-US" smtClean="0"/>
              <a:t>6/8/2018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5ECAAC-FB97-4F00-83B9-BF64E7575C54}" type="slidenum">
              <a:rPr lang="en-US" smtClean="0"/>
              <a:t>‹#›</a:t>
            </a:fld>
            <a:endParaRPr lang="en-US"/>
          </a:p>
        </p:txBody>
      </p:sp>
    </p:spTree>
    <p:extLst>
      <p:ext uri="{BB962C8B-B14F-4D97-AF65-F5344CB8AC3E}">
        <p14:creationId xmlns:p14="http://schemas.microsoft.com/office/powerpoint/2010/main" val="1479119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A3C20A-7561-451D-9881-46C5F0685ADF}" type="datetimeFigureOut">
              <a:rPr lang="en-US" smtClean="0"/>
              <a:t>6/8/2018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5ECAAC-FB97-4F00-83B9-BF64E7575C54}" type="slidenum">
              <a:rPr lang="en-US" smtClean="0"/>
              <a:t>‹#›</a:t>
            </a:fld>
            <a:endParaRPr lang="en-US"/>
          </a:p>
        </p:txBody>
      </p:sp>
    </p:spTree>
    <p:extLst>
      <p:ext uri="{BB962C8B-B14F-4D97-AF65-F5344CB8AC3E}">
        <p14:creationId xmlns:p14="http://schemas.microsoft.com/office/powerpoint/2010/main" val="1556119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A3C20A-7561-451D-9881-46C5F0685ADF}" type="datetimeFigureOut">
              <a:rPr lang="en-US" smtClean="0"/>
              <a:t>6/8/2018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ECAAC-FB97-4F00-83B9-BF64E7575C54}" type="slidenum">
              <a:rPr lang="en-US" smtClean="0"/>
              <a:t>‹#›</a:t>
            </a:fld>
            <a:endParaRPr lang="en-US"/>
          </a:p>
        </p:txBody>
      </p:sp>
    </p:spTree>
    <p:extLst>
      <p:ext uri="{BB962C8B-B14F-4D97-AF65-F5344CB8AC3E}">
        <p14:creationId xmlns:p14="http://schemas.microsoft.com/office/powerpoint/2010/main" val="1034087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i="1" u="sng" dirty="0" smtClean="0">
                <a:solidFill>
                  <a:srgbClr val="7030A0"/>
                </a:solidFill>
              </a:rPr>
              <a:t>Billy ‘Scam’ Graham</a:t>
            </a:r>
            <a:endParaRPr lang="en-US" b="1" i="1" u="sng" dirty="0">
              <a:solidFill>
                <a:srgbClr val="7030A0"/>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13903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47699"/>
          </a:xfrm>
        </p:spPr>
        <p:txBody>
          <a:bodyPr>
            <a:normAutofit fontScale="90000"/>
          </a:bodyPr>
          <a:lstStyle/>
          <a:p>
            <a:r>
              <a:rPr lang="en-US" dirty="0" smtClean="0"/>
              <a:t>           </a:t>
            </a:r>
            <a:r>
              <a:rPr lang="en-US" b="1" i="1" u="sng" dirty="0" smtClean="0">
                <a:solidFill>
                  <a:srgbClr val="0070C0"/>
                </a:solidFill>
                <a:latin typeface="Algerian" panose="04020705040A02060702" pitchFamily="82" charset="0"/>
              </a:rPr>
              <a:t>The Friend of Presidents!?!?</a:t>
            </a:r>
            <a:endParaRPr lang="en-US" b="1" i="1" u="sng" dirty="0">
              <a:solidFill>
                <a:srgbClr val="0070C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647700"/>
            <a:ext cx="6172200" cy="6210300"/>
          </a:xfrm>
          <a:prstGeom prst="rect">
            <a:avLst/>
          </a:prstGeom>
        </p:spPr>
      </p:pic>
      <p:sp>
        <p:nvSpPr>
          <p:cNvPr id="4" name="Content Placeholder 3"/>
          <p:cNvSpPr>
            <a:spLocks noGrp="1"/>
          </p:cNvSpPr>
          <p:nvPr>
            <p:ph sz="half" idx="2"/>
          </p:nvPr>
        </p:nvSpPr>
        <p:spPr>
          <a:xfrm>
            <a:off x="6172200" y="647700"/>
            <a:ext cx="6019800" cy="6210300"/>
          </a:xfrm>
        </p:spPr>
        <p:txBody>
          <a:bodyPr>
            <a:noAutofit/>
          </a:bodyPr>
          <a:lstStyle/>
          <a:p>
            <a:r>
              <a:rPr lang="en-US" sz="3200" dirty="0" smtClean="0"/>
              <a:t>Billy Graham was the friend of Presidents for 70 years.  From Eisenhower to Obama, Graham patronized the leading men of the nation.  WWJD????  Jesus was not the friend of kings; He rebuked them for their wickedness and sought to win them to the truth!  One profound event of the 20</a:t>
            </a:r>
            <a:r>
              <a:rPr lang="en-US" sz="3200" baseline="30000" dirty="0" smtClean="0"/>
              <a:t>th</a:t>
            </a:r>
            <a:r>
              <a:rPr lang="en-US" sz="3200" dirty="0" smtClean="0"/>
              <a:t> century was President Ronald Reagan appointing an ambassador to the Vatican in 1984.  The man behind this was………….</a:t>
            </a:r>
            <a:endParaRPr lang="en-US" sz="3200" dirty="0"/>
          </a:p>
        </p:txBody>
      </p:sp>
    </p:spTree>
    <p:extLst>
      <p:ext uri="{BB962C8B-B14F-4D97-AF65-F5344CB8AC3E}">
        <p14:creationId xmlns:p14="http://schemas.microsoft.com/office/powerpoint/2010/main" val="3270678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65059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73099"/>
          </a:xfrm>
        </p:spPr>
        <p:txBody>
          <a:bodyPr>
            <a:normAutofit fontScale="90000"/>
          </a:bodyPr>
          <a:lstStyle/>
          <a:p>
            <a:r>
              <a:rPr lang="en-US" dirty="0" smtClean="0"/>
              <a:t>                     </a:t>
            </a:r>
            <a:r>
              <a:rPr lang="en-US" b="1" i="1" u="sng" dirty="0" smtClean="0">
                <a:solidFill>
                  <a:srgbClr val="0070C0"/>
                </a:solidFill>
                <a:latin typeface="Algerian" panose="04020705040A02060702" pitchFamily="82" charset="0"/>
              </a:rPr>
              <a:t>The Ecumenical Juggernaut</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0" y="558800"/>
            <a:ext cx="12192000" cy="6299199"/>
          </a:xfrm>
        </p:spPr>
        <p:txBody>
          <a:bodyPr>
            <a:normAutofit/>
          </a:bodyPr>
          <a:lstStyle/>
          <a:p>
            <a:pPr marL="0" indent="0">
              <a:buNone/>
            </a:pPr>
            <a:r>
              <a:rPr lang="en-US" sz="4000" dirty="0" smtClean="0"/>
              <a:t>     “As </a:t>
            </a:r>
            <a:r>
              <a:rPr lang="en-US" sz="4000" dirty="0"/>
              <a:t>far back as 1955 Dr. James E. Bennet and Rev. Jack Wyrtzen met with Billy Graham. Graham told them "that if some minister, who was a modernist, sent 50 of his people to Graham's meetings, and they were saved, he (Billy) would not tell them not to return to that modernistic church, because it would be unfair to the </a:t>
            </a:r>
            <a:r>
              <a:rPr lang="en-US" sz="4000" dirty="0" smtClean="0"/>
              <a:t>pastor!” Bundy, </a:t>
            </a:r>
            <a:r>
              <a:rPr lang="en-US" sz="4000" dirty="0"/>
              <a:t>Billy Graham, op. cit., p.9. See also: David W. Cloud, Flirting with Rome: Evangelical Entanglement with Roman Catholicism (Volume I –Billy Graham) (Oak Harbor, WA: Way of Life Literature, 1993).</a:t>
            </a:r>
          </a:p>
        </p:txBody>
      </p:sp>
    </p:spTree>
    <p:extLst>
      <p:ext uri="{BB962C8B-B14F-4D97-AF65-F5344CB8AC3E}">
        <p14:creationId xmlns:p14="http://schemas.microsoft.com/office/powerpoint/2010/main" val="2261429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546099"/>
          </a:xfrm>
        </p:spPr>
        <p:txBody>
          <a:bodyPr>
            <a:normAutofit fontScale="90000"/>
          </a:bodyPr>
          <a:lstStyle/>
          <a:p>
            <a:r>
              <a:rPr lang="en-US" dirty="0" smtClean="0"/>
              <a:t>                                   </a:t>
            </a:r>
            <a:r>
              <a:rPr lang="en-US" b="1" i="1" u="sng" dirty="0" smtClean="0">
                <a:solidFill>
                  <a:srgbClr val="FF0000"/>
                </a:solidFill>
              </a:rPr>
              <a:t>Pals!!</a:t>
            </a:r>
            <a:endParaRPr lang="en-US" b="1" i="1" u="sng" dirty="0">
              <a:solidFill>
                <a:srgbClr val="FF0000"/>
              </a:solidFill>
            </a:endParaRPr>
          </a:p>
        </p:txBody>
      </p:sp>
      <p:sp>
        <p:nvSpPr>
          <p:cNvPr id="3" name="Content Placeholder 2"/>
          <p:cNvSpPr>
            <a:spLocks noGrp="1"/>
          </p:cNvSpPr>
          <p:nvPr>
            <p:ph idx="1"/>
          </p:nvPr>
        </p:nvSpPr>
        <p:spPr>
          <a:xfrm>
            <a:off x="0" y="457200"/>
            <a:ext cx="12192000" cy="6400799"/>
          </a:xfrm>
        </p:spPr>
        <p:txBody>
          <a:bodyPr>
            <a:noAutofit/>
          </a:bodyPr>
          <a:lstStyle/>
          <a:p>
            <a:r>
              <a:rPr lang="en-US" sz="3600" dirty="0"/>
              <a:t>A letter from the Billy Graham Evangelistic Association (written by W H. Martindale) dated February 29, 1968 stated: "Mr. Graham, under no conditions, suggests affiliating with those who are, in their doctrines, contrary to the Scriptures</a:t>
            </a:r>
            <a:r>
              <a:rPr lang="en-US" sz="3600" dirty="0" smtClean="0"/>
              <a:t>.”  </a:t>
            </a:r>
            <a:r>
              <a:rPr lang="en-US" sz="3600" dirty="0"/>
              <a:t>Yet 11 years prior to this letter, Graham had had Norman Vincent Peale on his platform. Peale had written 46 books, the first one published in </a:t>
            </a:r>
            <a:r>
              <a:rPr lang="en-US" sz="3600" dirty="0" smtClean="0"/>
              <a:t>1937. </a:t>
            </a:r>
            <a:r>
              <a:rPr lang="en-US" sz="3600" dirty="0"/>
              <a:t>His book, The Power of Positive Thinking had already been in print for several years so his viewpoint was well-known.” </a:t>
            </a:r>
            <a:r>
              <a:rPr lang="en-US" sz="3600" dirty="0" smtClean="0"/>
              <a:t>Letter </a:t>
            </a:r>
            <a:r>
              <a:rPr lang="en-US" sz="3600" dirty="0"/>
              <a:t>on file from the Billy Graham Evangelistic Association, dated February 29, </a:t>
            </a:r>
            <a:r>
              <a:rPr lang="en-US" sz="3600" dirty="0" smtClean="0"/>
              <a:t>1968. Ruth </a:t>
            </a:r>
            <a:r>
              <a:rPr lang="en-US" sz="3600" dirty="0"/>
              <a:t>Stafford Peale, "A Life of Faith and Love: Remembering Norman Vincent Peale 33°, Grand Cross, "The Scottish Rite Journal )September 1995, Vol. 104, No. 9), p.6.</a:t>
            </a:r>
          </a:p>
          <a:p>
            <a:endParaRPr lang="en-US" sz="3600" dirty="0"/>
          </a:p>
        </p:txBody>
      </p:sp>
    </p:spTree>
    <p:extLst>
      <p:ext uri="{BB962C8B-B14F-4D97-AF65-F5344CB8AC3E}">
        <p14:creationId xmlns:p14="http://schemas.microsoft.com/office/powerpoint/2010/main" val="2447714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198" y="1"/>
            <a:ext cx="6019802" cy="761999"/>
          </a:xfrm>
        </p:spPr>
        <p:txBody>
          <a:bodyPr>
            <a:normAutofit/>
          </a:bodyPr>
          <a:lstStyle/>
          <a:p>
            <a:r>
              <a:rPr lang="en-US" dirty="0" smtClean="0"/>
              <a:t>       </a:t>
            </a:r>
            <a:r>
              <a:rPr lang="en-US" b="1" i="1" u="sng" dirty="0" smtClean="0">
                <a:solidFill>
                  <a:srgbClr val="FF0000"/>
                </a:solidFill>
                <a:latin typeface="Algerian" panose="04020705040A02060702" pitchFamily="82" charset="0"/>
              </a:rPr>
              <a:t>Jesuit Puppet!</a:t>
            </a:r>
            <a:endParaRPr lang="en-US" b="1" i="1" u="sng" dirty="0">
              <a:solidFill>
                <a:srgbClr val="FF000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0"/>
            <a:ext cx="6172199" cy="6858000"/>
          </a:xfrm>
          <a:prstGeom prst="rect">
            <a:avLst/>
          </a:prstGeom>
        </p:spPr>
      </p:pic>
      <p:sp>
        <p:nvSpPr>
          <p:cNvPr id="4" name="Content Placeholder 3"/>
          <p:cNvSpPr>
            <a:spLocks noGrp="1"/>
          </p:cNvSpPr>
          <p:nvPr>
            <p:ph sz="half" idx="2"/>
          </p:nvPr>
        </p:nvSpPr>
        <p:spPr>
          <a:xfrm>
            <a:off x="6172200" y="647700"/>
            <a:ext cx="6019800" cy="6210299"/>
          </a:xfrm>
        </p:spPr>
        <p:txBody>
          <a:bodyPr>
            <a:normAutofit/>
          </a:bodyPr>
          <a:lstStyle/>
          <a:p>
            <a:r>
              <a:rPr lang="en-US" sz="3200" dirty="0"/>
              <a:t>An active minister for six decades, he also became known as a writer of self-help books, working "to consciously integrate psychological insights with religious beliefs." A Mason for sixty-seven years, he served rather proudly as both a Grand Chaplain and Grand Prelate in his ninety-five year lifespan</a:t>
            </a:r>
            <a:r>
              <a:rPr lang="en-US" sz="3200" dirty="0" smtClean="0"/>
              <a:t>.  For centuries, the Masonic Lodge has been under the control of the JESUITS!!!!!  </a:t>
            </a:r>
            <a:endParaRPr lang="en-US" sz="3200" dirty="0"/>
          </a:p>
        </p:txBody>
      </p:sp>
    </p:spTree>
    <p:extLst>
      <p:ext uri="{BB962C8B-B14F-4D97-AF65-F5344CB8AC3E}">
        <p14:creationId xmlns:p14="http://schemas.microsoft.com/office/powerpoint/2010/main" val="2610096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61999"/>
          </a:xfrm>
        </p:spPr>
        <p:txBody>
          <a:bodyPr/>
          <a:lstStyle/>
          <a:p>
            <a:r>
              <a:rPr lang="en-US" dirty="0" smtClean="0"/>
              <a:t>               </a:t>
            </a:r>
            <a:r>
              <a:rPr lang="en-US" b="1" i="1" u="sng" dirty="0" smtClean="0">
                <a:solidFill>
                  <a:srgbClr val="FF0000"/>
                </a:solidFill>
              </a:rPr>
              <a:t>Graham, Peale, the Jesuits!!!???</a:t>
            </a:r>
            <a:endParaRPr lang="en-US" b="1" i="1" u="sng" dirty="0">
              <a:solidFill>
                <a:srgbClr val="FF0000"/>
              </a:solidFill>
            </a:endParaRPr>
          </a:p>
        </p:txBody>
      </p:sp>
      <p:pic>
        <p:nvPicPr>
          <p:cNvPr id="6" name="Content Placeholder 5"/>
          <p:cNvPicPr>
            <a:picLocks noGrp="1" noChangeAspect="1"/>
          </p:cNvPicPr>
          <p:nvPr>
            <p:ph sz="half" idx="1"/>
          </p:nvPr>
        </p:nvPicPr>
        <p:blipFill>
          <a:blip r:embed="rId2"/>
          <a:stretch>
            <a:fillRect/>
          </a:stretch>
        </p:blipFill>
        <p:spPr>
          <a:xfrm>
            <a:off x="0" y="673100"/>
            <a:ext cx="6019799" cy="6184899"/>
          </a:xfrm>
          <a:prstGeom prst="rect">
            <a:avLst/>
          </a:prstGeom>
        </p:spPr>
      </p:pic>
      <p:pic>
        <p:nvPicPr>
          <p:cNvPr id="5" name="Content Placeholder 4"/>
          <p:cNvPicPr>
            <a:picLocks noGrp="1" noChangeAspect="1"/>
          </p:cNvPicPr>
          <p:nvPr>
            <p:ph sz="half" idx="2"/>
          </p:nvPr>
        </p:nvPicPr>
        <p:blipFill>
          <a:blip r:embed="rId3"/>
          <a:stretch>
            <a:fillRect/>
          </a:stretch>
        </p:blipFill>
        <p:spPr>
          <a:xfrm>
            <a:off x="6019800" y="673100"/>
            <a:ext cx="6172200" cy="6184900"/>
          </a:xfrm>
          <a:prstGeom prst="rect">
            <a:avLst/>
          </a:prstGeom>
        </p:spPr>
      </p:pic>
    </p:spTree>
    <p:extLst>
      <p:ext uri="{BB962C8B-B14F-4D97-AF65-F5344CB8AC3E}">
        <p14:creationId xmlns:p14="http://schemas.microsoft.com/office/powerpoint/2010/main" val="2138834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85799"/>
          </a:xfrm>
        </p:spPr>
        <p:txBody>
          <a:bodyPr>
            <a:normAutofit fontScale="90000"/>
          </a:bodyPr>
          <a:lstStyle/>
          <a:p>
            <a:r>
              <a:rPr lang="en-US" dirty="0" smtClean="0"/>
              <a:t>       </a:t>
            </a:r>
            <a:r>
              <a:rPr lang="en-US" b="1" i="1" u="sng" dirty="0" smtClean="0">
                <a:solidFill>
                  <a:srgbClr val="0070C0"/>
                </a:solidFill>
              </a:rPr>
              <a:t>Billy Graham and Norman Vincent Peale</a:t>
            </a:r>
            <a:endParaRPr lang="en-US" b="1" i="1" u="sng" dirty="0">
              <a:solidFill>
                <a:srgbClr val="0070C0"/>
              </a:solidFill>
            </a:endParaRPr>
          </a:p>
        </p:txBody>
      </p:sp>
      <p:sp>
        <p:nvSpPr>
          <p:cNvPr id="3" name="Content Placeholder 2"/>
          <p:cNvSpPr>
            <a:spLocks noGrp="1"/>
          </p:cNvSpPr>
          <p:nvPr>
            <p:ph idx="1"/>
          </p:nvPr>
        </p:nvSpPr>
        <p:spPr>
          <a:xfrm>
            <a:off x="0" y="558800"/>
            <a:ext cx="12192000" cy="6299199"/>
          </a:xfrm>
        </p:spPr>
        <p:txBody>
          <a:bodyPr>
            <a:normAutofit fontScale="92500" lnSpcReduction="10000"/>
          </a:bodyPr>
          <a:lstStyle/>
          <a:p>
            <a:r>
              <a:rPr lang="en-US" dirty="0" smtClean="0"/>
              <a:t>“An </a:t>
            </a:r>
            <a:r>
              <a:rPr lang="en-US" dirty="0"/>
              <a:t>active minister for six decades, he also became known as a writer of self-help books, working "to consciously integrate psychological insights with religious beliefs." A Mason for sixty-seven years, he served rather proudly as both a Grand Chaplain and Grand Prelate in his ninety-five year lifespan…. Critics of Brother Peale charged that his approach was intellectually shallow as well as too reliant on optimism. Others held, according to Gardiner Shattuck, that he was "converting belief in God into belief in human potential and of distorting Christianity into a gospel of self-reliance…. </a:t>
            </a:r>
            <a:r>
              <a:rPr lang="en-US" b="1" i="1" u="sng" dirty="0"/>
              <a:t>Well-known religious figures who befriended and defended him included Billy Graham</a:t>
            </a:r>
            <a:r>
              <a:rPr lang="en-US" dirty="0"/>
              <a:t>…To me, Freemasonry is one form of dedication to God and service to humanity. I am proud to walk in fraternal fellowship with my Brethren. Why am I a Freemason? Simply because I am proud to be near [a Brother] who wants to keep the moral standards of life at high level and leave something behind so others will benefit. Only as I personally become better can I help others to do the same…. In an interview with Phil Donahue in 1984, Peale said: “It’s not necessary to be born again. You have your way to God; I have mine. I found eternal peace in a Shinto shrine. … I’ve been to the Shinto shrines, and God is everywhere.” Donahue exclaimed, “But you’re a Christian minister; you’re supposed to tell me that Christ is the Way and the Truth and the Life, aren’t you?” Peale replied, “Christ is one of the ways! God is everywhere.” Sir Knight Norman Vincent Peale</a:t>
            </a:r>
          </a:p>
          <a:p>
            <a:r>
              <a:rPr lang="en-US" dirty="0"/>
              <a:t>A Powerful Positive Thinker </a:t>
            </a:r>
            <a:r>
              <a:rPr lang="en-US" dirty="0" smtClean="0"/>
              <a:t>, by </a:t>
            </a:r>
            <a:r>
              <a:rPr lang="en-US" dirty="0"/>
              <a:t>Sir Knight Dr. Ivan Tribe</a:t>
            </a:r>
          </a:p>
          <a:p>
            <a:endParaRPr lang="en-US" dirty="0"/>
          </a:p>
        </p:txBody>
      </p:sp>
    </p:spTree>
    <p:extLst>
      <p:ext uri="{BB962C8B-B14F-4D97-AF65-F5344CB8AC3E}">
        <p14:creationId xmlns:p14="http://schemas.microsoft.com/office/powerpoint/2010/main" val="3750580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85799"/>
          </a:xfrm>
        </p:spPr>
        <p:txBody>
          <a:bodyPr>
            <a:normAutofit fontScale="90000"/>
          </a:bodyPr>
          <a:lstStyle/>
          <a:p>
            <a:r>
              <a:rPr lang="en-US" dirty="0" smtClean="0"/>
              <a:t>                      </a:t>
            </a:r>
            <a:r>
              <a:rPr lang="en-US" b="1" i="1" u="sng" dirty="0" smtClean="0">
                <a:solidFill>
                  <a:srgbClr val="FF0000"/>
                </a:solidFill>
              </a:rPr>
              <a:t>Ecumenical Juggernaut!</a:t>
            </a:r>
            <a:endParaRPr lang="en-US" b="1" i="1" u="sng" dirty="0">
              <a:solidFill>
                <a:srgbClr val="FF0000"/>
              </a:solidFill>
            </a:endParaRPr>
          </a:p>
        </p:txBody>
      </p:sp>
      <p:sp>
        <p:nvSpPr>
          <p:cNvPr id="3" name="Content Placeholder 2"/>
          <p:cNvSpPr>
            <a:spLocks noGrp="1"/>
          </p:cNvSpPr>
          <p:nvPr>
            <p:ph idx="1"/>
          </p:nvPr>
        </p:nvSpPr>
        <p:spPr>
          <a:xfrm>
            <a:off x="0" y="596900"/>
            <a:ext cx="12192000" cy="6261099"/>
          </a:xfrm>
        </p:spPr>
        <p:txBody>
          <a:bodyPr>
            <a:normAutofit/>
          </a:bodyPr>
          <a:lstStyle/>
          <a:p>
            <a:r>
              <a:rPr lang="en-US" dirty="0" smtClean="0"/>
              <a:t>“It </a:t>
            </a:r>
            <a:r>
              <a:rPr lang="en-US" dirty="0"/>
              <a:t>should also be mentioned that the committee for the 1957 New York Crusade was made up of about 120 modernists and unbelievers compared to about 20 fundamentalists. The Executive Committee was comprised of about 15 modernists and only 5 </a:t>
            </a:r>
            <a:r>
              <a:rPr lang="en-US" dirty="0" smtClean="0"/>
              <a:t>fundamentalists. </a:t>
            </a:r>
            <a:r>
              <a:rPr lang="en-US" dirty="0"/>
              <a:t>Many of those on the committees denied the virgin birth, bodily resurrection of Christ, a literal heaven and a literal hell, the inspiration of Scripture, etc. The sad part is that those who went forward at this meeting were turned over to these modernist churches. After all, Graham usually only gives decision cards to those who participate in his meetings. (One exception was in the 1970s when Graham turned over decision cards to a Catholic diocese who had no official involvement in the </a:t>
            </a:r>
            <a:r>
              <a:rPr lang="en-US" dirty="0" smtClean="0"/>
              <a:t>crusade.) </a:t>
            </a:r>
            <a:r>
              <a:rPr lang="en-US" dirty="0"/>
              <a:t>Therefore, all the </a:t>
            </a:r>
            <a:r>
              <a:rPr lang="en-US" dirty="0" smtClean="0"/>
              <a:t>fundamentalists </a:t>
            </a:r>
            <a:r>
              <a:rPr lang="en-US" dirty="0"/>
              <a:t>who do not participate do not get any of the names. In other words, Graham's crusades only end up helping the liberal and unscriptural churches to prosper and grow. Can this be pleasing to God</a:t>
            </a:r>
            <a:r>
              <a:rPr lang="en-US" dirty="0" smtClean="0"/>
              <a:t>?”   </a:t>
            </a:r>
            <a:r>
              <a:rPr lang="en-US" dirty="0"/>
              <a:t>Zeller, op. cit., p.7; </a:t>
            </a:r>
            <a:r>
              <a:rPr lang="en-US" dirty="0" smtClean="0"/>
              <a:t> </a:t>
            </a:r>
            <a:r>
              <a:rPr lang="en-US" dirty="0"/>
              <a:t>Martin, A Prophet with Honor, op. cit., </a:t>
            </a:r>
            <a:r>
              <a:rPr lang="en-US" dirty="0" smtClean="0"/>
              <a:t>p.222. The </a:t>
            </a:r>
            <a:r>
              <a:rPr lang="en-US" dirty="0"/>
              <a:t>Berean Call (June 1997), p.4.</a:t>
            </a:r>
          </a:p>
        </p:txBody>
      </p:sp>
    </p:spTree>
    <p:extLst>
      <p:ext uri="{BB962C8B-B14F-4D97-AF65-F5344CB8AC3E}">
        <p14:creationId xmlns:p14="http://schemas.microsoft.com/office/powerpoint/2010/main" val="3123199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353800" cy="723899"/>
          </a:xfrm>
        </p:spPr>
        <p:txBody>
          <a:bodyPr>
            <a:normAutofit fontScale="90000"/>
          </a:bodyPr>
          <a:lstStyle/>
          <a:p>
            <a:r>
              <a:rPr lang="en-US" dirty="0" smtClean="0"/>
              <a:t>    </a:t>
            </a:r>
            <a:r>
              <a:rPr lang="en-US" b="1" i="1" u="sng" dirty="0" smtClean="0">
                <a:solidFill>
                  <a:srgbClr val="0070C0"/>
                </a:solidFill>
              </a:rPr>
              <a:t>Come One, Come all, to the Greatest Show on Earth!</a:t>
            </a:r>
            <a:endParaRPr lang="en-US" b="1" i="1" u="sng" dirty="0">
              <a:solidFill>
                <a:srgbClr val="0070C0"/>
              </a:solidFill>
            </a:endParaRPr>
          </a:p>
        </p:txBody>
      </p:sp>
      <p:sp>
        <p:nvSpPr>
          <p:cNvPr id="3" name="Content Placeholder 2"/>
          <p:cNvSpPr>
            <a:spLocks noGrp="1"/>
          </p:cNvSpPr>
          <p:nvPr>
            <p:ph idx="1"/>
          </p:nvPr>
        </p:nvSpPr>
        <p:spPr>
          <a:xfrm>
            <a:off x="0" y="596900"/>
            <a:ext cx="12192000" cy="6261099"/>
          </a:xfrm>
        </p:spPr>
        <p:txBody>
          <a:bodyPr>
            <a:normAutofit fontScale="92500" lnSpcReduction="20000"/>
          </a:bodyPr>
          <a:lstStyle/>
          <a:p>
            <a:r>
              <a:rPr lang="en-US" dirty="0"/>
              <a:t>Graeme Keith, chairman of the Carolinas Billy Graham Crusade Committee, is quoted in the Charlotte Observer (March 1, 1996) as saying:</a:t>
            </a:r>
          </a:p>
          <a:p>
            <a:pPr marL="0" indent="0">
              <a:buNone/>
            </a:pPr>
            <a:r>
              <a:rPr lang="en-US" dirty="0"/>
              <a:t> </a:t>
            </a:r>
            <a:r>
              <a:rPr lang="en-US" dirty="0" smtClean="0"/>
              <a:t> 'We </a:t>
            </a:r>
            <a:r>
              <a:rPr lang="en-US" dirty="0"/>
              <a:t>have Jewish, Catholic, Protestant and other denominations represented on the committee....Our goal is to make it the finest crusade Dr. Graham has ever conducted.' Graham has even gone further afield on occasion. At his 1966 World Congress on Evangelism in Berlin, Ethiopian Emperor Haile Selassie, who is head of the Coptic Orthodox Church, was featured. The Coptic Church is a blend of Christianity, Judaism, animism and paganism</a:t>
            </a:r>
            <a:r>
              <a:rPr lang="en-US" dirty="0" smtClean="0"/>
              <a:t>.“ Brad </a:t>
            </a:r>
            <a:r>
              <a:rPr lang="en-US" dirty="0"/>
              <a:t>K. Gsell, The Legacy of Billy Graham (Charlotte, NC: Fundamental Presbyterian Publications, n.d.), </a:t>
            </a:r>
            <a:r>
              <a:rPr lang="en-US" dirty="0" smtClean="0"/>
              <a:t>p.28. I </a:t>
            </a:r>
            <a:r>
              <a:rPr lang="en-US" dirty="0"/>
              <a:t>have a copy of a letter that the Billy Graham Evangelistic Association sent to an inquirer in 1968. Rev. W H. Martindale, writing for Billy Graham, </a:t>
            </a:r>
            <a:r>
              <a:rPr lang="en-US" dirty="0" smtClean="0"/>
              <a:t>stated: "There </a:t>
            </a:r>
            <a:r>
              <a:rPr lang="en-US" dirty="0"/>
              <a:t>are many aspects of the Christian life that Mr. Graham does not touch upon because he does not believe that they are the duty and responsibility of the evangelist. Mr. Graham believes that we are saved through the blood of Christ, however, this aspect of Christian doctrine he does not emphasize in his messages. This is the duty and prerogative of the pastors. Every effort is made to see that the inquirers are oriented in a Bible preaching church</a:t>
            </a:r>
            <a:r>
              <a:rPr lang="en-US" dirty="0" smtClean="0"/>
              <a:t>.“ Letter </a:t>
            </a:r>
            <a:r>
              <a:rPr lang="en-US" dirty="0"/>
              <a:t>in my files from W.H. Martindale, Spiritual Counselor for the Billy Graham Evangelistic Association, dated February 29, 1968. See also: David W. Cloud, "Billy Graham's Disobedience to the Word of God" (Updated March 2, 1999), p.9; Ian Paisley, "Billy Graham's Tragic </a:t>
            </a:r>
            <a:r>
              <a:rPr lang="en-US" dirty="0" smtClean="0"/>
              <a:t>Rome ward </a:t>
            </a:r>
            <a:r>
              <a:rPr lang="en-US" dirty="0"/>
              <a:t>Run," O Timothy (1993, Vol. 10, Issue 9).</a:t>
            </a:r>
          </a:p>
        </p:txBody>
      </p:sp>
    </p:spTree>
    <p:extLst>
      <p:ext uri="{BB962C8B-B14F-4D97-AF65-F5344CB8AC3E}">
        <p14:creationId xmlns:p14="http://schemas.microsoft.com/office/powerpoint/2010/main" val="1688035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34999"/>
          </a:xfrm>
        </p:spPr>
        <p:txBody>
          <a:bodyPr>
            <a:normAutofit fontScale="90000"/>
          </a:bodyPr>
          <a:lstStyle/>
          <a:p>
            <a:r>
              <a:rPr lang="en-US" dirty="0" smtClean="0"/>
              <a:t>                            </a:t>
            </a:r>
            <a:r>
              <a:rPr lang="en-US" b="1" i="1" u="sng" dirty="0" smtClean="0">
                <a:solidFill>
                  <a:srgbClr val="FF0000"/>
                </a:solidFill>
              </a:rPr>
              <a:t>Modern Day Spiritualism</a:t>
            </a:r>
            <a:endParaRPr lang="en-US" b="1" i="1" u="sng" dirty="0">
              <a:solidFill>
                <a:srgbClr val="FF0000"/>
              </a:solidFill>
            </a:endParaRPr>
          </a:p>
        </p:txBody>
      </p:sp>
      <p:sp>
        <p:nvSpPr>
          <p:cNvPr id="3" name="Content Placeholder 2"/>
          <p:cNvSpPr>
            <a:spLocks noGrp="1"/>
          </p:cNvSpPr>
          <p:nvPr>
            <p:ph idx="1"/>
          </p:nvPr>
        </p:nvSpPr>
        <p:spPr>
          <a:xfrm>
            <a:off x="0" y="520700"/>
            <a:ext cx="12192000" cy="6337299"/>
          </a:xfrm>
        </p:spPr>
        <p:txBody>
          <a:bodyPr>
            <a:normAutofit/>
          </a:bodyPr>
          <a:lstStyle/>
          <a:p>
            <a:r>
              <a:rPr lang="en-US" dirty="0"/>
              <a:t>It is true that spiritualism is now changing its form and, veiling some of its more objectionable features, is </a:t>
            </a:r>
            <a:r>
              <a:rPr lang="en-US" dirty="0" smtClean="0"/>
              <a:t>assuming </a:t>
            </a:r>
            <a:r>
              <a:rPr lang="en-US" dirty="0"/>
              <a:t>a Christian guise. But its utterances from the platform and the press have been before the public for many years, and in these its real character stands revealed. These teachings cannot be denied or hidden. </a:t>
            </a:r>
            <a:r>
              <a:rPr lang="en-US" dirty="0" smtClean="0"/>
              <a:t>Even </a:t>
            </a:r>
            <a:r>
              <a:rPr lang="en-US" dirty="0"/>
              <a:t>in its present form, so far from being more worthy of toleration than formerly, it is really a more dangerous, because a more subtle, deception. While it formerly denounced Christ and the Bible, it now professes to accept both. But the Bible is interpreted in a manner that is pleasing to the unrenewed heart, while its solemn and vital truths are made of no effect. Love is dwelt upon as the chief attribute of God, but it is degraded to a weak sentimentalism, making little distinction between good and evil. God's justice, His denunciations of sin, the requirements of His holy law, are all kept out of sight. The people are taught to regard the Decalogue as a dead letter. Pleasing, bewitching fables captivate the senses and lead men to reject the Bible as the foundation of their faith. Christ is as verily denied as before; but Satan has so blinded the eyes of the people that the deception is not discerned</a:t>
            </a:r>
            <a:r>
              <a:rPr lang="en-US" dirty="0" smtClean="0"/>
              <a:t>.”  GC, pgs. 557,558 </a:t>
            </a:r>
            <a:endParaRPr lang="en-US" dirty="0"/>
          </a:p>
          <a:p>
            <a:endParaRPr lang="en-US" dirty="0"/>
          </a:p>
        </p:txBody>
      </p:sp>
    </p:spTree>
    <p:extLst>
      <p:ext uri="{BB962C8B-B14F-4D97-AF65-F5344CB8AC3E}">
        <p14:creationId xmlns:p14="http://schemas.microsoft.com/office/powerpoint/2010/main" val="2670709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5" name="Content Placeholder 4"/>
          <p:cNvPicPr>
            <a:picLocks noGrp="1" noChangeAspect="1"/>
          </p:cNvPicPr>
          <p:nvPr>
            <p:ph sz="half" idx="1"/>
          </p:nvPr>
        </p:nvPicPr>
        <p:blipFill>
          <a:blip r:embed="rId2"/>
          <a:stretch>
            <a:fillRect/>
          </a:stretch>
        </p:blipFill>
        <p:spPr>
          <a:xfrm>
            <a:off x="0" y="0"/>
            <a:ext cx="4524375" cy="6858000"/>
          </a:xfrm>
          <a:prstGeom prst="rect">
            <a:avLst/>
          </a:prstGeom>
        </p:spPr>
      </p:pic>
      <p:pic>
        <p:nvPicPr>
          <p:cNvPr id="6" name="Content Placeholder 5"/>
          <p:cNvPicPr>
            <a:picLocks noGrp="1" noChangeAspect="1"/>
          </p:cNvPicPr>
          <p:nvPr>
            <p:ph sz="half" idx="2"/>
          </p:nvPr>
        </p:nvPicPr>
        <p:blipFill>
          <a:blip r:embed="rId3"/>
          <a:stretch>
            <a:fillRect/>
          </a:stretch>
        </p:blipFill>
        <p:spPr>
          <a:xfrm>
            <a:off x="4524375" y="0"/>
            <a:ext cx="3044825" cy="6858000"/>
          </a:xfrm>
          <a:prstGeom prst="rect">
            <a:avLst/>
          </a:prstGeom>
        </p:spPr>
      </p:pic>
      <p:pic>
        <p:nvPicPr>
          <p:cNvPr id="7" name="Picture 6"/>
          <p:cNvPicPr>
            <a:picLocks noChangeAspect="1"/>
          </p:cNvPicPr>
          <p:nvPr/>
        </p:nvPicPr>
        <p:blipFill>
          <a:blip r:embed="rId4"/>
          <a:stretch>
            <a:fillRect/>
          </a:stretch>
        </p:blipFill>
        <p:spPr>
          <a:xfrm>
            <a:off x="7569200" y="-297"/>
            <a:ext cx="4622800" cy="6858594"/>
          </a:xfrm>
          <a:prstGeom prst="rect">
            <a:avLst/>
          </a:prstGeom>
        </p:spPr>
      </p:pic>
    </p:spTree>
    <p:extLst>
      <p:ext uri="{BB962C8B-B14F-4D97-AF65-F5344CB8AC3E}">
        <p14:creationId xmlns:p14="http://schemas.microsoft.com/office/powerpoint/2010/main" val="1226312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61999"/>
          </a:xfrm>
        </p:spPr>
        <p:txBody>
          <a:bodyPr/>
          <a:lstStyle/>
          <a:p>
            <a:r>
              <a:rPr lang="en-US" dirty="0" smtClean="0"/>
              <a:t>                              </a:t>
            </a:r>
            <a:r>
              <a:rPr lang="en-US" b="1" i="1" u="sng" dirty="0" smtClean="0">
                <a:solidFill>
                  <a:srgbClr val="0070C0"/>
                </a:solidFill>
                <a:latin typeface="Algerian" panose="04020705040A02060702" pitchFamily="82" charset="0"/>
              </a:rPr>
              <a:t>Ecumenism</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0" y="635000"/>
            <a:ext cx="12192000" cy="6222999"/>
          </a:xfrm>
        </p:spPr>
        <p:txBody>
          <a:bodyPr>
            <a:normAutofit fontScale="85000" lnSpcReduction="20000"/>
          </a:bodyPr>
          <a:lstStyle/>
          <a:p>
            <a:r>
              <a:rPr lang="en-US" dirty="0" smtClean="0"/>
              <a:t> </a:t>
            </a:r>
            <a:r>
              <a:rPr lang="en-US" dirty="0"/>
              <a:t>Graham's 1952 Pittsburgh crusade, the Pittsburgh Sun-Telegraph reported that Graham said:</a:t>
            </a:r>
          </a:p>
          <a:p>
            <a:pPr marL="0" indent="0">
              <a:buNone/>
            </a:pPr>
            <a:r>
              <a:rPr lang="en-US" dirty="0"/>
              <a:t> </a:t>
            </a:r>
            <a:r>
              <a:rPr lang="en-US" dirty="0" smtClean="0"/>
              <a:t>   "</a:t>
            </a:r>
            <a:r>
              <a:rPr lang="en-US" dirty="0"/>
              <a:t>Many of the people who reach a decision for Christ at our meetings have joined the Catholic Church and we have received commendations from Catholic publications for the revived interest in their Church following our campaigns. This happened both in Boston and Washington. After all, one of our prime purposes is to help the churches in a community. If after we move on, the local (sic) churches do not feel the efforts of these meetings in increased membership and attendance, then our crusade would have to be considered a failure. </a:t>
            </a:r>
            <a:r>
              <a:rPr lang="en-US" dirty="0" smtClean="0"/>
              <a:t>“   Wilson Ewin</a:t>
            </a:r>
            <a:r>
              <a:rPr lang="en-US" dirty="0"/>
              <a:t>, Under the New World Order: Evangelicals, Catholics and Israel: Conspiracy of the Ages (Compton, Quebec: Quebec Baptist Missions, </a:t>
            </a:r>
            <a:r>
              <a:rPr lang="en-US" dirty="0" err="1"/>
              <a:t>n.d.</a:t>
            </a:r>
            <a:r>
              <a:rPr lang="en-US" dirty="0"/>
              <a:t>), p.76. See also: David W. Cloud, </a:t>
            </a:r>
            <a:r>
              <a:rPr lang="en-US" dirty="0" smtClean="0"/>
              <a:t>Flirting </a:t>
            </a:r>
            <a:r>
              <a:rPr lang="en-US" dirty="0"/>
              <a:t>with Rome (Volume I –Billy Graham) (Oak Harbor, WA: Way of Life Literature, </a:t>
            </a:r>
            <a:r>
              <a:rPr lang="en-US" dirty="0" smtClean="0"/>
              <a:t>1993) Did </a:t>
            </a:r>
            <a:r>
              <a:rPr lang="en-US" dirty="0"/>
              <a:t>you notice that Graham was only interested in a church's increased membership-but nothing was said about a person receiving Christ as his or her personal Lord and Savior. This is what is important-not church membership! Church membership could increase a 1000-fold but if people are not being saved, then all is in </a:t>
            </a:r>
            <a:r>
              <a:rPr lang="en-US" dirty="0" smtClean="0"/>
              <a:t>vain. Graham </a:t>
            </a:r>
            <a:r>
              <a:rPr lang="en-US" dirty="0"/>
              <a:t>also gave a boost to the Catholic Church (in 1952) when he added that he "hoped to hear Bishop Fulton J. Sheen at one of the masses at St. Paul's Cathedral tomorrow</a:t>
            </a:r>
            <a:r>
              <a:rPr lang="en-US" dirty="0" smtClean="0"/>
              <a:t>.”    "</a:t>
            </a:r>
            <a:r>
              <a:rPr lang="en-US" dirty="0"/>
              <a:t>In 1968, Graham was in a meeting in San Antonio, Texas. He said that the Roman Church had given 'tremendous cooperation' in areas where he had held crusades. He added, 'A great part of our support today comes from Catholics. We never hold a crusade without priests and nuns being much in evidence in the audience</a:t>
            </a:r>
            <a:r>
              <a:rPr lang="en-US" dirty="0" smtClean="0"/>
              <a:t>."‘ By </a:t>
            </a:r>
            <a:r>
              <a:rPr lang="en-US" dirty="0"/>
              <a:t>1973 nuns were singing in the choir at Graham's crusades.” </a:t>
            </a:r>
            <a:r>
              <a:rPr lang="en-US" dirty="0" smtClean="0"/>
              <a:t>Wilson </a:t>
            </a:r>
            <a:r>
              <a:rPr lang="en-US" dirty="0"/>
              <a:t>Ewin, Evangelism: The Trojan Horse of the 1990's (Compton, Quebec Baptist Missions, 1992).</a:t>
            </a:r>
          </a:p>
        </p:txBody>
      </p:sp>
    </p:spTree>
    <p:extLst>
      <p:ext uri="{BB962C8B-B14F-4D97-AF65-F5344CB8AC3E}">
        <p14:creationId xmlns:p14="http://schemas.microsoft.com/office/powerpoint/2010/main" val="2155869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98499"/>
          </a:xfrm>
        </p:spPr>
        <p:txBody>
          <a:bodyPr/>
          <a:lstStyle/>
          <a:p>
            <a:r>
              <a:rPr lang="en-US" dirty="0" smtClean="0"/>
              <a:t>                    </a:t>
            </a:r>
            <a:r>
              <a:rPr lang="en-US" b="1" i="1" u="sng" dirty="0" smtClean="0">
                <a:solidFill>
                  <a:srgbClr val="FF0000"/>
                </a:solidFill>
              </a:rPr>
              <a:t>In Bed with the Antichrist!</a:t>
            </a:r>
            <a:endParaRPr lang="en-US" b="1" i="1" u="sng" dirty="0">
              <a:solidFill>
                <a:srgbClr val="FF0000"/>
              </a:solidFill>
            </a:endParaRPr>
          </a:p>
        </p:txBody>
      </p:sp>
      <p:sp>
        <p:nvSpPr>
          <p:cNvPr id="3" name="Content Placeholder 2"/>
          <p:cNvSpPr>
            <a:spLocks noGrp="1"/>
          </p:cNvSpPr>
          <p:nvPr>
            <p:ph idx="1"/>
          </p:nvPr>
        </p:nvSpPr>
        <p:spPr>
          <a:xfrm>
            <a:off x="0" y="698500"/>
            <a:ext cx="12192000" cy="6159499"/>
          </a:xfrm>
        </p:spPr>
        <p:txBody>
          <a:bodyPr>
            <a:normAutofit fontScale="92500" lnSpcReduction="10000"/>
          </a:bodyPr>
          <a:lstStyle/>
          <a:p>
            <a:r>
              <a:rPr lang="en-US" dirty="0"/>
              <a:t> According to Foundation for January-February, 1990, the organ of the Roman Catholic Diocese of Albany, The Evangelist, for November 2, 1989, the following </a:t>
            </a:r>
            <a:r>
              <a:rPr lang="en-US" dirty="0" smtClean="0"/>
              <a:t>occurred: About </a:t>
            </a:r>
            <a:r>
              <a:rPr lang="en-US" dirty="0"/>
              <a:t>20, 000 persons are busy making ready for Billy Graham’s 1990 Capitol District Crusade, including representatives from 18 Protestant denominations in the area and a delegation of top Catholic officials appointed by Bishop Howard J </a:t>
            </a:r>
            <a:r>
              <a:rPr lang="en-US" dirty="0" smtClean="0"/>
              <a:t>Hubbard. The </a:t>
            </a:r>
            <a:r>
              <a:rPr lang="en-US" dirty="0"/>
              <a:t>Graham Crusade, scheduled for April 22-29 at the Knickerbocker Arena in Albany, comes in response to a request made by Bishop Hubbard and other religious leaders, who three years ago, </a:t>
            </a:r>
            <a:r>
              <a:rPr lang="en-US" dirty="0" smtClean="0"/>
              <a:t>normally </a:t>
            </a:r>
            <a:r>
              <a:rPr lang="en-US" dirty="0"/>
              <a:t>invited the world renowned evangelist to preach here. There are nine Catholics on the SO-person executive committee set up to direct the Crusade... Diocesan officials view the Graham Crusade. as 'a tool for evangelization,’ explained an executive committee member, Rev. James Kane, director of the diocesan ecumenical commission</a:t>
            </a:r>
            <a:r>
              <a:rPr lang="en-US" dirty="0" smtClean="0"/>
              <a:t>...As </a:t>
            </a:r>
            <a:r>
              <a:rPr lang="en-US" dirty="0"/>
              <a:t>for the specific dogmatic content of Mr. Graham’s sermons, Father Kane said, "there is nothing that Catholics should feet uncomfortable with or be leery of." He said the evangelists emphasis on the Gospel and on the importance of the individuals personal relationship with Christ is consistent with Catholic </a:t>
            </a:r>
            <a:r>
              <a:rPr lang="en-US" dirty="0" smtClean="0"/>
              <a:t>teaching. However</a:t>
            </a:r>
            <a:r>
              <a:rPr lang="en-US" dirty="0"/>
              <a:t>, he added, "we would, of course, emphasize the importance of the Eucharist and the Mass, the sacraments, and the importance of the structure and organization of the Church and its bishops and the pope".</a:t>
            </a:r>
          </a:p>
        </p:txBody>
      </p:sp>
    </p:spTree>
    <p:extLst>
      <p:ext uri="{BB962C8B-B14F-4D97-AF65-F5344CB8AC3E}">
        <p14:creationId xmlns:p14="http://schemas.microsoft.com/office/powerpoint/2010/main" val="3255418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14607"/>
          </a:xfrm>
        </p:spPr>
        <p:txBody>
          <a:bodyPr/>
          <a:lstStyle/>
          <a:p>
            <a:r>
              <a:rPr lang="en-US" dirty="0" smtClean="0"/>
              <a:t>                  </a:t>
            </a:r>
            <a:r>
              <a:rPr lang="en-US" b="1" i="1" u="sng" dirty="0" smtClean="0">
                <a:solidFill>
                  <a:srgbClr val="C00000"/>
                </a:solidFill>
                <a:latin typeface="Algerian" pitchFamily="82" charset="0"/>
              </a:rPr>
              <a:t>His Friends/Supporters</a:t>
            </a:r>
            <a:endParaRPr lang="en-US" b="1" i="1" u="sng" dirty="0">
              <a:solidFill>
                <a:srgbClr val="C00000"/>
              </a:solidFill>
              <a:latin typeface="Algerian" pitchFamily="82" charset="0"/>
            </a:endParaRPr>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a:xfrm>
            <a:off x="6172200" y="776614"/>
            <a:ext cx="6019800" cy="6081386"/>
          </a:xfrm>
        </p:spPr>
        <p:txBody>
          <a:bodyPr>
            <a:normAutofit/>
          </a:bodyPr>
          <a:lstStyle/>
          <a:p>
            <a:r>
              <a:rPr lang="en-US" sz="3600" dirty="0" smtClean="0"/>
              <a:t>“From a biblical point of view, we should be headed in the direction of goodness and righteousness, away from crime and immorality and towards one’s neighbors who are in need.  I’m encouraged by the emphasis Pres. Clinton and Hillary are putting on that.”  Billy Graham, US News and World Report, 5-3-1993.</a:t>
            </a:r>
            <a:endParaRPr lang="en-US" sz="3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6614"/>
            <a:ext cx="6200384" cy="6081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1678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0207"/>
          </a:xfrm>
        </p:spPr>
        <p:txBody>
          <a:bodyPr>
            <a:normAutofit fontScale="90000"/>
          </a:bodyPr>
          <a:lstStyle/>
          <a:p>
            <a:endParaRPr lang="en-US" dirty="0"/>
          </a:p>
        </p:txBody>
      </p:sp>
      <p:sp>
        <p:nvSpPr>
          <p:cNvPr id="3" name="Content Placeholder 2"/>
          <p:cNvSpPr>
            <a:spLocks noGrp="1"/>
          </p:cNvSpPr>
          <p:nvPr>
            <p:ph sz="half" idx="1"/>
          </p:nvPr>
        </p:nvSpPr>
        <p:spPr>
          <a:xfrm>
            <a:off x="0" y="200416"/>
            <a:ext cx="6019800" cy="6657583"/>
          </a:xfrm>
        </p:spPr>
        <p:txBody>
          <a:bodyPr>
            <a:normAutofit/>
          </a:bodyPr>
          <a:lstStyle/>
          <a:p>
            <a:r>
              <a:rPr lang="en-US" dirty="0" smtClean="0"/>
              <a:t>“Georgetown </a:t>
            </a:r>
            <a:r>
              <a:rPr lang="en-US" dirty="0"/>
              <a:t>is the oldest Catholic and Jesuit-affiliated institution of higher education in the United States. The Jesuits have participated in the university's academic life, both as scholars and as administrators, since 1805; however, the university has always been governed independently of the church</a:t>
            </a:r>
            <a:r>
              <a:rPr lang="en-US" dirty="0" smtClean="0"/>
              <a:t>.”  Wikipedia</a:t>
            </a:r>
          </a:p>
          <a:p>
            <a:r>
              <a:rPr lang="en-US" dirty="0" smtClean="0"/>
              <a:t>Bill Clinton attended this Jesuit University and used that education to bring America to Rome’s knees through NAFTA, Anti-Terrorism legislation, Waco, and Oklahoma City tragedy!!!</a:t>
            </a:r>
            <a:endParaRPr lang="en-US" dirty="0"/>
          </a:p>
        </p:txBody>
      </p:sp>
      <p:sp>
        <p:nvSpPr>
          <p:cNvPr id="4" name="Content Placeholder 3"/>
          <p:cNvSpPr>
            <a:spLocks noGrp="1"/>
          </p:cNvSpPr>
          <p:nvPr>
            <p:ph sz="half" idx="2"/>
          </p:nvPr>
        </p:nvSpPr>
        <p:spPr/>
        <p:txBody>
          <a:bodyPr>
            <a:normAutofit/>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7649" y="0"/>
            <a:ext cx="610435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2229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76613"/>
          </a:xfrm>
        </p:spPr>
        <p:txBody>
          <a:bodyPr/>
          <a:lstStyle/>
          <a:p>
            <a:r>
              <a:rPr lang="en-US" dirty="0" smtClean="0"/>
              <a:t>                    </a:t>
            </a:r>
            <a:r>
              <a:rPr lang="en-US" b="1" i="1" u="sng" dirty="0" smtClean="0">
                <a:solidFill>
                  <a:srgbClr val="C00000"/>
                </a:solidFill>
                <a:latin typeface="Algerian" pitchFamily="82" charset="0"/>
              </a:rPr>
              <a:t>John Foster Dulles</a:t>
            </a:r>
            <a:endParaRPr lang="en-US" b="1" i="1" u="sng" dirty="0">
              <a:solidFill>
                <a:srgbClr val="C00000"/>
              </a:solidFill>
              <a:latin typeface="Algerian" pitchFamily="82" charset="0"/>
            </a:endParaRPr>
          </a:p>
        </p:txBody>
      </p:sp>
      <p:sp>
        <p:nvSpPr>
          <p:cNvPr id="3" name="Content Placeholder 2"/>
          <p:cNvSpPr>
            <a:spLocks noGrp="1"/>
          </p:cNvSpPr>
          <p:nvPr>
            <p:ph sz="half" idx="1"/>
          </p:nvPr>
        </p:nvSpPr>
        <p:spPr/>
        <p:txBody>
          <a:bodyPr>
            <a:normAutofit/>
          </a:bodyPr>
          <a:lstStyle/>
          <a:p>
            <a:endParaRPr lang="en-US" dirty="0"/>
          </a:p>
        </p:txBody>
      </p:sp>
      <p:sp>
        <p:nvSpPr>
          <p:cNvPr id="4" name="Content Placeholder 3"/>
          <p:cNvSpPr>
            <a:spLocks noGrp="1"/>
          </p:cNvSpPr>
          <p:nvPr>
            <p:ph sz="half" idx="2"/>
          </p:nvPr>
        </p:nvSpPr>
        <p:spPr>
          <a:xfrm>
            <a:off x="6172200" y="676404"/>
            <a:ext cx="6019800" cy="6181595"/>
          </a:xfrm>
        </p:spPr>
        <p:txBody>
          <a:bodyPr>
            <a:normAutofit/>
          </a:bodyPr>
          <a:lstStyle/>
          <a:p>
            <a:r>
              <a:rPr lang="en-US" sz="3200" dirty="0" smtClean="0"/>
              <a:t>“Eisenhower </a:t>
            </a:r>
            <a:r>
              <a:rPr lang="en-US" sz="3200" dirty="0"/>
              <a:t>would later draw many Cabinet members from CFR ranks and become a CFR member himself. His primary CFR appointment was Secretary of State John Foster Dulles</a:t>
            </a:r>
            <a:r>
              <a:rPr lang="en-US" sz="3200" dirty="0" smtClean="0"/>
              <a:t>.”  Wikipedia  Dulles was a CFR member, a Jesuit front organization designed to control media, politicians, and religions!  Dulles was a big backer </a:t>
            </a:r>
            <a:r>
              <a:rPr lang="en-US" sz="3200" dirty="0"/>
              <a:t>of </a:t>
            </a:r>
            <a:r>
              <a:rPr lang="en-US" sz="3200" dirty="0" smtClean="0"/>
              <a:t>………………….</a:t>
            </a:r>
            <a:r>
              <a:rPr lang="en-US" sz="3200" dirty="0"/>
              <a:t>Billy Graham!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6405"/>
            <a:ext cx="6125227" cy="6181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9401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1"/>
            <a:ext cx="5181600" cy="850899"/>
          </a:xfrm>
        </p:spPr>
        <p:txBody>
          <a:bodyPr/>
          <a:lstStyle/>
          <a:p>
            <a:r>
              <a:rPr lang="en-US" dirty="0" smtClean="0"/>
              <a:t>      </a:t>
            </a:r>
            <a:r>
              <a:rPr lang="en-US" b="1" i="1" u="sng" dirty="0" smtClean="0">
                <a:solidFill>
                  <a:srgbClr val="FF0000"/>
                </a:solidFill>
              </a:rPr>
              <a:t>Bosom Buddies</a:t>
            </a:r>
            <a:endParaRPr lang="en-US" b="1" i="1" u="sng" dirty="0">
              <a:solidFill>
                <a:srgbClr val="FF0000"/>
              </a:solidFill>
            </a:endParaRPr>
          </a:p>
        </p:txBody>
      </p:sp>
      <p:sp>
        <p:nvSpPr>
          <p:cNvPr id="3" name="Content Placeholder 2"/>
          <p:cNvSpPr>
            <a:spLocks noGrp="1"/>
          </p:cNvSpPr>
          <p:nvPr>
            <p:ph sz="half" idx="1"/>
          </p:nvPr>
        </p:nvSpPr>
        <p:spPr>
          <a:xfrm>
            <a:off x="0" y="0"/>
            <a:ext cx="6019800" cy="6858000"/>
          </a:xfrm>
        </p:spPr>
        <p:txBody>
          <a:bodyPr>
            <a:normAutofit/>
          </a:bodyPr>
          <a:lstStyle/>
          <a:p>
            <a:r>
              <a:rPr lang="en-US" dirty="0" smtClean="0"/>
              <a:t>“Communism </a:t>
            </a:r>
            <a:r>
              <a:rPr lang="en-US" dirty="0"/>
              <a:t>represented the most grievous combination of threats imaginable, for it portended the annihilation of all that Americans held most </a:t>
            </a:r>
            <a:r>
              <a:rPr lang="en-US" dirty="0" smtClean="0"/>
              <a:t>dear. Graham </a:t>
            </a:r>
            <a:r>
              <a:rPr lang="en-US" dirty="0"/>
              <a:t>held all of these views, and many other men and women who commanded respect held some or all of them too, including such worthies as Dean Acheson and John Foster Dulles. Far from being a voice crying in the wilderness, Graham found himself in good and strong company. Possibly he made communism more fearsome than any politician could do.” America’s Pastor: Billy Graham and the Shaping of a Nation</a:t>
            </a:r>
            <a:r>
              <a:rPr lang="en-US" dirty="0" smtClean="0"/>
              <a:t>, </a:t>
            </a:r>
            <a:r>
              <a:rPr lang="en-US" dirty="0"/>
              <a:t>Grant </a:t>
            </a:r>
            <a:r>
              <a:rPr lang="en-US" dirty="0" smtClean="0"/>
              <a:t>Wacker. </a:t>
            </a:r>
            <a:endParaRPr lang="en-US" dirty="0"/>
          </a:p>
        </p:txBody>
      </p:sp>
      <p:pic>
        <p:nvPicPr>
          <p:cNvPr id="5" name="Content Placeholder 4"/>
          <p:cNvPicPr>
            <a:picLocks noGrp="1" noChangeAspect="1"/>
          </p:cNvPicPr>
          <p:nvPr>
            <p:ph sz="half" idx="2"/>
          </p:nvPr>
        </p:nvPicPr>
        <p:blipFill>
          <a:blip r:embed="rId2"/>
          <a:stretch>
            <a:fillRect/>
          </a:stretch>
        </p:blipFill>
        <p:spPr>
          <a:xfrm>
            <a:off x="6019801" y="736600"/>
            <a:ext cx="6172200" cy="6121400"/>
          </a:xfrm>
          <a:prstGeom prst="rect">
            <a:avLst/>
          </a:prstGeom>
        </p:spPr>
      </p:pic>
    </p:spTree>
    <p:extLst>
      <p:ext uri="{BB962C8B-B14F-4D97-AF65-F5344CB8AC3E}">
        <p14:creationId xmlns:p14="http://schemas.microsoft.com/office/powerpoint/2010/main" val="1512945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495299"/>
          </a:xfrm>
        </p:spPr>
        <p:txBody>
          <a:bodyPr>
            <a:normAutofit fontScale="90000"/>
          </a:bodyPr>
          <a:lstStyle/>
          <a:p>
            <a:endParaRPr lang="en-US" dirty="0"/>
          </a:p>
        </p:txBody>
      </p:sp>
      <p:sp>
        <p:nvSpPr>
          <p:cNvPr id="3" name="Content Placeholder 2"/>
          <p:cNvSpPr>
            <a:spLocks noGrp="1"/>
          </p:cNvSpPr>
          <p:nvPr>
            <p:ph idx="1"/>
          </p:nvPr>
        </p:nvSpPr>
        <p:spPr>
          <a:xfrm>
            <a:off x="0" y="495300"/>
            <a:ext cx="12192000" cy="6362699"/>
          </a:xfrm>
        </p:spPr>
        <p:txBody>
          <a:bodyPr>
            <a:normAutofit fontScale="92500" lnSpcReduction="10000"/>
          </a:bodyPr>
          <a:lstStyle/>
          <a:p>
            <a:r>
              <a:rPr lang="en-US" dirty="0"/>
              <a:t>As I picked up the Lake County News Herald for February 9, 1984 my eye was arrested by a headline which stated: "Graham's Help on Vatican Ties." The article proved to be an Associated Press release which said</a:t>
            </a:r>
            <a:r>
              <a:rPr lang="en-US" dirty="0" smtClean="0"/>
              <a:t>.- A </a:t>
            </a:r>
            <a:r>
              <a:rPr lang="en-US" dirty="0"/>
              <a:t>spokesman for Billy Graham confirms that the evangelist played a behind-the-scenes role in President Reagan’s decision to establish formal diplomatic relations with the Vatican, a newspaper reported </a:t>
            </a:r>
            <a:r>
              <a:rPr lang="en-US" dirty="0" smtClean="0"/>
              <a:t>Yesterday. Early </a:t>
            </a:r>
            <a:r>
              <a:rPr lang="en-US" dirty="0"/>
              <a:t>in 1983, Graham was asked by the president and adviser William Clark to make informal, private inquiries among evangelical Protestant leaders about likely response to such an action, said Donald Bialy, media director for the Billy Graham Evangelistic Association in </a:t>
            </a:r>
            <a:r>
              <a:rPr lang="en-US" dirty="0" smtClean="0"/>
              <a:t>Minneapolis. A </a:t>
            </a:r>
            <a:r>
              <a:rPr lang="en-US" dirty="0"/>
              <a:t>copy of the seven-page letter that the Baptist evangelist sent to Clark was obtained by the Chicago Sun-Times, which quoted Graham as saying, 'If anyone can do it and get away with it, it is Mr. Reagan</a:t>
            </a:r>
            <a:r>
              <a:rPr lang="en-US" dirty="0" smtClean="0"/>
              <a:t>.‘ Generally </a:t>
            </a:r>
            <a:r>
              <a:rPr lang="en-US" dirty="0"/>
              <a:t>moderate evangelicals were described by Graham as presenting few problems, especially if the point were made that the Pope was being recognized as a political head and not in his religious </a:t>
            </a:r>
            <a:r>
              <a:rPr lang="en-US" dirty="0" smtClean="0"/>
              <a:t>capacity. Since </a:t>
            </a:r>
            <a:r>
              <a:rPr lang="en-US" dirty="0"/>
              <a:t>the birth of new evangelicalism in 1948, fundamentalists and new evangelicals had not agreed on many things. But, both groups had always stood in opposition to formal diplomatic relations with the Vatican. In reacting to the President's request, Mr. Graham might have become a spokesman for millions of Bible-believers by expressing solid opposition to Mr. Reagan’s proposed move. Instead, he chose to be an accomplice in a national crime.” Billy Graham’s Catholic </a:t>
            </a:r>
            <a:r>
              <a:rPr lang="en-US" dirty="0" smtClean="0"/>
              <a:t>Connection, By </a:t>
            </a:r>
            <a:r>
              <a:rPr lang="en-US" dirty="0"/>
              <a:t>John Ashbrook</a:t>
            </a:r>
          </a:p>
        </p:txBody>
      </p:sp>
    </p:spTree>
    <p:extLst>
      <p:ext uri="{BB962C8B-B14F-4D97-AF65-F5344CB8AC3E}">
        <p14:creationId xmlns:p14="http://schemas.microsoft.com/office/powerpoint/2010/main" val="714322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019800" cy="723899"/>
          </a:xfrm>
        </p:spPr>
        <p:txBody>
          <a:bodyPr>
            <a:normAutofit/>
          </a:bodyPr>
          <a:lstStyle/>
          <a:p>
            <a:r>
              <a:rPr lang="en-US" dirty="0" smtClean="0"/>
              <a:t>    </a:t>
            </a:r>
            <a:r>
              <a:rPr lang="en-US" b="1" i="1" u="sng" dirty="0" smtClean="0">
                <a:solidFill>
                  <a:srgbClr val="0070C0"/>
                </a:solidFill>
              </a:rPr>
              <a:t>Christian Brother’s????</a:t>
            </a:r>
            <a:endParaRPr lang="en-US" b="1" i="1" u="sng" dirty="0">
              <a:solidFill>
                <a:srgbClr val="0070C0"/>
              </a:solidFill>
            </a:endParaRPr>
          </a:p>
        </p:txBody>
      </p:sp>
      <p:sp>
        <p:nvSpPr>
          <p:cNvPr id="3" name="Content Placeholder 2"/>
          <p:cNvSpPr>
            <a:spLocks noGrp="1"/>
          </p:cNvSpPr>
          <p:nvPr>
            <p:ph sz="half" idx="1"/>
          </p:nvPr>
        </p:nvSpPr>
        <p:spPr>
          <a:xfrm>
            <a:off x="0" y="596900"/>
            <a:ext cx="6019800" cy="6261100"/>
          </a:xfrm>
        </p:spPr>
        <p:txBody>
          <a:bodyPr>
            <a:normAutofit/>
          </a:bodyPr>
          <a:lstStyle/>
          <a:p>
            <a:r>
              <a:rPr lang="en-US" sz="3200" dirty="0"/>
              <a:t>“In their accolades, Christian media everywhere is picturing Billy Graham as now being up in heaven. </a:t>
            </a:r>
            <a:r>
              <a:rPr lang="en-US" sz="3200" b="1" i="1" u="sng" dirty="0"/>
              <a:t>While I certainly hope to see him in heaven someday</a:t>
            </a:r>
            <a:r>
              <a:rPr lang="en-US" sz="3200" b="1" i="1" u="sng" dirty="0" smtClean="0"/>
              <a:t>,”</a:t>
            </a:r>
            <a:r>
              <a:rPr lang="en-US" sz="3200" dirty="0" smtClean="0"/>
              <a:t>  (Doug Bachelor)…..Well, lets see now.  If Doug Bachelor thinks Billy Graham was a Christian and will be in heaven someday and Billy Graham says John Paul was his brother in Christ, then Doug Bachelor and John Paul are Christian brothers!!!!????  If a=b, And b=c, then a=c?    Wow!!!!</a:t>
            </a:r>
            <a:endParaRPr lang="en-US" sz="3200" dirty="0"/>
          </a:p>
        </p:txBody>
      </p:sp>
      <p:pic>
        <p:nvPicPr>
          <p:cNvPr id="5" name="Content Placeholder 4"/>
          <p:cNvPicPr>
            <a:picLocks noGrp="1" noChangeAspect="1"/>
          </p:cNvPicPr>
          <p:nvPr>
            <p:ph sz="half" idx="2"/>
          </p:nvPr>
        </p:nvPicPr>
        <p:blipFill>
          <a:blip r:embed="rId2"/>
          <a:stretch>
            <a:fillRect/>
          </a:stretch>
        </p:blipFill>
        <p:spPr>
          <a:xfrm>
            <a:off x="6019801" y="0"/>
            <a:ext cx="6172200" cy="6858000"/>
          </a:xfrm>
          <a:prstGeom prst="rect">
            <a:avLst/>
          </a:prstGeom>
        </p:spPr>
      </p:pic>
    </p:spTree>
    <p:extLst>
      <p:ext uri="{BB962C8B-B14F-4D97-AF65-F5344CB8AC3E}">
        <p14:creationId xmlns:p14="http://schemas.microsoft.com/office/powerpoint/2010/main" val="766301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74699"/>
          </a:xfrm>
        </p:spPr>
        <p:txBody>
          <a:bodyPr/>
          <a:lstStyle/>
          <a:p>
            <a:r>
              <a:rPr lang="en-US" dirty="0" smtClean="0"/>
              <a:t>                       </a:t>
            </a:r>
            <a:r>
              <a:rPr lang="en-US" b="1" i="1" u="sng" dirty="0" smtClean="0">
                <a:solidFill>
                  <a:srgbClr val="FF0000"/>
                </a:solidFill>
              </a:rPr>
              <a:t>One Menace!  What Happened???</a:t>
            </a:r>
            <a:endParaRPr lang="en-US" b="1" i="1" u="sng" dirty="0">
              <a:solidFill>
                <a:srgbClr val="FF0000"/>
              </a:solidFill>
            </a:endParaRPr>
          </a:p>
        </p:txBody>
      </p:sp>
      <p:sp>
        <p:nvSpPr>
          <p:cNvPr id="3" name="Content Placeholder 2"/>
          <p:cNvSpPr>
            <a:spLocks noGrp="1"/>
          </p:cNvSpPr>
          <p:nvPr>
            <p:ph idx="1"/>
          </p:nvPr>
        </p:nvSpPr>
        <p:spPr>
          <a:xfrm>
            <a:off x="0" y="673100"/>
            <a:ext cx="12192000" cy="6184899"/>
          </a:xfrm>
        </p:spPr>
        <p:txBody>
          <a:bodyPr>
            <a:normAutofit fontScale="92500" lnSpcReduction="20000"/>
          </a:bodyPr>
          <a:lstStyle/>
          <a:p>
            <a:r>
              <a:rPr lang="en-US" dirty="0"/>
              <a:t> In 1948, Graham said, “The three gravest menaces faced by orthodox Christianity are communism, Roman Catholicism, and Mohammedanism,” NOW, he is continually saying nice things about the Catholics. In 1963 Dr. Graham spoke at Belmont Abbey College, a North Carolina Catholic school. On Nov. 21, 1967, he returned to Belmont Abbey to receive an honorary degree. At that time he made a shocking statement. He said, that he “knew of no greater honor” than the receiving of this degree. Then the shocker comes when he said, “The gospel that built this school and the gospel that brings me here tonight is still the way to salvation</a:t>
            </a:r>
            <a:r>
              <a:rPr lang="en-US" dirty="0" smtClean="0"/>
              <a:t>”…   </a:t>
            </a:r>
            <a:r>
              <a:rPr lang="en-US" dirty="0"/>
              <a:t>A disturbed Roman Catholic wrote Graham about some of the changes going on in the Catholic Church. In his answer, Graham wrote, “Above all, don’t pull out of the church! Stay in it, stay close to the Lord, and use these experiences as an opportunity to help your church be what God intends and what the world needs.” What an answer for a Baptist preacher to give. This was published in his newspaper column, “My Answer</a:t>
            </a:r>
            <a:r>
              <a:rPr lang="en-US" dirty="0" smtClean="0"/>
              <a:t>”. </a:t>
            </a:r>
            <a:r>
              <a:rPr lang="en-US" dirty="0"/>
              <a:t>Billy Graham says: “Anyone who makes a decision at our meetings is referred to a local clergyman, Protestant, Catholic, or Jewish.” (1957) Roman Catholic Cardinal Cushing said: “I am 100% for the evangelist . . . I have never known a religious crusade that was more effective than Dr. Graham’s. I have never heard the slightest criticism of anything he has ever said from any Catholic source.” (1964) In 1963 Billy Graham said that he had a Roman Catholic bishop stand beside him and bless the “converts” as they came forward in Sao Paulo, Brazil. </a:t>
            </a:r>
            <a:r>
              <a:rPr lang="en-US" dirty="0" smtClean="0"/>
              <a:t> </a:t>
            </a:r>
            <a:r>
              <a:rPr lang="en-US" dirty="0"/>
              <a:t>Bynum EL. Why We Cannot Support The Billy Graham Crusade. Tract # G-603. TABERNACLE BAPTIST CHURCH, Lubbock, Texas)</a:t>
            </a:r>
          </a:p>
        </p:txBody>
      </p:sp>
    </p:spTree>
    <p:extLst>
      <p:ext uri="{BB962C8B-B14F-4D97-AF65-F5344CB8AC3E}">
        <p14:creationId xmlns:p14="http://schemas.microsoft.com/office/powerpoint/2010/main" val="1685546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stretch>
            <a:fillRect/>
          </a:stretch>
        </p:blipFill>
        <p:spPr>
          <a:xfrm>
            <a:off x="0" y="0"/>
            <a:ext cx="6172200" cy="6857999"/>
          </a:xfrm>
          <a:prstGeom prst="rect">
            <a:avLst/>
          </a:prstGeom>
        </p:spPr>
      </p:pic>
      <p:sp>
        <p:nvSpPr>
          <p:cNvPr id="4" name="Content Placeholder 3"/>
          <p:cNvSpPr>
            <a:spLocks noGrp="1"/>
          </p:cNvSpPr>
          <p:nvPr>
            <p:ph sz="half" idx="2"/>
          </p:nvPr>
        </p:nvSpPr>
        <p:spPr>
          <a:xfrm>
            <a:off x="6172200" y="0"/>
            <a:ext cx="6019800" cy="6857999"/>
          </a:xfrm>
        </p:spPr>
        <p:txBody>
          <a:bodyPr>
            <a:normAutofit/>
          </a:bodyPr>
          <a:lstStyle/>
          <a:p>
            <a:r>
              <a:rPr lang="en-US" dirty="0"/>
              <a:t>- 1967: Billy Graham was awarded an honorary degree by Catholic Belmont Abbey College. Graham told a </a:t>
            </a:r>
            <a:r>
              <a:rPr lang="en-US" dirty="0" smtClean="0"/>
              <a:t>predominantly Catholic </a:t>
            </a:r>
            <a:r>
              <a:rPr lang="en-US" dirty="0"/>
              <a:t>audience: ‘Now we can speak to one another, work with one another and be brothers to one another...That gospel</a:t>
            </a:r>
          </a:p>
          <a:p>
            <a:r>
              <a:rPr lang="en-US" dirty="0"/>
              <a:t>that founded this [Catholic] school, that gospel has brought me here tonight is still the way of salvation’. (Gastonia Gazette</a:t>
            </a:r>
            <a:r>
              <a:rPr lang="en-US" dirty="0" smtClean="0"/>
              <a:t>, </a:t>
            </a:r>
            <a:r>
              <a:rPr lang="en-US" dirty="0"/>
              <a:t>22/11/67</a:t>
            </a:r>
            <a:r>
              <a:rPr lang="en-US" dirty="0" smtClean="0"/>
              <a:t>; ‘</a:t>
            </a:r>
            <a:r>
              <a:rPr lang="en-US" dirty="0"/>
              <a:t>Evangelical Action’, 1/2/68</a:t>
            </a:r>
            <a:r>
              <a:rPr lang="en-US" dirty="0" smtClean="0"/>
              <a:t>) ‘</a:t>
            </a:r>
            <a:r>
              <a:rPr lang="en-US" dirty="0" smtClean="0"/>
              <a:t>It </a:t>
            </a:r>
            <a:r>
              <a:rPr lang="en-US" dirty="0"/>
              <a:t>was founded in 1876 by the Benedictine monks of Belmont Abbey. The school is affiliated with the Roman Catholic Church and the Order of Saint </a:t>
            </a:r>
            <a:r>
              <a:rPr lang="en-US" dirty="0" smtClean="0"/>
              <a:t>Benedict.’</a:t>
            </a:r>
            <a:endParaRPr lang="en-US" dirty="0"/>
          </a:p>
          <a:p>
            <a:endParaRPr lang="en-US" dirty="0"/>
          </a:p>
        </p:txBody>
      </p:sp>
    </p:spTree>
    <p:extLst>
      <p:ext uri="{BB962C8B-B14F-4D97-AF65-F5344CB8AC3E}">
        <p14:creationId xmlns:p14="http://schemas.microsoft.com/office/powerpoint/2010/main" val="3711845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365125"/>
            <a:ext cx="5181600" cy="1325563"/>
          </a:xfrm>
        </p:spPr>
        <p:txBody>
          <a:bodyPr/>
          <a:lstStyle/>
          <a:p>
            <a:endParaRPr lang="en-US" dirty="0"/>
          </a:p>
        </p:txBody>
      </p:sp>
      <p:sp>
        <p:nvSpPr>
          <p:cNvPr id="3" name="Content Placeholder 2"/>
          <p:cNvSpPr>
            <a:spLocks noGrp="1"/>
          </p:cNvSpPr>
          <p:nvPr>
            <p:ph sz="half" idx="1"/>
          </p:nvPr>
        </p:nvSpPr>
        <p:spPr>
          <a:xfrm>
            <a:off x="0" y="0"/>
            <a:ext cx="6172200" cy="6857999"/>
          </a:xfrm>
        </p:spPr>
        <p:txBody>
          <a:bodyPr>
            <a:normAutofit/>
          </a:bodyPr>
          <a:lstStyle/>
          <a:p>
            <a:r>
              <a:rPr lang="en-US" dirty="0" smtClean="0"/>
              <a:t>“Billy </a:t>
            </a:r>
            <a:r>
              <a:rPr lang="en-US" dirty="0"/>
              <a:t>Graham was undoubtedly an ecumenicalist, as he praised the pope as his “brother” and treated Roman Catholicism as a valid expression of the Christian faith. Speaking of Pope John Paul II after his death, Graham </a:t>
            </a:r>
            <a:r>
              <a:rPr lang="en-US" dirty="0" smtClean="0"/>
              <a:t>stated, </a:t>
            </a:r>
            <a:r>
              <a:rPr lang="en-US" dirty="0" smtClean="0"/>
              <a:t>‘I </a:t>
            </a:r>
            <a:r>
              <a:rPr lang="en-US" dirty="0"/>
              <a:t>think he’s with the Lord, because he believed. He believed in the Cross. That was his focus throughout his ministry, the Cross, no matter if you were talking to him from personal issue or an ethical problem, he felt that there was the answer to all of our problems, the cross and the resurrection. And he was a strong believer.” by News Division  · Published February 21, 2018 · Updated February 23, 2018</a:t>
            </a:r>
          </a:p>
          <a:p>
            <a:endParaRPr lang="en-US" dirty="0"/>
          </a:p>
        </p:txBody>
      </p:sp>
      <p:pic>
        <p:nvPicPr>
          <p:cNvPr id="5" name="Content Placeholder 4"/>
          <p:cNvPicPr>
            <a:picLocks noGrp="1" noChangeAspect="1"/>
          </p:cNvPicPr>
          <p:nvPr>
            <p:ph sz="half" idx="2"/>
          </p:nvPr>
        </p:nvPicPr>
        <p:blipFill>
          <a:blip r:embed="rId2"/>
          <a:stretch>
            <a:fillRect/>
          </a:stretch>
        </p:blipFill>
        <p:spPr>
          <a:xfrm>
            <a:off x="6172200" y="-1"/>
            <a:ext cx="6019799" cy="6857999"/>
          </a:xfrm>
          <a:prstGeom prst="rect">
            <a:avLst/>
          </a:prstGeom>
        </p:spPr>
      </p:pic>
    </p:spTree>
    <p:extLst>
      <p:ext uri="{BB962C8B-B14F-4D97-AF65-F5344CB8AC3E}">
        <p14:creationId xmlns:p14="http://schemas.microsoft.com/office/powerpoint/2010/main" val="2407682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00099"/>
          </a:xfrm>
        </p:spPr>
        <p:txBody>
          <a:bodyPr>
            <a:normAutofit fontScale="90000"/>
          </a:bodyPr>
          <a:lstStyle/>
          <a:p>
            <a:r>
              <a:rPr lang="en-US" dirty="0" smtClean="0"/>
              <a:t>         </a:t>
            </a:r>
            <a:r>
              <a:rPr lang="en-US" b="1" i="1" u="sng" dirty="0" smtClean="0">
                <a:solidFill>
                  <a:srgbClr val="0070C0"/>
                </a:solidFill>
                <a:latin typeface="Algerian" panose="04020705040A02060702" pitchFamily="82" charset="0"/>
              </a:rPr>
              <a:t>John Paul’s ‘Christian Message’!!!</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0" y="584200"/>
            <a:ext cx="12192000" cy="6273800"/>
          </a:xfrm>
        </p:spPr>
        <p:txBody>
          <a:bodyPr>
            <a:normAutofit fontScale="92500" lnSpcReduction="10000"/>
          </a:bodyPr>
          <a:lstStyle/>
          <a:p>
            <a:pPr marL="0" indent="0">
              <a:buNone/>
            </a:pPr>
            <a:r>
              <a:rPr lang="en-US" dirty="0" smtClean="0"/>
              <a:t> Billy </a:t>
            </a:r>
            <a:r>
              <a:rPr lang="en-US" dirty="0"/>
              <a:t>Graham: Pope John Paul II Was "Most Influential Voice" in 100 </a:t>
            </a:r>
            <a:r>
              <a:rPr lang="en-US" dirty="0" smtClean="0"/>
              <a:t>Years , By </a:t>
            </a:r>
            <a:r>
              <a:rPr lang="en-US" dirty="0"/>
              <a:t>Michael </a:t>
            </a:r>
            <a:r>
              <a:rPr lang="en-US" dirty="0" smtClean="0"/>
              <a:t>Ireland , Chief </a:t>
            </a:r>
            <a:r>
              <a:rPr lang="en-US" dirty="0"/>
              <a:t>Correspondent, ASSIST News Service </a:t>
            </a:r>
            <a:r>
              <a:rPr lang="en-US" dirty="0" smtClean="0"/>
              <a:t> CBN.com </a:t>
            </a:r>
            <a:r>
              <a:rPr lang="en-US" dirty="0"/>
              <a:t>– LOS ANGELES, CALIFORNIA (ANS) -- Speaking on the April 2 edition of CNN's Larry King Live program Dr. Billy Graham said that that Pope John Paul II was the most influential voice for morality and peace in the world in the last 100 </a:t>
            </a:r>
            <a:r>
              <a:rPr lang="en-US" dirty="0" smtClean="0"/>
              <a:t>years. Dr</a:t>
            </a:r>
            <a:r>
              <a:rPr lang="en-US" dirty="0"/>
              <a:t>. Graham told Larry King he had the privilege of seeing the Pope on several occasions at the Vatican</a:t>
            </a:r>
            <a:r>
              <a:rPr lang="en-US" dirty="0" smtClean="0"/>
              <a:t>. "</a:t>
            </a:r>
            <a:r>
              <a:rPr lang="en-US" dirty="0"/>
              <a:t>And tonight, I have a very strange feeling of loss. I almost feel as though one of my family members has gone. I loved him very much and had the opportunity of discussing so many things with him. And we wrote each other several times during the years," Dr. Graham </a:t>
            </a:r>
            <a:r>
              <a:rPr lang="en-US" dirty="0" smtClean="0"/>
              <a:t>said. Larry </a:t>
            </a:r>
            <a:r>
              <a:rPr lang="en-US" dirty="0"/>
              <a:t>King asked Dr. Graham: "Did he actually say to you once, "We are brothers' </a:t>
            </a:r>
            <a:r>
              <a:rPr lang="en-US" dirty="0" smtClean="0"/>
              <a:t>"? GRAHAM</a:t>
            </a:r>
            <a:r>
              <a:rPr lang="en-US" dirty="0"/>
              <a:t>: That's correct. He certainly did. He held my hand the first time that I met him about 1981 -- he'd just been Pope for two years when I saw him first. Because when he was elevated to the papacy, I was preaching in his cathedral in Krakow that very day. And we had thousands of people in the streets. And watching the television today of Krakow has brought back many </a:t>
            </a:r>
            <a:r>
              <a:rPr lang="en-US" dirty="0" smtClean="0"/>
              <a:t>memories. KING</a:t>
            </a:r>
            <a:r>
              <a:rPr lang="en-US" dirty="0"/>
              <a:t>: You said that he was an </a:t>
            </a:r>
            <a:r>
              <a:rPr lang="en-US" dirty="0" smtClean="0"/>
              <a:t>Evangelist. GRAHAM</a:t>
            </a:r>
            <a:r>
              <a:rPr lang="en-US" dirty="0"/>
              <a:t>: He was, indeed. He traveled throughout the world to bring his Christian message to the world. And we see tonight the outpouring from the world that he touched. And I think he touched almost everybody in the whole world</a:t>
            </a:r>
            <a:r>
              <a:rPr lang="en-US" dirty="0" smtClean="0"/>
              <a:t>.”</a:t>
            </a:r>
            <a:endParaRPr lang="en-US" dirty="0"/>
          </a:p>
        </p:txBody>
      </p:sp>
    </p:spTree>
    <p:extLst>
      <p:ext uri="{BB962C8B-B14F-4D97-AF65-F5344CB8AC3E}">
        <p14:creationId xmlns:p14="http://schemas.microsoft.com/office/powerpoint/2010/main" val="2617961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
            <a:ext cx="10515600" cy="776612"/>
          </a:xfrm>
        </p:spPr>
        <p:txBody>
          <a:bodyPr>
            <a:normAutofit fontScale="90000"/>
          </a:bodyPr>
          <a:lstStyle/>
          <a:p>
            <a:r>
              <a:rPr lang="en-US" dirty="0" smtClean="0"/>
              <a:t>      </a:t>
            </a:r>
            <a:r>
              <a:rPr lang="en-US" b="1" i="1" u="sng" dirty="0" smtClean="0">
                <a:solidFill>
                  <a:srgbClr val="FF0000"/>
                </a:solidFill>
                <a:latin typeface="Algerian" pitchFamily="82" charset="0"/>
              </a:rPr>
              <a:t>Is he Billy Scam or Billy Graham??</a:t>
            </a:r>
            <a:endParaRPr lang="en-US" b="1" i="1" u="sng" dirty="0">
              <a:solidFill>
                <a:srgbClr val="FF0000"/>
              </a:solidFill>
              <a:latin typeface="Algerian" pitchFamily="82" charset="0"/>
            </a:endParaRPr>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a:xfrm>
            <a:off x="6172200" y="651352"/>
            <a:ext cx="6019800" cy="6206647"/>
          </a:xfrm>
        </p:spPr>
        <p:txBody>
          <a:bodyPr/>
          <a:lstStyle/>
          <a:p>
            <a:r>
              <a:rPr lang="en-US" dirty="0" smtClean="0"/>
              <a:t>A famous pastor recently passed away.  His name was Billy Graham.  This message is not about Graham as a person</a:t>
            </a:r>
            <a:r>
              <a:rPr lang="en-US" dirty="0"/>
              <a:t>.  “For all have sinned, and come short of the glory of God</a:t>
            </a:r>
            <a:r>
              <a:rPr lang="en-US" dirty="0" smtClean="0"/>
              <a:t>;  </a:t>
            </a:r>
            <a:r>
              <a:rPr lang="en-US" dirty="0"/>
              <a:t>Being justified freely by his grace through the redemption that is in Christ Jesus</a:t>
            </a:r>
            <a:r>
              <a:rPr lang="en-US" dirty="0" smtClean="0"/>
              <a:t>:”  Romans 3:23,24</a:t>
            </a:r>
          </a:p>
          <a:p>
            <a:r>
              <a:rPr lang="en-US" dirty="0" smtClean="0"/>
              <a:t>Graham, like all of us, needs a Savior.  This message is rather about the influence of ones life; his message, his influence, his friends, and those that supported his work.  We will look at Billy Graham from this perspective.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1353"/>
            <a:ext cx="6162805" cy="6206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5214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019800" cy="749299"/>
          </a:xfrm>
        </p:spPr>
        <p:txBody>
          <a:bodyPr/>
          <a:lstStyle/>
          <a:p>
            <a:r>
              <a:rPr lang="en-US" dirty="0" smtClean="0"/>
              <a:t>     </a:t>
            </a:r>
            <a:r>
              <a:rPr lang="en-US" b="1" i="1" u="sng" dirty="0" smtClean="0">
                <a:solidFill>
                  <a:srgbClr val="FF0000"/>
                </a:solidFill>
              </a:rPr>
              <a:t>Graham Courts Kings!</a:t>
            </a:r>
            <a:endParaRPr lang="en-US" b="1" i="1" u="sng" dirty="0">
              <a:solidFill>
                <a:srgbClr val="FF0000"/>
              </a:solidFill>
            </a:endParaRPr>
          </a:p>
        </p:txBody>
      </p:sp>
      <p:sp>
        <p:nvSpPr>
          <p:cNvPr id="3" name="Content Placeholder 2"/>
          <p:cNvSpPr>
            <a:spLocks noGrp="1"/>
          </p:cNvSpPr>
          <p:nvPr>
            <p:ph sz="half" idx="1"/>
          </p:nvPr>
        </p:nvSpPr>
        <p:spPr>
          <a:xfrm>
            <a:off x="0" y="660400"/>
            <a:ext cx="6019800" cy="6197600"/>
          </a:xfrm>
        </p:spPr>
        <p:txBody>
          <a:bodyPr/>
          <a:lstStyle/>
          <a:p>
            <a:r>
              <a:rPr lang="en-US" dirty="0" smtClean="0"/>
              <a:t>The previous photo was of Bill Graham, and several recent US presidents.  Graham was friends with many of these men.  The picture to our right sees Jesus and Pilate.  They were representing two different worlds, 2 separate kingdoms.  Why were Jesus and Pilate/Herod not friends? Jesus played no games with them!! Did Billy Graham play games with the rulers of the world???  The answer is obvious</a:t>
            </a:r>
            <a:r>
              <a:rPr lang="en-US" dirty="0"/>
              <a:t>.  “Can two walk together, except they be agreed</a:t>
            </a:r>
            <a:r>
              <a:rPr lang="en-US" dirty="0" smtClean="0"/>
              <a:t>?”  Amos 3:3</a:t>
            </a:r>
            <a:endParaRPr lang="en-US" dirty="0"/>
          </a:p>
        </p:txBody>
      </p:sp>
      <p:pic>
        <p:nvPicPr>
          <p:cNvPr id="5" name="Content Placeholder 4"/>
          <p:cNvPicPr>
            <a:picLocks noGrp="1" noChangeAspect="1"/>
          </p:cNvPicPr>
          <p:nvPr>
            <p:ph sz="half" idx="2"/>
          </p:nvPr>
        </p:nvPicPr>
        <p:blipFill>
          <a:blip r:embed="rId2"/>
          <a:stretch>
            <a:fillRect/>
          </a:stretch>
        </p:blipFill>
        <p:spPr>
          <a:xfrm>
            <a:off x="6019800" y="0"/>
            <a:ext cx="6172200" cy="6858000"/>
          </a:xfrm>
          <a:prstGeom prst="rect">
            <a:avLst/>
          </a:prstGeom>
        </p:spPr>
      </p:pic>
    </p:spTree>
    <p:extLst>
      <p:ext uri="{BB962C8B-B14F-4D97-AF65-F5344CB8AC3E}">
        <p14:creationId xmlns:p14="http://schemas.microsoft.com/office/powerpoint/2010/main" val="22575131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TotalTime>
  <Words>4063</Words>
  <Application>Microsoft Office PowerPoint</Application>
  <PresentationFormat>Widescreen</PresentationFormat>
  <Paragraphs>49</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Algerian</vt:lpstr>
      <vt:lpstr>Arial</vt:lpstr>
      <vt:lpstr>Calibri</vt:lpstr>
      <vt:lpstr>Calibri Light</vt:lpstr>
      <vt:lpstr>Office Theme</vt:lpstr>
      <vt:lpstr>Billy ‘Scam’ Graham</vt:lpstr>
      <vt:lpstr>                                    </vt:lpstr>
      <vt:lpstr>    Christian Brother’s????</vt:lpstr>
      <vt:lpstr>                       One Menace!  What Happened???</vt:lpstr>
      <vt:lpstr>PowerPoint Presentation</vt:lpstr>
      <vt:lpstr>PowerPoint Presentation</vt:lpstr>
      <vt:lpstr>         John Paul’s ‘Christian Message’!!!</vt:lpstr>
      <vt:lpstr>      Is he Billy Scam or Billy Graham??</vt:lpstr>
      <vt:lpstr>     Graham Courts Kings!</vt:lpstr>
      <vt:lpstr>           The Friend of Presidents!?!?</vt:lpstr>
      <vt:lpstr>PowerPoint Presentation</vt:lpstr>
      <vt:lpstr>                     The Ecumenical Juggernaut</vt:lpstr>
      <vt:lpstr>                                   Pals!!</vt:lpstr>
      <vt:lpstr>       Jesuit Puppet!</vt:lpstr>
      <vt:lpstr>               Graham, Peale, the Jesuits!!!???</vt:lpstr>
      <vt:lpstr>       Billy Graham and Norman Vincent Peale</vt:lpstr>
      <vt:lpstr>                      Ecumenical Juggernaut!</vt:lpstr>
      <vt:lpstr>    Come One, Come all, to the Greatest Show on Earth!</vt:lpstr>
      <vt:lpstr>                            Modern Day Spiritualism</vt:lpstr>
      <vt:lpstr>                              Ecumenism</vt:lpstr>
      <vt:lpstr>                    In Bed with the Antichrist!</vt:lpstr>
      <vt:lpstr>                  His Friends/Supporters</vt:lpstr>
      <vt:lpstr>PowerPoint Presentation</vt:lpstr>
      <vt:lpstr>                    John Foster Dulles</vt:lpstr>
      <vt:lpstr>      Bosom Buddies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Billy ‘Scam’ Graham</dc:title>
  <dc:creator>All Public</dc:creator>
  <cp:lastModifiedBy>All Public</cp:lastModifiedBy>
  <cp:revision>26</cp:revision>
  <dcterms:created xsi:type="dcterms:W3CDTF">2018-05-22T19:56:41Z</dcterms:created>
  <dcterms:modified xsi:type="dcterms:W3CDTF">2018-06-08T19:08:07Z</dcterms:modified>
</cp:coreProperties>
</file>