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45" d="100"/>
          <a:sy n="45" d="100"/>
        </p:scale>
        <p:origin x="-132" y="-21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815F34-7A11-4123-8A13-E13C4CF39662}" type="datetimeFigureOut">
              <a:rPr lang="en-US" smtClean="0"/>
              <a:pPr/>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7E8EF-A8D2-4DE7-9126-AFE7B72A6A0F}" type="slidenum">
              <a:rPr lang="en-US" smtClean="0"/>
              <a:pPr/>
              <a:t>‹#›</a:t>
            </a:fld>
            <a:endParaRPr lang="en-US"/>
          </a:p>
        </p:txBody>
      </p:sp>
    </p:spTree>
    <p:extLst>
      <p:ext uri="{BB962C8B-B14F-4D97-AF65-F5344CB8AC3E}">
        <p14:creationId xmlns:p14="http://schemas.microsoft.com/office/powerpoint/2010/main" xmlns="" val="1265494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815F34-7A11-4123-8A13-E13C4CF39662}" type="datetimeFigureOut">
              <a:rPr lang="en-US" smtClean="0"/>
              <a:pPr/>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7E8EF-A8D2-4DE7-9126-AFE7B72A6A0F}" type="slidenum">
              <a:rPr lang="en-US" smtClean="0"/>
              <a:pPr/>
              <a:t>‹#›</a:t>
            </a:fld>
            <a:endParaRPr lang="en-US"/>
          </a:p>
        </p:txBody>
      </p:sp>
    </p:spTree>
    <p:extLst>
      <p:ext uri="{BB962C8B-B14F-4D97-AF65-F5344CB8AC3E}">
        <p14:creationId xmlns:p14="http://schemas.microsoft.com/office/powerpoint/2010/main" xmlns="" val="87708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815F34-7A11-4123-8A13-E13C4CF39662}" type="datetimeFigureOut">
              <a:rPr lang="en-US" smtClean="0"/>
              <a:pPr/>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7E8EF-A8D2-4DE7-9126-AFE7B72A6A0F}" type="slidenum">
              <a:rPr lang="en-US" smtClean="0"/>
              <a:pPr/>
              <a:t>‹#›</a:t>
            </a:fld>
            <a:endParaRPr lang="en-US"/>
          </a:p>
        </p:txBody>
      </p:sp>
    </p:spTree>
    <p:extLst>
      <p:ext uri="{BB962C8B-B14F-4D97-AF65-F5344CB8AC3E}">
        <p14:creationId xmlns:p14="http://schemas.microsoft.com/office/powerpoint/2010/main" xmlns="" val="62195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815F34-7A11-4123-8A13-E13C4CF39662}" type="datetimeFigureOut">
              <a:rPr lang="en-US" smtClean="0"/>
              <a:pPr/>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7E8EF-A8D2-4DE7-9126-AFE7B72A6A0F}" type="slidenum">
              <a:rPr lang="en-US" smtClean="0"/>
              <a:pPr/>
              <a:t>‹#›</a:t>
            </a:fld>
            <a:endParaRPr lang="en-US"/>
          </a:p>
        </p:txBody>
      </p:sp>
    </p:spTree>
    <p:extLst>
      <p:ext uri="{BB962C8B-B14F-4D97-AF65-F5344CB8AC3E}">
        <p14:creationId xmlns:p14="http://schemas.microsoft.com/office/powerpoint/2010/main" xmlns="" val="3318788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815F34-7A11-4123-8A13-E13C4CF39662}" type="datetimeFigureOut">
              <a:rPr lang="en-US" smtClean="0"/>
              <a:pPr/>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7E8EF-A8D2-4DE7-9126-AFE7B72A6A0F}" type="slidenum">
              <a:rPr lang="en-US" smtClean="0"/>
              <a:pPr/>
              <a:t>‹#›</a:t>
            </a:fld>
            <a:endParaRPr lang="en-US"/>
          </a:p>
        </p:txBody>
      </p:sp>
    </p:spTree>
    <p:extLst>
      <p:ext uri="{BB962C8B-B14F-4D97-AF65-F5344CB8AC3E}">
        <p14:creationId xmlns:p14="http://schemas.microsoft.com/office/powerpoint/2010/main" xmlns="" val="1632389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815F34-7A11-4123-8A13-E13C4CF39662}" type="datetimeFigureOut">
              <a:rPr lang="en-US" smtClean="0"/>
              <a:pPr/>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A7E8EF-A8D2-4DE7-9126-AFE7B72A6A0F}" type="slidenum">
              <a:rPr lang="en-US" smtClean="0"/>
              <a:pPr/>
              <a:t>‹#›</a:t>
            </a:fld>
            <a:endParaRPr lang="en-US"/>
          </a:p>
        </p:txBody>
      </p:sp>
    </p:spTree>
    <p:extLst>
      <p:ext uri="{BB962C8B-B14F-4D97-AF65-F5344CB8AC3E}">
        <p14:creationId xmlns:p14="http://schemas.microsoft.com/office/powerpoint/2010/main" xmlns="" val="64520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815F34-7A11-4123-8A13-E13C4CF39662}" type="datetimeFigureOut">
              <a:rPr lang="en-US" smtClean="0"/>
              <a:pPr/>
              <a:t>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A7E8EF-A8D2-4DE7-9126-AFE7B72A6A0F}" type="slidenum">
              <a:rPr lang="en-US" smtClean="0"/>
              <a:pPr/>
              <a:t>‹#›</a:t>
            </a:fld>
            <a:endParaRPr lang="en-US"/>
          </a:p>
        </p:txBody>
      </p:sp>
    </p:spTree>
    <p:extLst>
      <p:ext uri="{BB962C8B-B14F-4D97-AF65-F5344CB8AC3E}">
        <p14:creationId xmlns:p14="http://schemas.microsoft.com/office/powerpoint/2010/main" xmlns="" val="226790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815F34-7A11-4123-8A13-E13C4CF39662}" type="datetimeFigureOut">
              <a:rPr lang="en-US" smtClean="0"/>
              <a:pPr/>
              <a:t>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A7E8EF-A8D2-4DE7-9126-AFE7B72A6A0F}" type="slidenum">
              <a:rPr lang="en-US" smtClean="0"/>
              <a:pPr/>
              <a:t>‹#›</a:t>
            </a:fld>
            <a:endParaRPr lang="en-US"/>
          </a:p>
        </p:txBody>
      </p:sp>
    </p:spTree>
    <p:extLst>
      <p:ext uri="{BB962C8B-B14F-4D97-AF65-F5344CB8AC3E}">
        <p14:creationId xmlns:p14="http://schemas.microsoft.com/office/powerpoint/2010/main" xmlns="" val="2576235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15F34-7A11-4123-8A13-E13C4CF39662}" type="datetimeFigureOut">
              <a:rPr lang="en-US" smtClean="0"/>
              <a:pPr/>
              <a:t>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A7E8EF-A8D2-4DE7-9126-AFE7B72A6A0F}" type="slidenum">
              <a:rPr lang="en-US" smtClean="0"/>
              <a:pPr/>
              <a:t>‹#›</a:t>
            </a:fld>
            <a:endParaRPr lang="en-US"/>
          </a:p>
        </p:txBody>
      </p:sp>
    </p:spTree>
    <p:extLst>
      <p:ext uri="{BB962C8B-B14F-4D97-AF65-F5344CB8AC3E}">
        <p14:creationId xmlns:p14="http://schemas.microsoft.com/office/powerpoint/2010/main" xmlns="" val="3070156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815F34-7A11-4123-8A13-E13C4CF39662}" type="datetimeFigureOut">
              <a:rPr lang="en-US" smtClean="0"/>
              <a:pPr/>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A7E8EF-A8D2-4DE7-9126-AFE7B72A6A0F}" type="slidenum">
              <a:rPr lang="en-US" smtClean="0"/>
              <a:pPr/>
              <a:t>‹#›</a:t>
            </a:fld>
            <a:endParaRPr lang="en-US"/>
          </a:p>
        </p:txBody>
      </p:sp>
    </p:spTree>
    <p:extLst>
      <p:ext uri="{BB962C8B-B14F-4D97-AF65-F5344CB8AC3E}">
        <p14:creationId xmlns:p14="http://schemas.microsoft.com/office/powerpoint/2010/main" xmlns="" val="1915006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815F34-7A11-4123-8A13-E13C4CF39662}" type="datetimeFigureOut">
              <a:rPr lang="en-US" smtClean="0"/>
              <a:pPr/>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A7E8EF-A8D2-4DE7-9126-AFE7B72A6A0F}" type="slidenum">
              <a:rPr lang="en-US" smtClean="0"/>
              <a:pPr/>
              <a:t>‹#›</a:t>
            </a:fld>
            <a:endParaRPr lang="en-US"/>
          </a:p>
        </p:txBody>
      </p:sp>
    </p:spTree>
    <p:extLst>
      <p:ext uri="{BB962C8B-B14F-4D97-AF65-F5344CB8AC3E}">
        <p14:creationId xmlns:p14="http://schemas.microsoft.com/office/powerpoint/2010/main" xmlns="" val="2751002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15F34-7A11-4123-8A13-E13C4CF39662}" type="datetimeFigureOut">
              <a:rPr lang="en-US" smtClean="0"/>
              <a:pPr/>
              <a:t>1/14/2018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7E8EF-A8D2-4DE7-9126-AFE7B72A6A0F}" type="slidenum">
              <a:rPr lang="en-US" smtClean="0"/>
              <a:pPr/>
              <a:t>‹#›</a:t>
            </a:fld>
            <a:endParaRPr lang="en-US"/>
          </a:p>
        </p:txBody>
      </p:sp>
    </p:spTree>
    <p:extLst>
      <p:ext uri="{BB962C8B-B14F-4D97-AF65-F5344CB8AC3E}">
        <p14:creationId xmlns:p14="http://schemas.microsoft.com/office/powerpoint/2010/main" xmlns="" val="755043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2387600"/>
          </a:xfrm>
        </p:spPr>
        <p:txBody>
          <a:bodyPr/>
          <a:lstStyle/>
          <a:p>
            <a:r>
              <a:rPr lang="en-US" b="1" i="1" u="sng" dirty="0" smtClean="0">
                <a:solidFill>
                  <a:srgbClr val="FF0000"/>
                </a:solidFill>
                <a:latin typeface="Algerian" panose="04020705040A02060702" pitchFamily="82" charset="0"/>
              </a:rPr>
              <a:t>Judah “The One to be Praised”</a:t>
            </a:r>
            <a:endParaRPr lang="en-US" b="1" i="1" u="sng" dirty="0">
              <a:solidFill>
                <a:srgbClr val="FF0000"/>
              </a:solidFill>
              <a:latin typeface="Algerian" panose="04020705040A02060702" pitchFamily="82"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632830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73099"/>
          </a:xfrm>
        </p:spPr>
        <p:txBody>
          <a:bodyPr>
            <a:normAutofit fontScale="90000"/>
          </a:bodyPr>
          <a:lstStyle/>
          <a:p>
            <a:r>
              <a:rPr lang="en-US" dirty="0" smtClean="0"/>
              <a:t>                           </a:t>
            </a:r>
            <a:r>
              <a:rPr lang="en-US" b="1" i="1" u="sng" dirty="0" smtClean="0">
                <a:solidFill>
                  <a:srgbClr val="00B0F0"/>
                </a:solidFill>
                <a:latin typeface="Algerian" panose="04020705040A02060702" pitchFamily="82" charset="0"/>
              </a:rPr>
              <a:t>From Bad to Worse</a:t>
            </a:r>
            <a:endParaRPr lang="en-US" b="1" i="1" u="sng" dirty="0">
              <a:solidFill>
                <a:srgbClr val="00B0F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cstate="print"/>
          <a:stretch>
            <a:fillRect/>
          </a:stretch>
        </p:blipFill>
        <p:spPr>
          <a:xfrm>
            <a:off x="0" y="584200"/>
            <a:ext cx="6413499" cy="6273799"/>
          </a:xfrm>
          <a:prstGeom prst="rect">
            <a:avLst/>
          </a:prstGeom>
        </p:spPr>
      </p:pic>
      <p:sp>
        <p:nvSpPr>
          <p:cNvPr id="4" name="Content Placeholder 3"/>
          <p:cNvSpPr>
            <a:spLocks noGrp="1"/>
          </p:cNvSpPr>
          <p:nvPr>
            <p:ph sz="half" idx="2"/>
          </p:nvPr>
        </p:nvSpPr>
        <p:spPr>
          <a:xfrm>
            <a:off x="6172200" y="584200"/>
            <a:ext cx="6019800" cy="6273800"/>
          </a:xfrm>
        </p:spPr>
        <p:txBody>
          <a:bodyPr/>
          <a:lstStyle/>
          <a:p>
            <a:r>
              <a:rPr lang="en-US" dirty="0" smtClean="0"/>
              <a:t>Judah had left a very sad home life, hoping to find something better out in the world.  Even at home, the Lord and a remembrance of His goodness was there.  In the world, there was misery and more misery and Judah found it real quick.  Married a heathen women, raise some wicked boys who had no principles, like their father, and ended up having to bury them! He promised his daughter-in-law children from his youngest son, but failed to fulfill the promise.  Judah was going from bad to worse.  In  it all, the Lord’s eye was still on this erring man!!</a:t>
            </a:r>
            <a:endParaRPr lang="en-US" dirty="0"/>
          </a:p>
        </p:txBody>
      </p:sp>
    </p:spTree>
    <p:extLst>
      <p:ext uri="{BB962C8B-B14F-4D97-AF65-F5344CB8AC3E}">
        <p14:creationId xmlns:p14="http://schemas.microsoft.com/office/powerpoint/2010/main" xmlns="" val="1966866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365125"/>
            <a:ext cx="5181600" cy="1325563"/>
          </a:xfrm>
        </p:spPr>
        <p:txBody>
          <a:bodyPr/>
          <a:lstStyle/>
          <a:p>
            <a:r>
              <a:rPr lang="en-US" dirty="0" smtClean="0"/>
              <a:t>              </a:t>
            </a:r>
            <a:endParaRPr lang="en-US" dirty="0"/>
          </a:p>
        </p:txBody>
      </p:sp>
      <p:sp>
        <p:nvSpPr>
          <p:cNvPr id="3" name="Content Placeholder 2"/>
          <p:cNvSpPr>
            <a:spLocks noGrp="1"/>
          </p:cNvSpPr>
          <p:nvPr>
            <p:ph sz="half" idx="1"/>
          </p:nvPr>
        </p:nvSpPr>
        <p:spPr>
          <a:xfrm>
            <a:off x="0" y="0"/>
            <a:ext cx="6019800" cy="6857999"/>
          </a:xfrm>
        </p:spPr>
        <p:txBody>
          <a:bodyPr>
            <a:normAutofit fontScale="85000" lnSpcReduction="10000"/>
          </a:bodyPr>
          <a:lstStyle/>
          <a:p>
            <a:r>
              <a:rPr lang="en-US" dirty="0" smtClean="0"/>
              <a:t>The Holy Spirit yearned over this man.  Now, approaching his early 40’s, with little to show for his years, Judah had to have pondered his past, his present, and his future.  Everything behind him appeared rotten and so did the present.  He longed for something, someone who could take the guilt and pain away.  But Whom?  “It is true that men sometimes become ashamed of their sinful ways, and give up some of their evil habits, before they are conscious that they are being drawn to Christ. But whenever they make an effort to reform, from a sincere desire to do right, it is the power of Christ that is drawing them. An influence of which they are unconscious works upon the soul, and the conscience is quickened, and the outward life is amended. And as Christ draws them to look upon His cross, to behold Him whom their sins have pierced, the commandment comes home to the conscience. The wickedness of their life, the deep-seated sin of the soul, is revealed to them.”  SC, pg. 27</a:t>
            </a:r>
            <a:endParaRPr lang="en-US" dirty="0"/>
          </a:p>
        </p:txBody>
      </p:sp>
      <p:pic>
        <p:nvPicPr>
          <p:cNvPr id="5" name="Content Placeholder 4"/>
          <p:cNvPicPr>
            <a:picLocks noGrp="1" noChangeAspect="1"/>
          </p:cNvPicPr>
          <p:nvPr>
            <p:ph sz="half" idx="2"/>
          </p:nvPr>
        </p:nvPicPr>
        <p:blipFill>
          <a:blip r:embed="rId2" cstate="print"/>
          <a:stretch>
            <a:fillRect/>
          </a:stretch>
        </p:blipFill>
        <p:spPr>
          <a:xfrm>
            <a:off x="6019801" y="1"/>
            <a:ext cx="6172200" cy="6857998"/>
          </a:xfrm>
          <a:prstGeom prst="rect">
            <a:avLst/>
          </a:prstGeom>
        </p:spPr>
      </p:pic>
    </p:spTree>
    <p:extLst>
      <p:ext uri="{BB962C8B-B14F-4D97-AF65-F5344CB8AC3E}">
        <p14:creationId xmlns:p14="http://schemas.microsoft.com/office/powerpoint/2010/main" xmlns="" val="2386733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22299"/>
          </a:xfrm>
        </p:spPr>
        <p:txBody>
          <a:bodyPr>
            <a:normAutofit fontScale="90000"/>
          </a:bodyPr>
          <a:lstStyle/>
          <a:p>
            <a:r>
              <a:rPr lang="en-US" dirty="0" smtClean="0"/>
              <a:t>                       </a:t>
            </a:r>
            <a:r>
              <a:rPr lang="en-US" b="1" i="1" u="sng" dirty="0" smtClean="0">
                <a:solidFill>
                  <a:srgbClr val="FF0000"/>
                </a:solidFill>
                <a:latin typeface="Algerian" panose="04020705040A02060702" pitchFamily="82" charset="0"/>
              </a:rPr>
              <a:t>One More Failure!</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495300"/>
            <a:ext cx="12192000" cy="6362699"/>
          </a:xfrm>
        </p:spPr>
        <p:txBody>
          <a:bodyPr>
            <a:normAutofit fontScale="85000" lnSpcReduction="20000"/>
          </a:bodyPr>
          <a:lstStyle/>
          <a:p>
            <a:pPr marL="0" indent="0">
              <a:buNone/>
            </a:pPr>
            <a:r>
              <a:rPr lang="en-US" dirty="0" smtClean="0"/>
              <a:t>“ And she put her widow's garments off from her, and covered her with a vail, and wrapped herself, and sat in an open place, which is by the way to Timnath; for she saw that Shelah was grown, and she was not given unto him to wife. When Judah saw her, he thought her to be an harlot; because she had covered her face. And he turned unto her by the way, and said, Go to, I pray thee, let me come in unto thee; (for he knew not that she was his daughter in law.) And she said, What wilt thou give me, that thou mayest come in unto me? And he said, I will send thee a kid from the flock. And she said, Wilt thou give me a pledge, till thou send it? And he said, What pledge shall I give thee? And she said, Thy signet, and thy bracelets, and thy staff that is in thine hand. And he gave it her, and came in unto her, and she conceived by him. And she arose, and went away, and laid by her vail from her, and put on the garments of her widowhood. And Judah sent the kid by the hand of his friend the Adullamite, to receive his pledge from the woman's hand: but he found her not. Then he asked the men of that place, saying, Where is the harlot, that was openly by the way side? And they said, There was no harlot in this place. And he returned to Judah, and said, I cannot find her; and also the men of the place said, that there was no harlot in this place. And Judah said, Let her take it to her, lest we be shamed: behold, I sent this kid, and thou hast not found her. And it came to pass about three months after, that it was told Judah, saying, Tamar thy daughter in law hath played the harlot; and also, behold, she is with child by whoredom. And Judah said, Bring her forth, and let her be burnt. When she was brought forth, she sent to her father in law, saying, By the man, whose these are, am I with child: and she said, Discern, I pray thee, whose are these, the signet, and bracelets, and staff. And Judah acknowledged them, and said, She hath been more righteous than I; because that I gave her not to Shelah my son. And he knew her again no more.”  Gen. 38:14-26</a:t>
            </a:r>
            <a:endParaRPr lang="en-US" dirty="0"/>
          </a:p>
        </p:txBody>
      </p:sp>
    </p:spTree>
    <p:extLst>
      <p:ext uri="{BB962C8B-B14F-4D97-AF65-F5344CB8AC3E}">
        <p14:creationId xmlns:p14="http://schemas.microsoft.com/office/powerpoint/2010/main" xmlns="" val="1498802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98499"/>
          </a:xfrm>
        </p:spPr>
        <p:txBody>
          <a:bodyPr>
            <a:normAutofit fontScale="90000"/>
          </a:bodyPr>
          <a:lstStyle/>
          <a:p>
            <a:r>
              <a:rPr lang="en-US" dirty="0" smtClean="0"/>
              <a:t>        </a:t>
            </a:r>
            <a:r>
              <a:rPr lang="en-US" b="1" i="1" u="sng" dirty="0" smtClean="0">
                <a:solidFill>
                  <a:srgbClr val="FF0000"/>
                </a:solidFill>
                <a:latin typeface="Aharoni" panose="02010803020104030203" pitchFamily="2" charset="-79"/>
                <a:cs typeface="Aharoni" panose="02010803020104030203" pitchFamily="2" charset="-79"/>
              </a:rPr>
              <a:t>Sleeps With a Whore/Daughter-in-Law</a:t>
            </a:r>
            <a:endParaRPr lang="en-US" b="1" i="1" u="sng" dirty="0">
              <a:solidFill>
                <a:srgbClr val="FF0000"/>
              </a:solidFill>
              <a:latin typeface="Aharoni" panose="02010803020104030203" pitchFamily="2" charset="-79"/>
              <a:cs typeface="Aharoni" panose="02010803020104030203" pitchFamily="2" charset="-79"/>
            </a:endParaRPr>
          </a:p>
        </p:txBody>
      </p:sp>
      <p:pic>
        <p:nvPicPr>
          <p:cNvPr id="5" name="Content Placeholder 4"/>
          <p:cNvPicPr>
            <a:picLocks noGrp="1" noChangeAspect="1"/>
          </p:cNvPicPr>
          <p:nvPr>
            <p:ph sz="half" idx="1"/>
          </p:nvPr>
        </p:nvPicPr>
        <p:blipFill>
          <a:blip r:embed="rId2" cstate="print"/>
          <a:stretch>
            <a:fillRect/>
          </a:stretch>
        </p:blipFill>
        <p:spPr>
          <a:xfrm>
            <a:off x="0" y="596900"/>
            <a:ext cx="6172200" cy="6261100"/>
          </a:xfrm>
          <a:prstGeom prst="rect">
            <a:avLst/>
          </a:prstGeom>
        </p:spPr>
      </p:pic>
      <p:sp>
        <p:nvSpPr>
          <p:cNvPr id="4" name="Content Placeholder 3"/>
          <p:cNvSpPr>
            <a:spLocks noGrp="1"/>
          </p:cNvSpPr>
          <p:nvPr>
            <p:ph sz="half" idx="2"/>
          </p:nvPr>
        </p:nvSpPr>
        <p:spPr>
          <a:xfrm>
            <a:off x="6172200" y="596900"/>
            <a:ext cx="6019800" cy="6261100"/>
          </a:xfrm>
        </p:spPr>
        <p:txBody>
          <a:bodyPr/>
          <a:lstStyle/>
          <a:p>
            <a:r>
              <a:rPr lang="en-US" dirty="0" smtClean="0"/>
              <a:t>Judah had hit the bottom.  Sin was crushing out his very life force.   Suicidal thoughts hammered away at him.  What could he do?  Where could he turn?  Could anyone forgive him?  Was there any cause for hope for this middle aged man?  Judah realized the misery of his life was his fault.  There were no excuses, ho justifications, no blaming.  In this extremity of situation, Judah remembered a story he had heard his father tell many times.  It was about……………………………………………………………………………………………………………………………………………………….a ladder!</a:t>
            </a:r>
            <a:endParaRPr lang="en-US" dirty="0"/>
          </a:p>
        </p:txBody>
      </p:sp>
    </p:spTree>
    <p:extLst>
      <p:ext uri="{BB962C8B-B14F-4D97-AF65-F5344CB8AC3E}">
        <p14:creationId xmlns:p14="http://schemas.microsoft.com/office/powerpoint/2010/main" xmlns="" val="1853832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0600" y="365125"/>
            <a:ext cx="63500" cy="79375"/>
          </a:xfrm>
        </p:spPr>
        <p:txBody>
          <a:bodyPr>
            <a:normAutofit fontScale="90000"/>
          </a:bodyPr>
          <a:lstStyle/>
          <a:p>
            <a:endParaRPr lang="en-US" dirty="0"/>
          </a:p>
        </p:txBody>
      </p:sp>
      <p:sp>
        <p:nvSpPr>
          <p:cNvPr id="3" name="Content Placeholder 2"/>
          <p:cNvSpPr>
            <a:spLocks noGrp="1"/>
          </p:cNvSpPr>
          <p:nvPr>
            <p:ph sz="half" idx="1"/>
          </p:nvPr>
        </p:nvSpPr>
        <p:spPr>
          <a:xfrm>
            <a:off x="0" y="0"/>
            <a:ext cx="6159500" cy="6857999"/>
          </a:xfrm>
        </p:spPr>
        <p:txBody>
          <a:bodyPr>
            <a:normAutofit fontScale="85000" lnSpcReduction="20000"/>
          </a:bodyPr>
          <a:lstStyle/>
          <a:p>
            <a:r>
              <a:rPr lang="en-US" dirty="0" smtClean="0"/>
              <a:t>“ When, after his sin in deceiving Esau, Jacob fled from his father's home, he was weighed down with a sense of guilt. Lonely and outcast as he was, separated from all that had made life dear, the one thought that above all others pressed upon his soul, was the fear that his sin had cut him off from God, that he was forsaken of Heaven. In sadness he lay down to rest on the bare earth, around him only the lonely hills, and above, the heavens bright with stars. As he slept, a strange light broke upon his vision; and lo, from the plain on which he lay, vast shadowy stairs seemed to lead upward to the very gates of heaven, and upon them angels of God were passing up and down; while from the glory above, the divine voice was heard in a message of comfort and hope. Thus was made known to Jacob that which met the need and longing of his soul--a Savior. With joy and gratitude he saw revealed a way by which he, a sinner, could be restored to communion with God. The mystic ladder of his dream represented Jesus, the only medium of communication between God and man.”  SC, pgs. 19,20</a:t>
            </a:r>
            <a:endParaRPr lang="en-US" dirty="0"/>
          </a:p>
        </p:txBody>
      </p:sp>
      <p:pic>
        <p:nvPicPr>
          <p:cNvPr id="5" name="Content Placeholder 4"/>
          <p:cNvPicPr>
            <a:picLocks noGrp="1" noChangeAspect="1"/>
          </p:cNvPicPr>
          <p:nvPr>
            <p:ph sz="half" idx="2"/>
          </p:nvPr>
        </p:nvPicPr>
        <p:blipFill>
          <a:blip r:embed="rId2" cstate="print"/>
          <a:stretch>
            <a:fillRect/>
          </a:stretch>
        </p:blipFill>
        <p:spPr>
          <a:xfrm>
            <a:off x="6019801" y="0"/>
            <a:ext cx="6261100" cy="6857999"/>
          </a:xfrm>
          <a:prstGeom prst="rect">
            <a:avLst/>
          </a:prstGeom>
        </p:spPr>
      </p:pic>
    </p:spTree>
    <p:extLst>
      <p:ext uri="{BB962C8B-B14F-4D97-AF65-F5344CB8AC3E}">
        <p14:creationId xmlns:p14="http://schemas.microsoft.com/office/powerpoint/2010/main" xmlns="" val="1354524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34999"/>
          </a:xfrm>
        </p:spPr>
        <p:txBody>
          <a:bodyPr>
            <a:normAutofit fontScale="90000"/>
          </a:bodyPr>
          <a:lstStyle/>
          <a:p>
            <a:r>
              <a:rPr lang="en-US" dirty="0" smtClean="0"/>
              <a:t>                     </a:t>
            </a:r>
            <a:r>
              <a:rPr lang="en-US" b="1" i="1" u="sng" dirty="0" smtClean="0">
                <a:solidFill>
                  <a:srgbClr val="FF0000"/>
                </a:solidFill>
                <a:latin typeface="Algerian" panose="04020705040A02060702" pitchFamily="82" charset="0"/>
              </a:rPr>
              <a:t>Judah was born Again!</a:t>
            </a:r>
            <a:endParaRPr lang="en-US" b="1" i="1" u="sng" dirty="0">
              <a:solidFill>
                <a:srgbClr val="FF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cstate="print"/>
          <a:stretch>
            <a:fillRect/>
          </a:stretch>
        </p:blipFill>
        <p:spPr>
          <a:xfrm>
            <a:off x="1" y="635001"/>
            <a:ext cx="6388100" cy="6222998"/>
          </a:xfrm>
          <a:prstGeom prst="rect">
            <a:avLst/>
          </a:prstGeom>
        </p:spPr>
      </p:pic>
      <p:sp>
        <p:nvSpPr>
          <p:cNvPr id="4" name="Content Placeholder 3"/>
          <p:cNvSpPr>
            <a:spLocks noGrp="1"/>
          </p:cNvSpPr>
          <p:nvPr>
            <p:ph sz="half" idx="2"/>
          </p:nvPr>
        </p:nvSpPr>
        <p:spPr>
          <a:xfrm>
            <a:off x="6172200" y="520700"/>
            <a:ext cx="6019800" cy="6337299"/>
          </a:xfrm>
        </p:spPr>
        <p:txBody>
          <a:bodyPr>
            <a:normAutofit/>
          </a:bodyPr>
          <a:lstStyle/>
          <a:p>
            <a:r>
              <a:rPr lang="en-US" sz="3000" dirty="0" smtClean="0"/>
              <a:t>Judah was a new man.  He knew the Lord forgave him for past sins.  He would now claim the power of God in his life to do right.  The battle still raged in his soul, but Judah knew that ‘the LORD your God is he that goeth with you, to fight for you against your enemies, to save you.”  Deut. 20:4  It was time to go home.  It was time to take the place in his father’s family for which the Lord had called him.  It was time to lead and not to follow!  It was time to be the head and not the tail.  </a:t>
            </a:r>
            <a:endParaRPr lang="en-US" sz="3000" dirty="0"/>
          </a:p>
        </p:txBody>
      </p:sp>
    </p:spTree>
    <p:extLst>
      <p:ext uri="{BB962C8B-B14F-4D97-AF65-F5344CB8AC3E}">
        <p14:creationId xmlns:p14="http://schemas.microsoft.com/office/powerpoint/2010/main" xmlns="" val="381993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23899"/>
          </a:xfrm>
        </p:spPr>
        <p:txBody>
          <a:bodyPr/>
          <a:lstStyle/>
          <a:p>
            <a:r>
              <a:rPr lang="en-US" dirty="0" smtClean="0"/>
              <a:t>               </a:t>
            </a:r>
            <a:r>
              <a:rPr lang="en-US" b="1" i="1" u="sng" dirty="0" smtClean="0">
                <a:solidFill>
                  <a:srgbClr val="0070C0"/>
                </a:solidFill>
                <a:latin typeface="Algerian" panose="04020705040A02060702" pitchFamily="82" charset="0"/>
              </a:rPr>
              <a:t>Judah Returns to A Famine </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635000"/>
            <a:ext cx="6019800" cy="6222999"/>
          </a:xfrm>
        </p:spPr>
        <p:txBody>
          <a:bodyPr>
            <a:noAutofit/>
          </a:bodyPr>
          <a:lstStyle/>
          <a:p>
            <a:r>
              <a:rPr lang="en-US" sz="3200" dirty="0" smtClean="0"/>
              <a:t>“And he said, Behold, I have heard that there is corn in Egypt: get you down thither, and buy for us from thence; that we may live, and not die. And Joseph's ten brethren went down to buy corn in Egypt. But Benjamin, Joseph's brother, Jacob sent not with his brethren; for he said, Lest peradventure mischief befall him. And the sons of Israel came to buy corn among those that came: for the famine was in the land of Canaan.”  Gen. 42:2-5</a:t>
            </a:r>
            <a:endParaRPr lang="en-US" sz="3200" dirty="0"/>
          </a:p>
        </p:txBody>
      </p:sp>
      <p:pic>
        <p:nvPicPr>
          <p:cNvPr id="5" name="Content Placeholder 4"/>
          <p:cNvPicPr>
            <a:picLocks noGrp="1" noChangeAspect="1"/>
          </p:cNvPicPr>
          <p:nvPr>
            <p:ph sz="half" idx="2"/>
          </p:nvPr>
        </p:nvPicPr>
        <p:blipFill>
          <a:blip r:embed="rId2" cstate="print"/>
          <a:stretch>
            <a:fillRect/>
          </a:stretch>
        </p:blipFill>
        <p:spPr>
          <a:xfrm>
            <a:off x="6019800" y="635000"/>
            <a:ext cx="6172200" cy="6222999"/>
          </a:xfrm>
          <a:prstGeom prst="rect">
            <a:avLst/>
          </a:prstGeom>
        </p:spPr>
      </p:pic>
    </p:spTree>
    <p:extLst>
      <p:ext uri="{BB962C8B-B14F-4D97-AF65-F5344CB8AC3E}">
        <p14:creationId xmlns:p14="http://schemas.microsoft.com/office/powerpoint/2010/main" xmlns="" val="3519229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47699"/>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Judah is the Man</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546100"/>
            <a:ext cx="12192000" cy="6311899"/>
          </a:xfrm>
        </p:spPr>
        <p:txBody>
          <a:bodyPr>
            <a:normAutofit fontScale="92500"/>
          </a:bodyPr>
          <a:lstStyle/>
          <a:p>
            <a:r>
              <a:rPr lang="en-US" dirty="0" smtClean="0"/>
              <a:t>“And Reuben spake unto his father, saying, Slay my two sons, if I bring him not to thee: deliver him into my hand, and I will bring him to thee again.  And he said, My son shall not go down with you; for his brother is dead, and he is left alone: if mischief befall him by the way in the which ye go, then shall ye bring down my gray hairs with sorrow to the grave….</a:t>
            </a:r>
          </a:p>
          <a:p>
            <a:r>
              <a:rPr lang="en-US" dirty="0" smtClean="0"/>
              <a:t> But if thou wilt not send him, we will not go down: for the man said unto us, Ye shall not see my face, except your brother be with you. And Israel said, Wherefore dealt ye so ill with me, as to tell the man whether ye had yet a brother? And they said, The man asked us </a:t>
            </a:r>
            <a:r>
              <a:rPr lang="en-US" dirty="0" err="1" smtClean="0"/>
              <a:t>straitly</a:t>
            </a:r>
            <a:r>
              <a:rPr lang="en-US" dirty="0" smtClean="0"/>
              <a:t> of our state, and of our kindred, saying, Is your father yet alive? have ye another brother? and we told him according to the tenor of these words: could we certainly know that he would say, Bring your brother down? And Judah said unto Israel his father, Send the lad with me, and we will arise and go; that we may live, and not die, both we, and thou, and also our little ones. I will be surety for him; of my hand shalt thou require him: if I bring him not unto thee, and set him before thee, then let me bear the blame for ever: For except we had lingered, surely now we had returned this second time. And their father Israel said unto them, If it must be so now, do this; take of the best fruits in the land.”  Gen. 42:37,38  and Ch. 43:5-11</a:t>
            </a:r>
            <a:endParaRPr lang="en-US" dirty="0"/>
          </a:p>
        </p:txBody>
      </p:sp>
    </p:spTree>
    <p:extLst>
      <p:ext uri="{BB962C8B-B14F-4D97-AF65-F5344CB8AC3E}">
        <p14:creationId xmlns:p14="http://schemas.microsoft.com/office/powerpoint/2010/main" xmlns="" val="1926533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4699"/>
          </a:xfrm>
        </p:spPr>
        <p:txBody>
          <a:bodyPr/>
          <a:lstStyle/>
          <a:p>
            <a:r>
              <a:rPr lang="en-US" dirty="0" smtClean="0"/>
              <a:t>                      </a:t>
            </a:r>
            <a:r>
              <a:rPr lang="en-US" b="1" i="1" u="sng" dirty="0" smtClean="0">
                <a:solidFill>
                  <a:srgbClr val="FF0000"/>
                </a:solidFill>
              </a:rPr>
              <a:t>Till Death do us Part</a:t>
            </a:r>
            <a:endParaRPr lang="en-US" b="1" i="1" u="sng" dirty="0">
              <a:solidFill>
                <a:srgbClr val="FF0000"/>
              </a:solidFill>
            </a:endParaRPr>
          </a:p>
        </p:txBody>
      </p:sp>
      <p:pic>
        <p:nvPicPr>
          <p:cNvPr id="5" name="Content Placeholder 4"/>
          <p:cNvPicPr>
            <a:picLocks noGrp="1" noChangeAspect="1"/>
          </p:cNvPicPr>
          <p:nvPr>
            <p:ph sz="half" idx="1"/>
          </p:nvPr>
        </p:nvPicPr>
        <p:blipFill>
          <a:blip r:embed="rId2" cstate="print"/>
          <a:stretch>
            <a:fillRect/>
          </a:stretch>
        </p:blipFill>
        <p:spPr>
          <a:xfrm>
            <a:off x="0" y="711200"/>
            <a:ext cx="6426199" cy="6146799"/>
          </a:xfrm>
          <a:prstGeom prst="rect">
            <a:avLst/>
          </a:prstGeom>
        </p:spPr>
      </p:pic>
      <p:sp>
        <p:nvSpPr>
          <p:cNvPr id="4" name="Content Placeholder 3"/>
          <p:cNvSpPr>
            <a:spLocks noGrp="1"/>
          </p:cNvSpPr>
          <p:nvPr>
            <p:ph sz="half" idx="2"/>
          </p:nvPr>
        </p:nvSpPr>
        <p:spPr>
          <a:xfrm>
            <a:off x="6172200" y="647700"/>
            <a:ext cx="6019800" cy="6210299"/>
          </a:xfrm>
        </p:spPr>
        <p:txBody>
          <a:bodyPr>
            <a:normAutofit/>
          </a:bodyPr>
          <a:lstStyle/>
          <a:p>
            <a:r>
              <a:rPr lang="en-US" sz="3000" dirty="0" smtClean="0"/>
              <a:t>Judah would defend his half brother to death if necessary.  Judah was a different man.  He was no longer influenced by Simeon’s bullying.  He would no longer stand with the weak and vacillating Rueben.  He would no longer do what was expedient to avoid principle:  Judah would do the right thing and let the chips fall where they may, regardless of the consequences to himself!  He was now the Lord’s man, doing his bidding, regardless of anything and everything else!!</a:t>
            </a:r>
            <a:endParaRPr lang="en-US" sz="3000" dirty="0"/>
          </a:p>
        </p:txBody>
      </p:sp>
    </p:spTree>
    <p:extLst>
      <p:ext uri="{BB962C8B-B14F-4D97-AF65-F5344CB8AC3E}">
        <p14:creationId xmlns:p14="http://schemas.microsoft.com/office/powerpoint/2010/main" xmlns="" val="1149766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73099"/>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Let the Chips Fall</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546100"/>
            <a:ext cx="12192000" cy="6311900"/>
          </a:xfrm>
        </p:spPr>
        <p:txBody>
          <a:bodyPr>
            <a:normAutofit fontScale="85000" lnSpcReduction="20000"/>
          </a:bodyPr>
          <a:lstStyle/>
          <a:p>
            <a:r>
              <a:rPr lang="en-US" dirty="0" smtClean="0"/>
              <a:t>“Then Judah came near unto him, and said, Oh my lord, let thy servant, I pray thee, speak a word in my lord's ears, and let not thine anger burn against thy servant: for thou art even as Pharaoh. My lord asked his servants, saying, Have ye a father, or a brother? And we said unto my lord, We have a father, an old man, and a child of his old age, a little one; and his brother is dead, and he alone is left of his mother, and his father loveth him. And thou saidst unto thy servants, Bring him down unto me, that I may set mine eyes upon him. And we said unto my lord, The lad cannot leave his father: for if he should leave his father, his father would die. And thou saidst unto thy servants, Except your youngest brother come down with you, ye shall see my face no more.  And it came to pass when we came up unto thy servant my father, we told him the words of my lord. And our father said, Go again, and buy us a little food. And we said, We cannot go down: if our youngest brother be with us, then will we go down: for we may not see the man's face, except our youngest brother be with us.  And thy servant my father said unto us, Ye know that my wife bare me two sons: And the one went out from me, and I said, Surely he is torn in pieces; and I saw him not since: And if ye take this also from me, and mischief befall him, ye shall bring down my gray hairs with sorrow to the grave. Now therefore when I come to thy servant my father, and the lad be not with us; seeing that his life is bound up in the lad's life; It shall come to pass, when he seeth that the lad is not with us, that he will die: and thy servants shall bring down the gray hairs of thy servant our father with sorrow to the grave. For thy servant became surety for the lad unto my father, saying, If I bring him not unto thee, then I shall bear the blame to my father for ever.  Now therefore, I pray thee, let thy servant abide instead of the lad a bondman to my lord; and let the lad go up with his brethren. For how shall I go up to my father, and the lad be not with me? lest peradventure I see the evil that shall come on my father.”  Gen. 44:18-34</a:t>
            </a:r>
            <a:endParaRPr lang="en-US" dirty="0"/>
          </a:p>
        </p:txBody>
      </p:sp>
    </p:spTree>
    <p:extLst>
      <p:ext uri="{BB962C8B-B14F-4D97-AF65-F5344CB8AC3E}">
        <p14:creationId xmlns:p14="http://schemas.microsoft.com/office/powerpoint/2010/main" xmlns="" val="2615431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49299"/>
          </a:xfrm>
        </p:spPr>
        <p:txBody>
          <a:bodyPr/>
          <a:lstStyle/>
          <a:p>
            <a:r>
              <a:rPr lang="en-US" dirty="0" smtClean="0"/>
              <a:t>                         </a:t>
            </a:r>
            <a:r>
              <a:rPr lang="en-US" b="1" i="1" u="sng" dirty="0" smtClean="0">
                <a:solidFill>
                  <a:srgbClr val="0070C0"/>
                </a:solidFill>
                <a:latin typeface="Algerian" panose="04020705040A02060702" pitchFamily="82" charset="0"/>
              </a:rPr>
              <a:t>He was Number 4!</a:t>
            </a:r>
            <a:endParaRPr lang="en-US" b="1" i="1" u="sng" dirty="0">
              <a:solidFill>
                <a:srgbClr val="0070C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cstate="print"/>
          <a:stretch>
            <a:fillRect/>
          </a:stretch>
        </p:blipFill>
        <p:spPr>
          <a:xfrm>
            <a:off x="0" y="749300"/>
            <a:ext cx="6172199" cy="6108700"/>
          </a:xfrm>
          <a:prstGeom prst="rect">
            <a:avLst/>
          </a:prstGeom>
        </p:spPr>
      </p:pic>
      <p:sp>
        <p:nvSpPr>
          <p:cNvPr id="4" name="Content Placeholder 3"/>
          <p:cNvSpPr>
            <a:spLocks noGrp="1"/>
          </p:cNvSpPr>
          <p:nvPr>
            <p:ph sz="half" idx="2"/>
          </p:nvPr>
        </p:nvSpPr>
        <p:spPr>
          <a:xfrm>
            <a:off x="6172200" y="749300"/>
            <a:ext cx="6019800" cy="6108700"/>
          </a:xfrm>
        </p:spPr>
        <p:txBody>
          <a:bodyPr>
            <a:normAutofit/>
          </a:bodyPr>
          <a:lstStyle/>
          <a:p>
            <a:r>
              <a:rPr lang="en-US" sz="3600" dirty="0" smtClean="0"/>
              <a:t>Watch over him well!  Guard that cradle for in his seed would come some of the greatest to ever wear shoes.  Caleb, Bezaleel, David, Solomon, Hezekiah, Jehoshaphat, and Daniel and his friends.  In fact, the greatest Man of all would come through the tribe/offspring of Judah, the Messiah of the world!</a:t>
            </a:r>
            <a:endParaRPr lang="en-US" sz="3600" dirty="0"/>
          </a:p>
        </p:txBody>
      </p:sp>
    </p:spTree>
    <p:extLst>
      <p:ext uri="{BB962C8B-B14F-4D97-AF65-F5344CB8AC3E}">
        <p14:creationId xmlns:p14="http://schemas.microsoft.com/office/powerpoint/2010/main" xmlns="" val="2382014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
            <a:ext cx="6019800" cy="723899"/>
          </a:xfrm>
        </p:spPr>
        <p:txBody>
          <a:bodyPr/>
          <a:lstStyle/>
          <a:p>
            <a:r>
              <a:rPr lang="en-US" b="1" i="1" u="sng" dirty="0" smtClean="0">
                <a:solidFill>
                  <a:srgbClr val="0070C0"/>
                </a:solidFill>
              </a:rPr>
              <a:t>Judah Was That Man!</a:t>
            </a:r>
            <a:endParaRPr lang="en-US" b="1" i="1" u="sng" dirty="0">
              <a:solidFill>
                <a:srgbClr val="0070C0"/>
              </a:solidFill>
            </a:endParaRPr>
          </a:p>
        </p:txBody>
      </p:sp>
      <p:sp>
        <p:nvSpPr>
          <p:cNvPr id="3" name="Content Placeholder 2"/>
          <p:cNvSpPr>
            <a:spLocks noGrp="1"/>
          </p:cNvSpPr>
          <p:nvPr>
            <p:ph sz="half" idx="1"/>
          </p:nvPr>
        </p:nvSpPr>
        <p:spPr>
          <a:xfrm>
            <a:off x="0" y="0"/>
            <a:ext cx="6019800" cy="6858000"/>
          </a:xfrm>
        </p:spPr>
        <p:txBody>
          <a:bodyPr>
            <a:normAutofit/>
          </a:bodyPr>
          <a:lstStyle/>
          <a:p>
            <a:r>
              <a:rPr lang="en-US" sz="3600" dirty="0" smtClean="0"/>
              <a:t>The greatest want of the world is the want of men - men who will not be bought or sold; men who in their inmost souls are true and honest; men who do not fear to call sin by its right name; men whose conscience is as true to duty as the needle to the pole; men who will stand for the right though the heavens fall”  Education, pg. 57</a:t>
            </a:r>
          </a:p>
        </p:txBody>
      </p:sp>
      <p:pic>
        <p:nvPicPr>
          <p:cNvPr id="5" name="Content Placeholder 4"/>
          <p:cNvPicPr>
            <a:picLocks noGrp="1" noChangeAspect="1"/>
          </p:cNvPicPr>
          <p:nvPr>
            <p:ph sz="half" idx="2"/>
          </p:nvPr>
        </p:nvPicPr>
        <p:blipFill>
          <a:blip r:embed="rId2" cstate="print"/>
          <a:stretch>
            <a:fillRect/>
          </a:stretch>
        </p:blipFill>
        <p:spPr>
          <a:xfrm>
            <a:off x="6172200" y="723900"/>
            <a:ext cx="6019799" cy="6134100"/>
          </a:xfrm>
          <a:prstGeom prst="rect">
            <a:avLst/>
          </a:prstGeom>
        </p:spPr>
      </p:pic>
    </p:spTree>
    <p:extLst>
      <p:ext uri="{BB962C8B-B14F-4D97-AF65-F5344CB8AC3E}">
        <p14:creationId xmlns:p14="http://schemas.microsoft.com/office/powerpoint/2010/main" xmlns="" val="1961529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365125"/>
            <a:ext cx="5181600" cy="1325563"/>
          </a:xfrm>
        </p:spPr>
        <p:txBody>
          <a:bodyPr/>
          <a:lstStyle/>
          <a:p>
            <a:endParaRPr lang="en-US" dirty="0"/>
          </a:p>
        </p:txBody>
      </p:sp>
      <p:sp>
        <p:nvSpPr>
          <p:cNvPr id="3" name="Content Placeholder 2"/>
          <p:cNvSpPr>
            <a:spLocks noGrp="1"/>
          </p:cNvSpPr>
          <p:nvPr>
            <p:ph sz="half" idx="1"/>
          </p:nvPr>
        </p:nvSpPr>
        <p:spPr>
          <a:xfrm>
            <a:off x="0" y="0"/>
            <a:ext cx="6019800" cy="6857999"/>
          </a:xfrm>
        </p:spPr>
        <p:txBody>
          <a:bodyPr>
            <a:noAutofit/>
          </a:bodyPr>
          <a:lstStyle/>
          <a:p>
            <a:r>
              <a:rPr lang="en-US" sz="3800" dirty="0" smtClean="0"/>
              <a:t>“And she conceived again, and bare a son; and said, Now this time will my husband be joined unto me, because I have born him three sons: therefore was his name called Levi. And she conceived again, and bare a son: and she said, </a:t>
            </a:r>
            <a:r>
              <a:rPr lang="en-US" sz="3800" b="1" i="1" u="sng" dirty="0" smtClean="0"/>
              <a:t>Now will I praise the LORD: therefore she called his name Judah</a:t>
            </a:r>
            <a:r>
              <a:rPr lang="en-US" sz="3800" dirty="0" smtClean="0"/>
              <a:t>; and left bearing.”  Gen. 29:34,35</a:t>
            </a:r>
            <a:endParaRPr lang="en-US" sz="3800" dirty="0"/>
          </a:p>
        </p:txBody>
      </p:sp>
      <p:pic>
        <p:nvPicPr>
          <p:cNvPr id="5" name="Content Placeholder 4"/>
          <p:cNvPicPr>
            <a:picLocks noGrp="1" noChangeAspect="1"/>
          </p:cNvPicPr>
          <p:nvPr>
            <p:ph sz="half" idx="2"/>
          </p:nvPr>
        </p:nvPicPr>
        <p:blipFill>
          <a:blip r:embed="rId2" cstate="print"/>
          <a:stretch>
            <a:fillRect/>
          </a:stretch>
        </p:blipFill>
        <p:spPr>
          <a:xfrm>
            <a:off x="5880101" y="152401"/>
            <a:ext cx="6311900" cy="6705598"/>
          </a:xfrm>
          <a:prstGeom prst="rect">
            <a:avLst/>
          </a:prstGeom>
        </p:spPr>
      </p:pic>
    </p:spTree>
    <p:extLst>
      <p:ext uri="{BB962C8B-B14F-4D97-AF65-F5344CB8AC3E}">
        <p14:creationId xmlns:p14="http://schemas.microsoft.com/office/powerpoint/2010/main" xmlns="" val="267955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81600" cy="1325563"/>
          </a:xfrm>
        </p:spPr>
        <p:txBody>
          <a:bodyPr/>
          <a:lstStyle/>
          <a:p>
            <a:endParaRPr lang="en-US" dirty="0"/>
          </a:p>
        </p:txBody>
      </p:sp>
      <p:pic>
        <p:nvPicPr>
          <p:cNvPr id="5" name="Content Placeholder 4"/>
          <p:cNvPicPr>
            <a:picLocks noGrp="1" noChangeAspect="1"/>
          </p:cNvPicPr>
          <p:nvPr>
            <p:ph sz="half" idx="1"/>
          </p:nvPr>
        </p:nvPicPr>
        <p:blipFill>
          <a:blip r:embed="rId2" cstate="print"/>
          <a:stretch>
            <a:fillRect/>
          </a:stretch>
        </p:blipFill>
        <p:spPr>
          <a:xfrm>
            <a:off x="0" y="1"/>
            <a:ext cx="6375400" cy="6857998"/>
          </a:xfrm>
          <a:prstGeom prst="rect">
            <a:avLst/>
          </a:prstGeom>
        </p:spPr>
      </p:pic>
      <p:sp>
        <p:nvSpPr>
          <p:cNvPr id="4" name="Content Placeholder 3"/>
          <p:cNvSpPr>
            <a:spLocks noGrp="1"/>
          </p:cNvSpPr>
          <p:nvPr>
            <p:ph sz="half" idx="2"/>
          </p:nvPr>
        </p:nvSpPr>
        <p:spPr>
          <a:xfrm>
            <a:off x="6172200" y="0"/>
            <a:ext cx="6019800" cy="6857999"/>
          </a:xfrm>
        </p:spPr>
        <p:txBody>
          <a:bodyPr>
            <a:normAutofit/>
          </a:bodyPr>
          <a:lstStyle/>
          <a:p>
            <a:r>
              <a:rPr lang="en-US" dirty="0" smtClean="0"/>
              <a:t>Like his Famous </a:t>
            </a:r>
            <a:r>
              <a:rPr lang="en-US" dirty="0"/>
              <a:t>A</a:t>
            </a:r>
            <a:r>
              <a:rPr lang="en-US" dirty="0" smtClean="0"/>
              <a:t>ncestor, so little is known of Judah’s early life.  “Yet Jesus shunned display. During all the years of His stay in Nazareth, He made no exhibition of His miraculous power. He sought no high position and assumed no titles. His quiet and simple life, and even the silence of the Scriptures concerning His early years, teach an important lesson. </a:t>
            </a:r>
            <a:r>
              <a:rPr lang="en-US" b="1" i="1" u="sng" dirty="0" smtClean="0"/>
              <a:t>The more quiet and simple the life of the child,--the more free from artificial excitement, and the more in harmony with nature,--the more favorable is it to physical and mental vigor and to spiritual strength.”  </a:t>
            </a:r>
            <a:r>
              <a:rPr lang="en-US" dirty="0" smtClean="0"/>
              <a:t>DA, pg. 74</a:t>
            </a:r>
            <a:endParaRPr lang="en-US" dirty="0"/>
          </a:p>
        </p:txBody>
      </p:sp>
    </p:spTree>
    <p:extLst>
      <p:ext uri="{BB962C8B-B14F-4D97-AF65-F5344CB8AC3E}">
        <p14:creationId xmlns:p14="http://schemas.microsoft.com/office/powerpoint/2010/main" xmlns="" val="1610250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85799"/>
          </a:xfrm>
        </p:spPr>
        <p:txBody>
          <a:bodyPr>
            <a:normAutofit fontScale="90000"/>
          </a:bodyPr>
          <a:lstStyle/>
          <a:p>
            <a:r>
              <a:rPr lang="en-US" dirty="0" smtClean="0"/>
              <a:t>                                 </a:t>
            </a:r>
            <a:r>
              <a:rPr lang="en-US" b="1" i="1" u="sng" dirty="0" smtClean="0">
                <a:solidFill>
                  <a:srgbClr val="FF0000"/>
                </a:solidFill>
                <a:latin typeface="Algerian" panose="04020705040A02060702" pitchFamily="82" charset="0"/>
              </a:rPr>
              <a:t>Not Pretty!</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584200"/>
            <a:ext cx="12192000" cy="6273800"/>
          </a:xfrm>
        </p:spPr>
        <p:txBody>
          <a:bodyPr>
            <a:normAutofit lnSpcReduction="10000"/>
          </a:bodyPr>
          <a:lstStyle/>
          <a:p>
            <a:r>
              <a:rPr lang="en-US" dirty="0" smtClean="0"/>
              <a:t>“And when they saw him afar off, even before he came near unto them, they conspired against him to slay him. And they said one to another, Behold, this dreamer cometh. Come now therefore, and let us slay him, and cast him into some pit, and we will say, Some evil beast hath devoured him: and we shall see what will become of his dreams. And Reuben heard it, and he delivered him out of their hands; and said, Let us not kill him. And Reuben said unto them, Shed no blood, but cast him into this pit that is in the wilderness, and lay no hand upon him; that he might rid him out of their hands, to deliver him to his father again. And it came to pass, when Joseph was come unto his brethren, that they stript Joseph out of his coat, his coat of many colours that was on him; And they took him, and cast him into a pit: and the pit was empty, there was no water in it.  And they sat down to eat bread: and they lifted up their eyes and looked, and, behold, a company of Ishmeelites came from Gilead with their camels bearing spicery and balm and myrrh, going to carry it down to Egypt. </a:t>
            </a:r>
            <a:r>
              <a:rPr lang="en-US" b="1" i="1" u="sng" dirty="0" smtClean="0"/>
              <a:t>And Judah said unto his brethren, What profit is it if we slay our brother, and conceal his blood? Come, and let us sell him to the Ishmeelites, and let not our hand be upon him; for he is our brother and our flesh. And his brethren were content.”</a:t>
            </a:r>
            <a:r>
              <a:rPr lang="en-US" dirty="0" smtClean="0"/>
              <a:t>  Genesis 37:18-27</a:t>
            </a:r>
            <a:endParaRPr lang="en-US" dirty="0"/>
          </a:p>
        </p:txBody>
      </p:sp>
    </p:spTree>
    <p:extLst>
      <p:ext uri="{BB962C8B-B14F-4D97-AF65-F5344CB8AC3E}">
        <p14:creationId xmlns:p14="http://schemas.microsoft.com/office/powerpoint/2010/main" xmlns="" val="940160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365125"/>
            <a:ext cx="5181600" cy="1325563"/>
          </a:xfrm>
        </p:spPr>
        <p:txBody>
          <a:bodyPr/>
          <a:lstStyle/>
          <a:p>
            <a:endParaRPr lang="en-US" dirty="0"/>
          </a:p>
        </p:txBody>
      </p:sp>
      <p:sp>
        <p:nvSpPr>
          <p:cNvPr id="3" name="Content Placeholder 2"/>
          <p:cNvSpPr>
            <a:spLocks noGrp="1"/>
          </p:cNvSpPr>
          <p:nvPr>
            <p:ph sz="half" idx="1"/>
          </p:nvPr>
        </p:nvSpPr>
        <p:spPr>
          <a:xfrm>
            <a:off x="0" y="0"/>
            <a:ext cx="6019800" cy="6858000"/>
          </a:xfrm>
        </p:spPr>
        <p:txBody>
          <a:bodyPr/>
          <a:lstStyle/>
          <a:p>
            <a:r>
              <a:rPr lang="en-US" dirty="0" smtClean="0"/>
              <a:t>The first picture into Judah’s life is not pretty.  He went along with Simeon’s plan to kill him.  He then agrees with Rueben to throw him into the pit. He then, devises a plan to sell his half brother to a life worse than death; a life of slavery.  In all three of these decisions, we see a young man easily influenced to do wrong; surely, not a young man of principle!!  In every case, Judah is revealed as a coward; a young man void of principle and conviction!  Judah had a long way to go.  It would take years of pain, suffering, guilt, and misery before he would be ready to lead and represent the sons of Jacob! </a:t>
            </a:r>
            <a:endParaRPr lang="en-US" dirty="0"/>
          </a:p>
        </p:txBody>
      </p:sp>
      <p:pic>
        <p:nvPicPr>
          <p:cNvPr id="5" name="Content Placeholder 4"/>
          <p:cNvPicPr>
            <a:picLocks noGrp="1" noChangeAspect="1"/>
          </p:cNvPicPr>
          <p:nvPr>
            <p:ph sz="half" idx="2"/>
          </p:nvPr>
        </p:nvPicPr>
        <p:blipFill>
          <a:blip r:embed="rId2" cstate="print"/>
          <a:stretch>
            <a:fillRect/>
          </a:stretch>
        </p:blipFill>
        <p:spPr>
          <a:xfrm>
            <a:off x="5905501" y="0"/>
            <a:ext cx="6286500" cy="6857999"/>
          </a:xfrm>
          <a:prstGeom prst="rect">
            <a:avLst/>
          </a:prstGeom>
        </p:spPr>
      </p:pic>
    </p:spTree>
    <p:extLst>
      <p:ext uri="{BB962C8B-B14F-4D97-AF65-F5344CB8AC3E}">
        <p14:creationId xmlns:p14="http://schemas.microsoft.com/office/powerpoint/2010/main" xmlns="" val="2937016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12799"/>
          </a:xfrm>
        </p:spPr>
        <p:txBody>
          <a:bodyPr/>
          <a:lstStyle/>
          <a:p>
            <a:r>
              <a:rPr lang="en-US" dirty="0" smtClean="0"/>
              <a:t>                          </a:t>
            </a:r>
            <a:r>
              <a:rPr lang="en-US" b="1" i="1" u="sng" dirty="0" smtClean="0">
                <a:solidFill>
                  <a:srgbClr val="FF0000"/>
                </a:solidFill>
                <a:latin typeface="Algerian" panose="04020705040A02060702" pitchFamily="82" charset="0"/>
              </a:rPr>
              <a:t>Judah Leaves</a:t>
            </a:r>
            <a:endParaRPr lang="en-US" b="1" i="1" u="sng" dirty="0">
              <a:solidFill>
                <a:srgbClr val="FF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cstate="print"/>
          <a:stretch>
            <a:fillRect/>
          </a:stretch>
        </p:blipFill>
        <p:spPr>
          <a:xfrm>
            <a:off x="0" y="673100"/>
            <a:ext cx="6388100" cy="6184899"/>
          </a:xfrm>
          <a:prstGeom prst="rect">
            <a:avLst/>
          </a:prstGeom>
        </p:spPr>
      </p:pic>
      <p:sp>
        <p:nvSpPr>
          <p:cNvPr id="4" name="Content Placeholder 3"/>
          <p:cNvSpPr>
            <a:spLocks noGrp="1"/>
          </p:cNvSpPr>
          <p:nvPr>
            <p:ph sz="half" idx="2"/>
          </p:nvPr>
        </p:nvSpPr>
        <p:spPr>
          <a:xfrm>
            <a:off x="6172200" y="673100"/>
            <a:ext cx="6019800" cy="6184900"/>
          </a:xfrm>
        </p:spPr>
        <p:txBody>
          <a:bodyPr/>
          <a:lstStyle/>
          <a:p>
            <a:r>
              <a:rPr lang="en-US" dirty="0" smtClean="0"/>
              <a:t>After showing the bloody coat to their father and seeing his heart breaking reaction and his unwillingness to be comforted, the brothers felt terrible guilt!  While Judah’s was not a good decision, he clearly could not handle the guilt he felt every day, knowing that he had succumbed to his brother’s wicked requests and sold their brother.  He also could not deal with his father’s grief and his realization that he was part of the cause!  Judah would leave and be gone for many years, close to 20!  Like his father, he had to leave home!!!</a:t>
            </a:r>
            <a:endParaRPr lang="en-US" dirty="0"/>
          </a:p>
        </p:txBody>
      </p:sp>
    </p:spTree>
    <p:extLst>
      <p:ext uri="{BB962C8B-B14F-4D97-AF65-F5344CB8AC3E}">
        <p14:creationId xmlns:p14="http://schemas.microsoft.com/office/powerpoint/2010/main" xmlns="" val="2439772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60399"/>
          </a:xfrm>
        </p:spPr>
        <p:txBody>
          <a:bodyPr>
            <a:normAutofit fontScale="90000"/>
          </a:bodyPr>
          <a:lstStyle/>
          <a:p>
            <a:r>
              <a:rPr lang="en-US" b="1" i="1" dirty="0" smtClean="0">
                <a:solidFill>
                  <a:srgbClr val="00B0F0"/>
                </a:solidFill>
                <a:latin typeface="Algerian" panose="04020705040A02060702" pitchFamily="82" charset="0"/>
              </a:rPr>
              <a:t>                           </a:t>
            </a:r>
            <a:r>
              <a:rPr lang="en-US" b="1" i="1" u="sng" dirty="0" smtClean="0">
                <a:solidFill>
                  <a:srgbClr val="00B0F0"/>
                </a:solidFill>
                <a:latin typeface="Algerian" panose="04020705040A02060702" pitchFamily="82" charset="0"/>
              </a:rPr>
              <a:t> Trouble Ahead!!</a:t>
            </a:r>
            <a:endParaRPr lang="en-US" b="1" i="1" u="sng" dirty="0">
              <a:solidFill>
                <a:srgbClr val="00B0F0"/>
              </a:solidFill>
              <a:latin typeface="Algerian" panose="04020705040A02060702" pitchFamily="82" charset="0"/>
            </a:endParaRPr>
          </a:p>
        </p:txBody>
      </p:sp>
      <p:sp>
        <p:nvSpPr>
          <p:cNvPr id="3" name="Content Placeholder 2"/>
          <p:cNvSpPr>
            <a:spLocks noGrp="1"/>
          </p:cNvSpPr>
          <p:nvPr>
            <p:ph idx="1"/>
          </p:nvPr>
        </p:nvSpPr>
        <p:spPr>
          <a:xfrm>
            <a:off x="0" y="558800"/>
            <a:ext cx="12192000" cy="6299200"/>
          </a:xfrm>
        </p:spPr>
        <p:txBody>
          <a:bodyPr>
            <a:normAutofit/>
          </a:bodyPr>
          <a:lstStyle/>
          <a:p>
            <a:r>
              <a:rPr lang="en-US" dirty="0" smtClean="0"/>
              <a:t>“And it came to pass at that time, that Judah went down from his brethren, and turned in to a certain Adullamite, whose name was Hirah. And Judah saw there a daughter of a certain Canaanite, whose name was Shuah; and he took her, and went in unto her. And she conceived, and bare a son; and he called his name Er. And she conceived again, and bare a son; and she called his name Onan. And she yet again conceived, and bare a son; and called his name Shelah: and he was at </a:t>
            </a:r>
            <a:r>
              <a:rPr lang="en-US" dirty="0" err="1" smtClean="0"/>
              <a:t>Chezib</a:t>
            </a:r>
            <a:r>
              <a:rPr lang="en-US" dirty="0" smtClean="0"/>
              <a:t>, when she bare him. And Judah took a wife for Er his firstborn, whose name was Tamar. And Er, Judah's firstborn, was wicked in the sight of the LORD; and the LORD slew him. And Judah said unto Onan, Go in unto thy brother's wife, and marry her, and raise up seed to thy brother. And Onan knew that the seed should not be his; and it came to pass, when he went in unto his brother's wife, that he spilled it on the ground, lest that he should give seed to his brother. And the thing which he did displeased the LORD: wherefore he slew him also. Then said Judah to Tamar his daughter in law, Remain a widow at thy father's house, till Shelah my son be grown: for he said, Lest peradventure he die also, as his brethren did. And Tamar went and dwelt in her father's house.”  Gen. 38:1-11</a:t>
            </a:r>
            <a:endParaRPr lang="en-US" dirty="0"/>
          </a:p>
        </p:txBody>
      </p:sp>
    </p:spTree>
    <p:extLst>
      <p:ext uri="{BB962C8B-B14F-4D97-AF65-F5344CB8AC3E}">
        <p14:creationId xmlns:p14="http://schemas.microsoft.com/office/powerpoint/2010/main" xmlns="" val="1760191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
            <a:ext cx="5181600" cy="609599"/>
          </a:xfrm>
        </p:spPr>
        <p:txBody>
          <a:bodyPr>
            <a:normAutofit fontScale="90000"/>
          </a:bodyPr>
          <a:lstStyle/>
          <a:p>
            <a:r>
              <a:rPr lang="en-US" dirty="0" smtClean="0"/>
              <a:t> </a:t>
            </a:r>
            <a:r>
              <a:rPr lang="en-US" b="1" i="1" u="sng" dirty="0" smtClean="0">
                <a:solidFill>
                  <a:srgbClr val="00B0F0"/>
                </a:solidFill>
              </a:rPr>
              <a:t>No Good From This!  </a:t>
            </a:r>
            <a:endParaRPr lang="en-US" b="1" i="1" u="sng" dirty="0">
              <a:solidFill>
                <a:srgbClr val="00B0F0"/>
              </a:solidFill>
            </a:endParaRPr>
          </a:p>
        </p:txBody>
      </p:sp>
      <p:sp>
        <p:nvSpPr>
          <p:cNvPr id="3" name="Content Placeholder 2"/>
          <p:cNvSpPr>
            <a:spLocks noGrp="1"/>
          </p:cNvSpPr>
          <p:nvPr>
            <p:ph sz="half" idx="1"/>
          </p:nvPr>
        </p:nvSpPr>
        <p:spPr>
          <a:xfrm>
            <a:off x="0" y="0"/>
            <a:ext cx="6019800" cy="6857999"/>
          </a:xfrm>
        </p:spPr>
        <p:txBody>
          <a:bodyPr>
            <a:normAutofit fontScale="92500" lnSpcReduction="10000"/>
          </a:bodyPr>
          <a:lstStyle/>
          <a:p>
            <a:r>
              <a:rPr lang="en-US" dirty="0" smtClean="0"/>
              <a:t>“Be ye not unequally yoked together with unbelievers: for what fellowship hath righteousness with unrighteousness? and what communion hath light with darkness? And what concord hath Christ with Belial? or what part hath he that believeth with an infidel? And what agreement hath the temple of God with idols? for ye are the temple of the living God; as God hath said, I will dwell in them, and walk in them; and I will be their God, and they shall be my people. Wherefore come out from among them, and be ye separate, saith the Lord, and touch not the unclean thing; and I will receive you, And will be a Father unto you, and ye shall be my sons and daughters, saith the Lord Almighty.”  2 Corinthians 6:14-18</a:t>
            </a:r>
            <a:endParaRPr lang="en-US" dirty="0"/>
          </a:p>
        </p:txBody>
      </p:sp>
      <p:pic>
        <p:nvPicPr>
          <p:cNvPr id="5" name="Content Placeholder 4"/>
          <p:cNvPicPr>
            <a:picLocks noGrp="1" noChangeAspect="1"/>
          </p:cNvPicPr>
          <p:nvPr>
            <p:ph sz="half" idx="2"/>
          </p:nvPr>
        </p:nvPicPr>
        <p:blipFill>
          <a:blip r:embed="rId2" cstate="print"/>
          <a:stretch>
            <a:fillRect/>
          </a:stretch>
        </p:blipFill>
        <p:spPr>
          <a:xfrm>
            <a:off x="6172200" y="609599"/>
            <a:ext cx="6019799" cy="6248399"/>
          </a:xfrm>
          <a:prstGeom prst="rect">
            <a:avLst/>
          </a:prstGeom>
        </p:spPr>
      </p:pic>
    </p:spTree>
    <p:extLst>
      <p:ext uri="{BB962C8B-B14F-4D97-AF65-F5344CB8AC3E}">
        <p14:creationId xmlns:p14="http://schemas.microsoft.com/office/powerpoint/2010/main" xmlns="" val="358557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3729</Words>
  <Application>Microsoft Office PowerPoint</Application>
  <PresentationFormat>Custom</PresentationFormat>
  <Paragraphs>36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Judah “The One to be Praised”</vt:lpstr>
      <vt:lpstr>                         He was Number 4!</vt:lpstr>
      <vt:lpstr>Slide 3</vt:lpstr>
      <vt:lpstr>Slide 4</vt:lpstr>
      <vt:lpstr>                                 Not Pretty!</vt:lpstr>
      <vt:lpstr>Slide 6</vt:lpstr>
      <vt:lpstr>                          Judah Leaves</vt:lpstr>
      <vt:lpstr>                            Trouble Ahead!!</vt:lpstr>
      <vt:lpstr> No Good From This!  </vt:lpstr>
      <vt:lpstr>                           From Bad to Worse</vt:lpstr>
      <vt:lpstr>              </vt:lpstr>
      <vt:lpstr>                       One More Failure!</vt:lpstr>
      <vt:lpstr>        Sleeps With a Whore/Daughter-in-Law</vt:lpstr>
      <vt:lpstr>Slide 14</vt:lpstr>
      <vt:lpstr>                     Judah was born Again!</vt:lpstr>
      <vt:lpstr>               Judah Returns to A Famine </vt:lpstr>
      <vt:lpstr>                              Judah is the Man</vt:lpstr>
      <vt:lpstr>                      Till Death do us Part</vt:lpstr>
      <vt:lpstr>                          Let the Chips Fall</vt:lpstr>
      <vt:lpstr>Judah Was That Man!</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Judah “The One to be Praised”</dc:title>
  <dc:creator>All Public</dc:creator>
  <cp:lastModifiedBy>Dad</cp:lastModifiedBy>
  <cp:revision>14</cp:revision>
  <dcterms:created xsi:type="dcterms:W3CDTF">2017-07-27T17:36:45Z</dcterms:created>
  <dcterms:modified xsi:type="dcterms:W3CDTF">2018-01-14T14:35:03Z</dcterms:modified>
</cp:coreProperties>
</file>