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4" r:id="rId9"/>
    <p:sldId id="263" r:id="rId10"/>
    <p:sldId id="265" r:id="rId11"/>
    <p:sldId id="266" r:id="rId12"/>
    <p:sldId id="268" r:id="rId13"/>
    <p:sldId id="269" r:id="rId14"/>
    <p:sldId id="270" r:id="rId15"/>
    <p:sldId id="271" r:id="rId16"/>
    <p:sldId id="267" r:id="rId17"/>
    <p:sldId id="272" r:id="rId18"/>
    <p:sldId id="276" r:id="rId19"/>
    <p:sldId id="274" r:id="rId20"/>
    <p:sldId id="275"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025F8-0CFA-654E-9BEB-E4B28264FE85}" type="datetimeFigureOut">
              <a:rPr lang="en-US" smtClean="0"/>
              <a:t>1/23/15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6CD61-0AF5-7E4F-93D0-34D49441B2E7}" type="slidenum">
              <a:rPr lang="en-US" smtClean="0"/>
              <a:t>‹#›</a:t>
            </a:fld>
            <a:endParaRPr lang="en-US"/>
          </a:p>
        </p:txBody>
      </p:sp>
    </p:spTree>
    <p:extLst>
      <p:ext uri="{BB962C8B-B14F-4D97-AF65-F5344CB8AC3E}">
        <p14:creationId xmlns:p14="http://schemas.microsoft.com/office/powerpoint/2010/main" val="36620964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6CD61-0AF5-7E4F-93D0-34D49441B2E7}" type="slidenum">
              <a:rPr lang="en-US" smtClean="0"/>
              <a:t>16</a:t>
            </a:fld>
            <a:endParaRPr lang="en-US"/>
          </a:p>
        </p:txBody>
      </p:sp>
    </p:spTree>
    <p:extLst>
      <p:ext uri="{BB962C8B-B14F-4D97-AF65-F5344CB8AC3E}">
        <p14:creationId xmlns:p14="http://schemas.microsoft.com/office/powerpoint/2010/main" val="285670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A29227-7B5D-1D43-AB16-1EC204049D4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380939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29227-7B5D-1D43-AB16-1EC204049D4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104495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29227-7B5D-1D43-AB16-1EC204049D4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349245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29227-7B5D-1D43-AB16-1EC204049D4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147435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29227-7B5D-1D43-AB16-1EC204049D4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242777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A29227-7B5D-1D43-AB16-1EC204049D44}" type="datetimeFigureOut">
              <a:rPr lang="en-US" smtClean="0"/>
              <a:t>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46556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A29227-7B5D-1D43-AB16-1EC204049D44}" type="datetimeFigureOut">
              <a:rPr lang="en-US" smtClean="0"/>
              <a:t>1/23/15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3819328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A29227-7B5D-1D43-AB16-1EC204049D44}" type="datetimeFigureOut">
              <a:rPr lang="en-US" smtClean="0"/>
              <a:t>1/23/15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242183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29227-7B5D-1D43-AB16-1EC204049D44}" type="datetimeFigureOut">
              <a:rPr lang="en-US" smtClean="0"/>
              <a:t>1/23/15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45946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29227-7B5D-1D43-AB16-1EC204049D44}" type="datetimeFigureOut">
              <a:rPr lang="en-US" smtClean="0"/>
              <a:t>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240218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29227-7B5D-1D43-AB16-1EC204049D44}" type="datetimeFigureOut">
              <a:rPr lang="en-US" smtClean="0"/>
              <a:t>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C73A-CF7A-F746-A85C-788B4A7B6A70}" type="slidenum">
              <a:rPr lang="en-US" smtClean="0"/>
              <a:t>‹#›</a:t>
            </a:fld>
            <a:endParaRPr lang="en-US"/>
          </a:p>
        </p:txBody>
      </p:sp>
    </p:spTree>
    <p:extLst>
      <p:ext uri="{BB962C8B-B14F-4D97-AF65-F5344CB8AC3E}">
        <p14:creationId xmlns:p14="http://schemas.microsoft.com/office/powerpoint/2010/main" val="118971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29227-7B5D-1D43-AB16-1EC204049D44}" type="datetimeFigureOut">
              <a:rPr lang="en-US" smtClean="0"/>
              <a:t>1/23/15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6C73A-CF7A-F746-A85C-788B4A7B6A70}" type="slidenum">
              <a:rPr lang="en-US" smtClean="0"/>
              <a:t>‹#›</a:t>
            </a:fld>
            <a:endParaRPr lang="en-US"/>
          </a:p>
        </p:txBody>
      </p:sp>
    </p:spTree>
    <p:extLst>
      <p:ext uri="{BB962C8B-B14F-4D97-AF65-F5344CB8AC3E}">
        <p14:creationId xmlns:p14="http://schemas.microsoft.com/office/powerpoint/2010/main" val="154190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7" Type="http://schemas.openxmlformats.org/officeDocument/2006/relationships/hyperlink" Target="https://www.google.com/search?client=firefox-a&amp;hs=q0t&amp;rls=org.mozilla:en-US:official&amp;channel=np&amp;q=define+irregular&amp;sa=X&amp;ei=c8a1VMCtMYOeggTXtYSYDw&amp;ved=0CCUQ_SowAA" TargetMode="External"/><Relationship Id="rId1" Type="http://schemas.openxmlformats.org/officeDocument/2006/relationships/slideLayout" Target="../slideLayouts/slideLayout4.xml"/><Relationship Id="rId24" Type="http://schemas.openxmlformats.org/officeDocument/2006/relationships/hyperlink" Target="https://www.google.com/search?client=firefox-a&amp;hs=q0t&amp;rls=org.mozilla:en-US:official&amp;channel=np&amp;q=define+quirky&amp;sa=X&amp;ei=c8a1VMCtMYOeggTXtYSYDw&amp;ved=0CDcQ_SowAA" TargetMode="External"/><Relationship Id="rId25" Type="http://schemas.openxmlformats.org/officeDocument/2006/relationships/hyperlink" Target="https://www.google.com/search?client=firefox-a&amp;hs=q0t&amp;rls=org.mozilla:en-US:official&amp;channel=np&amp;q=define+normal&amp;sa=X&amp;ei=c8a1VMCtMYOeggTXtYSYDw&amp;ved=0CDgQ_SowAA" TargetMode="External"/><Relationship Id="rId8" Type="http://schemas.openxmlformats.org/officeDocument/2006/relationships/hyperlink" Target="https://www.google.com/search?client=firefox-a&amp;hs=q0t&amp;rls=org.mozilla:en-US:official&amp;channel=np&amp;q=define+nonstandard&amp;sa=X&amp;ei=c8a1VMCtMYOeggTXtYSYDw&amp;ved=0CCYQ_SowAA" TargetMode="External"/><Relationship Id="rId13" Type="http://schemas.openxmlformats.org/officeDocument/2006/relationships/hyperlink" Target="https://www.google.com/search?client=firefox-a&amp;hs=q0t&amp;rls=org.mozilla:en-US:official&amp;channel=np&amp;q=define+freakish&amp;sa=X&amp;ei=c8a1VMCtMYOeggTXtYSYDw&amp;ved=0CCwQ_SowAA" TargetMode="External"/><Relationship Id="rId10" Type="http://schemas.openxmlformats.org/officeDocument/2006/relationships/hyperlink" Target="https://www.google.com/search?client=firefox-a&amp;hs=q0t&amp;rls=org.mozilla:en-US:official&amp;channel=np&amp;q=define+perverse&amp;sa=X&amp;ei=c8a1VMCtMYOeggTXtYSYDw&amp;ved=0CCkQ_SowAA" TargetMode="External"/><Relationship Id="rId12" Type="http://schemas.openxmlformats.org/officeDocument/2006/relationships/hyperlink" Target="https://www.google.com/search?client=firefox-a&amp;hs=q0t&amp;rls=org.mozilla:en-US:official&amp;channel=np&amp;q=define+unusual&amp;sa=X&amp;ei=c8a1VMCtMYOeggTXtYSYDw&amp;ved=0CCsQ_SowAA" TargetMode="External"/><Relationship Id="rId17" Type="http://schemas.openxmlformats.org/officeDocument/2006/relationships/hyperlink" Target="https://www.google.com/search?client=firefox-a&amp;hs=q0t&amp;rls=org.mozilla:en-US:official&amp;channel=np&amp;q=define+bizarre&amp;sa=X&amp;ei=c8a1VMCtMYOeggTXtYSYDw&amp;ved=0CDAQ_SowAA" TargetMode="External"/><Relationship Id="rId9" Type="http://schemas.openxmlformats.org/officeDocument/2006/relationships/hyperlink" Target="https://www.google.com/search?client=firefox-a&amp;hs=q0t&amp;rls=org.mozilla:en-US:official&amp;channel=np&amp;q=define+nonconformist&amp;sa=X&amp;ei=c8a1VMCtMYOeggTXtYSYDw&amp;ved=0CCgQ_SowAA" TargetMode="External"/><Relationship Id="rId18" Type="http://schemas.openxmlformats.org/officeDocument/2006/relationships/hyperlink" Target="https://www.google.com/search?client=firefox-a&amp;hs=q0t&amp;rls=org.mozilla:en-US:official&amp;channel=np&amp;q=define+eccentric&amp;sa=X&amp;ei=c8a1VMCtMYOeggTXtYSYDw&amp;ved=0CDEQ_SowAA" TargetMode="External"/><Relationship Id="rId3" Type="http://schemas.openxmlformats.org/officeDocument/2006/relationships/hyperlink" Target="https://www.google.com/search?client=firefox-a&amp;hs=q0t&amp;rls=org.mozilla:en-US:official&amp;channel=np&amp;q=define+aberrant&amp;sa=X&amp;ei=c8a1VMCtMYOeggTXtYSYDw&amp;ved=0CCEQ_SowAA" TargetMode="External"/><Relationship Id="rId14" Type="http://schemas.openxmlformats.org/officeDocument/2006/relationships/hyperlink" Target="https://www.google.com/search?client=firefox-a&amp;hs=q0t&amp;rls=org.mozilla:en-US:official&amp;channel=np&amp;q=define+strange&amp;sa=X&amp;ei=c8a1VMCtMYOeggTXtYSYDw&amp;ved=0CC0Q_SowAA" TargetMode="External"/><Relationship Id="rId23" Type="http://schemas.openxmlformats.org/officeDocument/2006/relationships/hyperlink" Target="https://www.google.com/search?client=firefox-a&amp;hs=q0t&amp;rls=org.mozilla:en-US:official&amp;channel=np&amp;q=define+kinky&amp;sa=X&amp;ei=c8a1VMCtMYOeggTXtYSYDw&amp;ved=0CDYQ_SowAA" TargetMode="External"/><Relationship Id="rId4" Type="http://schemas.openxmlformats.org/officeDocument/2006/relationships/hyperlink" Target="https://www.google.com/search?client=firefox-a&amp;hs=q0t&amp;rls=org.mozilla:en-US:official&amp;channel=np&amp;q=define+abnormal&amp;sa=X&amp;ei=c8a1VMCtMYOeggTXtYSYDw&amp;ved=0CCIQ_SowAA" TargetMode="External"/><Relationship Id="rId26" Type="http://schemas.openxmlformats.org/officeDocument/2006/relationships/image" Target="../media/image9.jpg"/><Relationship Id="rId11" Type="http://schemas.openxmlformats.org/officeDocument/2006/relationships/hyperlink" Target="https://www.google.com/search?client=firefox-a&amp;hs=q0t&amp;rls=org.mozilla:en-US:official&amp;channel=np&amp;q=define+uncommon&amp;sa=X&amp;ei=c8a1VMCtMYOeggTXtYSYDw&amp;ved=0CCoQ_SowAA" TargetMode="External"/><Relationship Id="rId6" Type="http://schemas.openxmlformats.org/officeDocument/2006/relationships/hyperlink" Target="https://www.google.com/search?client=firefox-a&amp;hs=q0t&amp;rls=org.mozilla:en-US:official&amp;channel=np&amp;q=define+anomalous&amp;sa=X&amp;ei=c8a1VMCtMYOeggTXtYSYDw&amp;ved=0CCQQ_SowAA" TargetMode="External"/><Relationship Id="rId16" Type="http://schemas.openxmlformats.org/officeDocument/2006/relationships/hyperlink" Target="https://www.google.com/search?client=firefox-a&amp;hs=q0t&amp;rls=org.mozilla:en-US:official&amp;channel=np&amp;q=define+peculiar&amp;sa=X&amp;ei=c8a1VMCtMYOeggTXtYSYDw&amp;ved=0CC8Q_SowAA" TargetMode="External"/><Relationship Id="rId5" Type="http://schemas.openxmlformats.org/officeDocument/2006/relationships/hyperlink" Target="https://www.google.com/search?client=firefox-a&amp;hs=q0t&amp;rls=org.mozilla:en-US:official&amp;channel=np&amp;q=define+atypical&amp;sa=X&amp;ei=c8a1VMCtMYOeggTXtYSYDw&amp;ved=0CCMQ_SowAA" TargetMode="External"/><Relationship Id="rId15" Type="http://schemas.openxmlformats.org/officeDocument/2006/relationships/hyperlink" Target="https://www.google.com/search?client=firefox-a&amp;hs=q0t&amp;rls=org.mozilla:en-US:official&amp;channel=np&amp;q=define+odd&amp;sa=X&amp;ei=c8a1VMCtMYOeggTXtYSYDw&amp;ved=0CC4Q_SowAA" TargetMode="External"/><Relationship Id="rId19" Type="http://schemas.openxmlformats.org/officeDocument/2006/relationships/hyperlink" Target="https://www.google.com/search?client=firefox-a&amp;hs=q0t&amp;rls=org.mozilla:en-US:official&amp;channel=np&amp;q=define+idiosyncratic&amp;sa=X&amp;ei=c8a1VMCtMYOeggTXtYSYDw&amp;ved=0CDIQ_SowAA" TargetMode="External"/><Relationship Id="rId20" Type="http://schemas.openxmlformats.org/officeDocument/2006/relationships/hyperlink" Target="https://www.google.com/search?client=firefox-a&amp;hs=q0t&amp;rls=org.mozilla:en-US:official&amp;channel=np&amp;q=define+unorthodox&amp;sa=X&amp;ei=c8a1VMCtMYOeggTXtYSYDw&amp;ved=0CDMQ_SowAA" TargetMode="External"/><Relationship Id="rId22" Type="http://schemas.openxmlformats.org/officeDocument/2006/relationships/hyperlink" Target="https://www.google.com/search?client=firefox-a&amp;hs=q0t&amp;rls=org.mozilla:en-US:official&amp;channel=np&amp;q=define+perverted&amp;sa=X&amp;ei=c8a1VMCtMYOeggTXtYSYDw&amp;ved=0CDUQ_SowAA" TargetMode="External"/><Relationship Id="rId21" Type="http://schemas.openxmlformats.org/officeDocument/2006/relationships/hyperlink" Target="https://www.google.com/search?client=firefox-a&amp;hs=q0t&amp;rls=org.mozilla:en-US:official&amp;channel=np&amp;q=define+exceptional&amp;sa=X&amp;ei=c8a1VMCtMYOeggTXtYSYDw&amp;ved=0CDQQ_SowAA" TargetMode="Externa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4" Type="http://schemas.openxmlformats.org/officeDocument/2006/relationships/hyperlink" Target="http://en.wikipedia.org/wiki/Rocket-propelled_grenade" TargetMode="External"/><Relationship Id="rId20" Type="http://schemas.openxmlformats.org/officeDocument/2006/relationships/hyperlink" Target="http://en.wikipedia.org/wiki/Arabic_language" TargetMode="External"/><Relationship Id="rId4" Type="http://schemas.openxmlformats.org/officeDocument/2006/relationships/hyperlink" Target="http://en.wikipedia.org/wiki/List_of_satirical_magazines" TargetMode="External"/><Relationship Id="rId21" Type="http://schemas.openxmlformats.org/officeDocument/2006/relationships/hyperlink" Target="http://en.wikipedia.org/wiki/Charlie_Hebdo_shooting%23cite_note-all-15" TargetMode="External"/><Relationship Id="rId22" Type="http://schemas.openxmlformats.org/officeDocument/2006/relationships/hyperlink" Target="http://en.wikipedia.org/wiki/Charlie_Hebdo_shooting%23cite_note-live-16" TargetMode="External"/><Relationship Id="rId7" Type="http://schemas.openxmlformats.org/officeDocument/2006/relationships/hyperlink" Target="http://en.wikipedia.org/wiki/France" TargetMode="External"/><Relationship Id="rId11" Type="http://schemas.openxmlformats.org/officeDocument/2006/relationships/hyperlink" Target="http://en.wikipedia.org/wiki/AK-47" TargetMode="External"/><Relationship Id="rId1" Type="http://schemas.openxmlformats.org/officeDocument/2006/relationships/slideLayout" Target="../slideLayouts/slideLayout2.xml"/><Relationship Id="rId6" Type="http://schemas.openxmlformats.org/officeDocument/2006/relationships/hyperlink" Target="http://en.wikipedia.org/wiki/Paris" TargetMode="External"/><Relationship Id="rId16" Type="http://schemas.openxmlformats.org/officeDocument/2006/relationships/hyperlink" Target="http://en.wikipedia.org/wiki/Charlie_Hebdo_shooting%23cite_note-guardian_policeop-12" TargetMode="External"/><Relationship Id="rId8" Type="http://schemas.openxmlformats.org/officeDocument/2006/relationships/hyperlink" Target="http://en.wikipedia.org/wiki/Charb" TargetMode="External"/><Relationship Id="rId13" Type="http://schemas.openxmlformats.org/officeDocument/2006/relationships/hyperlink" Target="http://en.wikipedia.org/wiki/Shotgun" TargetMode="External"/><Relationship Id="rId10" Type="http://schemas.openxmlformats.org/officeDocument/2006/relationships/hyperlink" Target="http://en.wikipedia.org/wiki/Depictions_of_Muhammad" TargetMode="External"/><Relationship Id="rId5" Type="http://schemas.openxmlformats.org/officeDocument/2006/relationships/hyperlink" Target="http://en.wikipedia.org/wiki/Charlie_Hebdo" TargetMode="External"/><Relationship Id="rId15" Type="http://schemas.openxmlformats.org/officeDocument/2006/relationships/hyperlink" Target="http://en.wikipedia.org/wiki/Grenade_launcher" TargetMode="External"/><Relationship Id="rId12" Type="http://schemas.openxmlformats.org/officeDocument/2006/relationships/hyperlink" Target="http://en.wikipedia.org/wiki/Assault_rifle" TargetMode="External"/><Relationship Id="rId17" Type="http://schemas.openxmlformats.org/officeDocument/2006/relationships/hyperlink" Target="http://en.wikipedia.org/wiki/Charlie_Hebdo_shooting%23cite_note-13" TargetMode="External"/><Relationship Id="rId19" Type="http://schemas.openxmlformats.org/officeDocument/2006/relationships/hyperlink" Target="http://en.wikipedia.org/wiki/Takbir" TargetMode="External"/><Relationship Id="rId2" Type="http://schemas.openxmlformats.org/officeDocument/2006/relationships/hyperlink" Target="http://en.wikipedia.org/wiki/Central_European_Time" TargetMode="External"/><Relationship Id="rId9" Type="http://schemas.openxmlformats.org/officeDocument/2006/relationships/hyperlink" Target="http://en.wikipedia.org/wiki/National_Police_(France)" TargetMode="External"/><Relationship Id="rId3" Type="http://schemas.openxmlformats.org/officeDocument/2006/relationships/hyperlink" Target="http://en.wikipedia.org/wiki/UTC" TargetMode="External"/><Relationship Id="rId18" Type="http://schemas.openxmlformats.org/officeDocument/2006/relationships/hyperlink" Target="http://en.wikipedia.org/wiki/Charlie_Hebdo_shooting%23cite_note-1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3"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7" Type="http://schemas.openxmlformats.org/officeDocument/2006/relationships/hyperlink" Target="http://en.wikipedia.org/wiki/Charlie_Hebdo_shooting%23cite_note-24" TargetMode="External"/><Relationship Id="rId1" Type="http://schemas.openxmlformats.org/officeDocument/2006/relationships/slideLayout" Target="../slideLayouts/slideLayout2.xml"/><Relationship Id="rId24" Type="http://schemas.openxmlformats.org/officeDocument/2006/relationships/hyperlink" Target="http://en.wikipedia.org/wiki/Hacker_(computer_security)" TargetMode="External"/><Relationship Id="rId25" Type="http://schemas.openxmlformats.org/officeDocument/2006/relationships/hyperlink" Target="http://en.wikipedia.org/wiki/Charlie_Hebdo_shooting%23cite_note-FT01-29" TargetMode="External"/><Relationship Id="rId8" Type="http://schemas.openxmlformats.org/officeDocument/2006/relationships/hyperlink" Target="http://en.wikipedia.org/wiki/Far-right_politics" TargetMode="External"/><Relationship Id="rId13" Type="http://schemas.openxmlformats.org/officeDocument/2006/relationships/hyperlink" Target="http://en.wikipedia.org/wiki/Politics" TargetMode="External"/><Relationship Id="rId10" Type="http://schemas.openxmlformats.org/officeDocument/2006/relationships/hyperlink" Target="http://en.wikipedia.org/wiki/Islam" TargetMode="External"/><Relationship Id="rId12" Type="http://schemas.openxmlformats.org/officeDocument/2006/relationships/hyperlink" Target="http://en.wikipedia.org/wiki/Israel" TargetMode="External"/><Relationship Id="rId17" Type="http://schemas.openxmlformats.org/officeDocument/2006/relationships/hyperlink" Target="http://en.wikipedia.org/wiki/Charlie_Hebdo_shooting%23cite_note-26" TargetMode="External"/><Relationship Id="rId9" Type="http://schemas.openxmlformats.org/officeDocument/2006/relationships/hyperlink" Target="http://en.wikipedia.org/wiki/Catholicism" TargetMode="External"/><Relationship Id="rId18" Type="http://schemas.openxmlformats.org/officeDocument/2006/relationships/hyperlink" Target="http://en.wikipedia.org/wiki/Charlie_Hebdo_shooting%23cite_note-independent.co.uk-27" TargetMode="External"/><Relationship Id="rId3" Type="http://schemas.openxmlformats.org/officeDocument/2006/relationships/hyperlink" Target="http://en.wikipedia.org/wiki/List_of_satirical_magazines" TargetMode="External"/><Relationship Id="rId14" Type="http://schemas.openxmlformats.org/officeDocument/2006/relationships/hyperlink" Target="http://en.wikipedia.org/wiki/Culture" TargetMode="External"/><Relationship Id="rId23" Type="http://schemas.openxmlformats.org/officeDocument/2006/relationships/hyperlink" Target="http://en.wikipedia.org/wiki/20th_arrondissement_of_Paris" TargetMode="External"/><Relationship Id="rId4" Type="http://schemas.openxmlformats.org/officeDocument/2006/relationships/hyperlink" Target="http://en.wikipedia.org/wiki/Polemic" TargetMode="External"/><Relationship Id="rId26" Type="http://schemas.openxmlformats.org/officeDocument/2006/relationships/hyperlink" Target="http://en.wikipedia.org/wiki/Charlie_Hebdo_shooting%23cite_note-CHARLIE_HEBDO-30" TargetMode="External"/><Relationship Id="rId11" Type="http://schemas.openxmlformats.org/officeDocument/2006/relationships/hyperlink" Target="http://en.wikipedia.org/wiki/Judaism" TargetMode="External"/><Relationship Id="rId6" Type="http://schemas.openxmlformats.org/officeDocument/2006/relationships/hyperlink" Target="http://en.wikipedia.org/wiki/Antireligion" TargetMode="External"/><Relationship Id="rId16" Type="http://schemas.openxmlformats.org/officeDocument/2006/relationships/hyperlink" Target="http://en.wikipedia.org/wiki/Jyllands-Posten_Muhammad_cartoons_controversy" TargetMode="External"/><Relationship Id="rId5" Type="http://schemas.openxmlformats.org/officeDocument/2006/relationships/hyperlink" Target="http://en.wikipedia.org/wiki/La%C3%AFcit%C3%A9" TargetMode="External"/><Relationship Id="rId15" Type="http://schemas.openxmlformats.org/officeDocument/2006/relationships/hyperlink" Target="http://en.wikipedia.org/wiki/Charlie_Hebdo_shooting%23cite_note-L.27Obs-25" TargetMode="External"/><Relationship Id="rId19" Type="http://schemas.openxmlformats.org/officeDocument/2006/relationships/hyperlink" Target="http://en.wikipedia.org/wiki/Sharia" TargetMode="External"/><Relationship Id="rId20" Type="http://schemas.openxmlformats.org/officeDocument/2006/relationships/hyperlink" Target="http://en.wikipedia.org/wiki/Muhammad" TargetMode="External"/><Relationship Id="rId22" Type="http://schemas.openxmlformats.org/officeDocument/2006/relationships/hyperlink" Target="http://en.wikipedia.org/wiki/Charlie_Hebdo_shooting%23cite_note-bbc-15550350-28" TargetMode="External"/><Relationship Id="rId21" Type="http://schemas.openxmlformats.org/officeDocument/2006/relationships/hyperlink" Target="http://en.wikipedia.org/wiki/Depictions_of_Muhammad" TargetMode="External"/><Relationship Id="rId2" Type="http://schemas.openxmlformats.org/officeDocument/2006/relationships/hyperlink" Target="http://en.wikipedia.org/wiki/Help:IPA_for_French"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4" Type="http://schemas.openxmlformats.org/officeDocument/2006/relationships/hyperlink" Target="http://en.wikipedia.org/wiki/Je_suis_Charlie" TargetMode="External"/><Relationship Id="rId5" Type="http://schemas.openxmlformats.org/officeDocument/2006/relationships/hyperlink" Target="http://en.wikipedia.org/wiki/French_language" TargetMode="External"/><Relationship Id="rId7" Type="http://schemas.openxmlformats.org/officeDocument/2006/relationships/hyperlink" Target="http://en.wikipedia.org/wiki/Charlie_Hebdo_shooting%23cite_note-23" TargetMode="External"/><Relationship Id="rId1" Type="http://schemas.openxmlformats.org/officeDocument/2006/relationships/slideLayout" Target="../slideLayouts/slideLayout2.xml"/><Relationship Id="rId2" Type="http://schemas.openxmlformats.org/officeDocument/2006/relationships/hyperlink" Target="http://en.wikipedia.org/wiki/Republican_marches" TargetMode="External"/><Relationship Id="rId3" Type="http://schemas.openxmlformats.org/officeDocument/2006/relationships/hyperlink" Target="http://en.wikipedia.org/wiki/World_War_II" TargetMode="External"/><Relationship Id="rId6" Type="http://schemas.openxmlformats.org/officeDocument/2006/relationships/hyperlink" Target="http://en.wikipedia.org/wiki/Print_run"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Autofit/>
          </a:bodyPr>
          <a:lstStyle/>
          <a:p>
            <a:r>
              <a:rPr lang="en-US" sz="4800" b="1" i="1" u="sng" dirty="0" smtClean="0"/>
              <a:t>Massacre in Paris/Bible Prophecy</a:t>
            </a:r>
            <a:endParaRPr lang="en-US" sz="4800" b="1" i="1" u="sng" dirty="0"/>
          </a:p>
        </p:txBody>
      </p:sp>
      <p:sp>
        <p:nvSpPr>
          <p:cNvPr id="3" name="Subtitle 2"/>
          <p:cNvSpPr>
            <a:spLocks noGrp="1"/>
          </p:cNvSpPr>
          <p:nvPr>
            <p:ph type="subTitle" idx="1"/>
          </p:nvPr>
        </p:nvSpPr>
        <p:spPr/>
        <p:txBody>
          <a:bodyPr>
            <a:normAutofit/>
          </a:bodyPr>
          <a:lstStyle/>
          <a:p>
            <a:r>
              <a:rPr lang="en-US" sz="4000" b="1" i="1" u="sng" dirty="0" smtClean="0">
                <a:solidFill>
                  <a:srgbClr val="FF0000"/>
                </a:solidFill>
              </a:rPr>
              <a:t>What Does it Mean?</a:t>
            </a:r>
            <a:endParaRPr lang="en-US" sz="4000" b="1" i="1" u="sng" dirty="0">
              <a:solidFill>
                <a:srgbClr val="FF0000"/>
              </a:solidFill>
            </a:endParaRPr>
          </a:p>
        </p:txBody>
      </p:sp>
    </p:spTree>
    <p:extLst>
      <p:ext uri="{BB962C8B-B14F-4D97-AF65-F5344CB8AC3E}">
        <p14:creationId xmlns:p14="http://schemas.microsoft.com/office/powerpoint/2010/main" val="181535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FF0000"/>
                </a:solidFill>
              </a:rPr>
              <a:t>His Response</a:t>
            </a:r>
            <a:endParaRPr lang="en-US" b="1" i="1" u="sng" dirty="0">
              <a:solidFill>
                <a:srgbClr val="FF0000"/>
              </a:solidFill>
            </a:endParaRPr>
          </a:p>
        </p:txBody>
      </p:sp>
      <p:sp>
        <p:nvSpPr>
          <p:cNvPr id="3" name="Content Placeholder 2"/>
          <p:cNvSpPr>
            <a:spLocks noGrp="1"/>
          </p:cNvSpPr>
          <p:nvPr>
            <p:ph idx="1"/>
          </p:nvPr>
        </p:nvSpPr>
        <p:spPr>
          <a:xfrm>
            <a:off x="0" y="818866"/>
            <a:ext cx="9144000" cy="6039134"/>
          </a:xfrm>
        </p:spPr>
        <p:txBody>
          <a:bodyPr>
            <a:normAutofit fontScale="92500" lnSpcReduction="10000"/>
          </a:bodyPr>
          <a:lstStyle/>
          <a:p>
            <a:r>
              <a:rPr lang="en-US" dirty="0" smtClean="0"/>
              <a:t>“Pope Francis on Monday denounced the </a:t>
            </a:r>
            <a:r>
              <a:rPr lang="en-US" b="1" i="1" u="sng" dirty="0" smtClean="0">
                <a:solidFill>
                  <a:srgbClr val="000090"/>
                </a:solidFill>
              </a:rPr>
              <a:t>religious fundamentalism </a:t>
            </a:r>
            <a:r>
              <a:rPr lang="en-US" dirty="0" smtClean="0"/>
              <a:t>that inspired the Paris massacres and ongoing Mideast conflicts, saying the attackers were enslaved by "</a:t>
            </a:r>
            <a:r>
              <a:rPr lang="en-US" b="1" i="1" u="sng" dirty="0" smtClean="0">
                <a:solidFill>
                  <a:srgbClr val="000090"/>
                </a:solidFill>
              </a:rPr>
              <a:t>deviant forms of religion</a:t>
            </a:r>
            <a:r>
              <a:rPr lang="en-US" dirty="0" smtClean="0"/>
              <a:t>" that used God as a mere ideological pretext to perpetuate mass killings.</a:t>
            </a:r>
          </a:p>
          <a:p>
            <a:r>
              <a:rPr lang="en-US" dirty="0" smtClean="0"/>
              <a:t>In his annual foreign policy address to Vatican-based ambassadors, Francis called for a unanimous response from the international community to end "fundamentalist terrorism" in the Mideast. And he called for Muslim leaders in particular to condemn "extremist interpretations" of their faith that seek to justify such violence.”  Huff Post, January 12, 2015</a:t>
            </a:r>
          </a:p>
          <a:p>
            <a:endParaRPr lang="en-US" dirty="0"/>
          </a:p>
        </p:txBody>
      </p:sp>
    </p:spTree>
    <p:extLst>
      <p:ext uri="{BB962C8B-B14F-4D97-AF65-F5344CB8AC3E}">
        <p14:creationId xmlns:p14="http://schemas.microsoft.com/office/powerpoint/2010/main" val="392433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2693"/>
          </a:xfrm>
        </p:spPr>
        <p:txBody>
          <a:bodyPr/>
          <a:lstStyle/>
          <a:p>
            <a:r>
              <a:rPr lang="en-US" b="1" i="1" u="sng" dirty="0" smtClean="0">
                <a:solidFill>
                  <a:srgbClr val="FF0000"/>
                </a:solidFill>
              </a:rPr>
              <a:t>Religious Fundamentalism</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16581" r="16581"/>
          <a:stretch>
            <a:fillRect/>
          </a:stretch>
        </p:blipFill>
        <p:spPr>
          <a:xfrm>
            <a:off x="0" y="869000"/>
            <a:ext cx="4711938" cy="5989000"/>
          </a:xfrm>
        </p:spPr>
      </p:pic>
      <p:sp>
        <p:nvSpPr>
          <p:cNvPr id="4" name="Content Placeholder 3"/>
          <p:cNvSpPr>
            <a:spLocks noGrp="1"/>
          </p:cNvSpPr>
          <p:nvPr>
            <p:ph sz="half" idx="2"/>
          </p:nvPr>
        </p:nvSpPr>
        <p:spPr>
          <a:xfrm>
            <a:off x="4495800" y="869000"/>
            <a:ext cx="4648200" cy="5989000"/>
          </a:xfrm>
        </p:spPr>
        <p:txBody>
          <a:bodyPr/>
          <a:lstStyle/>
          <a:p>
            <a:r>
              <a:rPr lang="en-US" dirty="0" smtClean="0">
                <a:effectLst/>
              </a:rPr>
              <a:t>‘a form of a religion, especially Islam or </a:t>
            </a:r>
            <a:r>
              <a:rPr lang="en-US" b="1" i="1" u="sng" dirty="0" smtClean="0">
                <a:solidFill>
                  <a:srgbClr val="FF0000"/>
                </a:solidFill>
                <a:effectLst/>
              </a:rPr>
              <a:t>Protestant Christianity</a:t>
            </a:r>
            <a:r>
              <a:rPr lang="en-US" dirty="0" smtClean="0">
                <a:effectLst/>
              </a:rPr>
              <a:t>, that upholds belief in the strict, literal interpretation of scripture.</a:t>
            </a:r>
          </a:p>
          <a:p>
            <a:r>
              <a:rPr lang="en-US" dirty="0" smtClean="0">
                <a:effectLst/>
              </a:rPr>
              <a:t>strict adherence to the basic principles of any subject or discipline.’</a:t>
            </a:r>
          </a:p>
          <a:p>
            <a:r>
              <a:rPr lang="en-US" dirty="0" smtClean="0"/>
              <a:t>Are you a religious fundamentalist?  I am!!</a:t>
            </a:r>
            <a:endParaRPr lang="en-US" dirty="0" smtClean="0">
              <a:effectLst/>
            </a:endParaRPr>
          </a:p>
          <a:p>
            <a:endParaRPr lang="en-US" dirty="0"/>
          </a:p>
        </p:txBody>
      </p:sp>
    </p:spTree>
    <p:extLst>
      <p:ext uri="{BB962C8B-B14F-4D97-AF65-F5344CB8AC3E}">
        <p14:creationId xmlns:p14="http://schemas.microsoft.com/office/powerpoint/2010/main" val="397021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FF0000"/>
                </a:solidFill>
              </a:rPr>
              <a:t>Religious Fundamentalism?</a:t>
            </a:r>
            <a:endParaRPr lang="en-US" b="1" i="1" u="sng" dirty="0">
              <a:solidFill>
                <a:srgbClr val="FF0000"/>
              </a:solidFill>
            </a:endParaRPr>
          </a:p>
        </p:txBody>
      </p:sp>
      <p:sp>
        <p:nvSpPr>
          <p:cNvPr id="3" name="Content Placeholder 2"/>
          <p:cNvSpPr>
            <a:spLocks noGrp="1"/>
          </p:cNvSpPr>
          <p:nvPr>
            <p:ph idx="1"/>
          </p:nvPr>
        </p:nvSpPr>
        <p:spPr>
          <a:xfrm>
            <a:off x="0" y="752019"/>
            <a:ext cx="9144000" cy="6105981"/>
          </a:xfrm>
        </p:spPr>
        <p:txBody>
          <a:bodyPr>
            <a:normAutofit fontScale="85000" lnSpcReduction="10000"/>
          </a:bodyPr>
          <a:lstStyle/>
          <a:p>
            <a:r>
              <a:rPr lang="en-US" dirty="0" smtClean="0"/>
              <a:t>“But </a:t>
            </a:r>
            <a:r>
              <a:rPr lang="en-US" dirty="0"/>
              <a:t>God will have a people upon the earth to maintain the Bible, and the Bible only, as the standard of all doctrines and the basis of all reforms. The opinions of learned men, the deductions of science, the creeds or decisions of ecclesiastical councils, as numerous and discordant as are the churches which they represent, the voice of the majority--not one nor all of these should be regarded as evidence for or against any point of religious faith. Before accepting any doctrine or precept, we should demand a plain "Thus </a:t>
            </a:r>
            <a:r>
              <a:rPr lang="en-US" dirty="0" err="1"/>
              <a:t>saith</a:t>
            </a:r>
            <a:r>
              <a:rPr lang="en-US" dirty="0"/>
              <a:t> the Lord" in its support. </a:t>
            </a:r>
          </a:p>
          <a:p>
            <a:r>
              <a:rPr lang="en-US" dirty="0"/>
              <a:t>Satan is constantly endeavoring to attract attention to man in the place of God. He leads the people to look to bishops, to pastors, to professors of theology, as their guides, instead of searching the Scriptures to learn their duty for themselves. Then, by controlling the minds of these leaders, he can influence the multitudes according to his will</a:t>
            </a:r>
            <a:r>
              <a:rPr lang="en-US" dirty="0" smtClean="0"/>
              <a:t>.”  GC, pg. 595 </a:t>
            </a:r>
            <a:endParaRPr lang="en-US" dirty="0"/>
          </a:p>
          <a:p>
            <a:endParaRPr lang="en-US" dirty="0"/>
          </a:p>
        </p:txBody>
      </p:sp>
    </p:spTree>
    <p:extLst>
      <p:ext uri="{BB962C8B-B14F-4D97-AF65-F5344CB8AC3E}">
        <p14:creationId xmlns:p14="http://schemas.microsoft.com/office/powerpoint/2010/main" val="66862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5846"/>
          </a:xfrm>
        </p:spPr>
        <p:txBody>
          <a:bodyPr/>
          <a:lstStyle/>
          <a:p>
            <a:r>
              <a:rPr lang="en-US" b="1" i="1" u="sng" dirty="0" smtClean="0">
                <a:solidFill>
                  <a:srgbClr val="008000"/>
                </a:solidFill>
              </a:rPr>
              <a:t>Do These Fit?</a:t>
            </a:r>
            <a:endParaRPr lang="en-US" b="1" i="1" u="sng" dirty="0">
              <a:solidFill>
                <a:srgbClr val="008000"/>
              </a:solidFill>
            </a:endParaRPr>
          </a:p>
        </p:txBody>
      </p:sp>
      <p:sp>
        <p:nvSpPr>
          <p:cNvPr id="3" name="Content Placeholder 2"/>
          <p:cNvSpPr>
            <a:spLocks noGrp="1"/>
          </p:cNvSpPr>
          <p:nvPr>
            <p:ph sz="half" idx="1"/>
          </p:nvPr>
        </p:nvSpPr>
        <p:spPr>
          <a:xfrm>
            <a:off x="0" y="802154"/>
            <a:ext cx="4495800" cy="6055846"/>
          </a:xfrm>
        </p:spPr>
        <p:txBody>
          <a:bodyPr>
            <a:normAutofit/>
          </a:bodyPr>
          <a:lstStyle/>
          <a:p>
            <a:r>
              <a:rPr lang="en-US" sz="3200" dirty="0" smtClean="0"/>
              <a:t>Francis has put together murderous pigs who kill </a:t>
            </a:r>
            <a:r>
              <a:rPr lang="en-US" sz="3200" dirty="0"/>
              <a:t>a</a:t>
            </a:r>
            <a:r>
              <a:rPr lang="en-US" sz="3200" dirty="0" smtClean="0"/>
              <a:t>t the drop of a hat with those who conscientiously obey the word of God?  </a:t>
            </a:r>
          </a:p>
          <a:p>
            <a:r>
              <a:rPr lang="en-US" sz="3200" dirty="0" smtClean="0"/>
              <a:t>No one who humbly loves the word of God would ever be involved in such evil and wickedness!</a:t>
            </a:r>
            <a:endParaRPr lang="en-US" sz="3200"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7832" r="27832"/>
          <a:stretch>
            <a:fillRect/>
          </a:stretch>
        </p:blipFill>
        <p:spPr>
          <a:xfrm>
            <a:off x="4495800" y="802154"/>
            <a:ext cx="4648200" cy="6055846"/>
          </a:xfrm>
        </p:spPr>
      </p:pic>
    </p:spTree>
    <p:extLst>
      <p:ext uri="{BB962C8B-B14F-4D97-AF65-F5344CB8AC3E}">
        <p14:creationId xmlns:p14="http://schemas.microsoft.com/office/powerpoint/2010/main" val="9294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t>Where it Goes!</a:t>
            </a:r>
            <a:endParaRPr lang="en-US" b="1" i="1" u="sng" dirty="0"/>
          </a:p>
        </p:txBody>
      </p:sp>
      <p:sp>
        <p:nvSpPr>
          <p:cNvPr id="3" name="Content Placeholder 2"/>
          <p:cNvSpPr>
            <a:spLocks noGrp="1"/>
          </p:cNvSpPr>
          <p:nvPr>
            <p:ph idx="1"/>
          </p:nvPr>
        </p:nvSpPr>
        <p:spPr>
          <a:xfrm>
            <a:off x="0" y="701885"/>
            <a:ext cx="9144000" cy="6156115"/>
          </a:xfrm>
        </p:spPr>
        <p:txBody>
          <a:bodyPr>
            <a:noAutofit/>
          </a:bodyPr>
          <a:lstStyle/>
          <a:p>
            <a:r>
              <a:rPr lang="en-US" dirty="0" smtClean="0"/>
              <a:t>“And </a:t>
            </a:r>
            <a:r>
              <a:rPr lang="en-US" dirty="0"/>
              <a:t>then the great deceiver will persuade men that those who serve God are causing these evils. The class that have provoked the displeasure of Heaven will charge all their troubles upon those whose obedience to God's commandments is a perpetual reproof to transgressors. It will be declared that men are offending God by the violation of the Sunday </a:t>
            </a:r>
            <a:r>
              <a:rPr lang="en-US" dirty="0" err="1"/>
              <a:t>sabbath</a:t>
            </a:r>
            <a:r>
              <a:rPr lang="en-US" dirty="0"/>
              <a:t>; that this sin has brought calamities which will not cease until Sunday observance shall be strictly </a:t>
            </a:r>
            <a:r>
              <a:rPr lang="en-US" dirty="0" smtClean="0"/>
              <a:t>enforced….</a:t>
            </a:r>
            <a:endParaRPr lang="en-US" dirty="0"/>
          </a:p>
        </p:txBody>
      </p:sp>
    </p:spTree>
    <p:extLst>
      <p:ext uri="{BB962C8B-B14F-4D97-AF65-F5344CB8AC3E}">
        <p14:creationId xmlns:p14="http://schemas.microsoft.com/office/powerpoint/2010/main" val="3579881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151"/>
          </a:xfrm>
        </p:spPr>
        <p:txBody>
          <a:bodyPr>
            <a:normAutofit fontScale="90000"/>
          </a:bodyPr>
          <a:lstStyle/>
          <a:p>
            <a:endParaRPr lang="en-US" dirty="0"/>
          </a:p>
        </p:txBody>
      </p:sp>
      <p:sp>
        <p:nvSpPr>
          <p:cNvPr id="3" name="Content Placeholder 2"/>
          <p:cNvSpPr>
            <a:spLocks noGrp="1"/>
          </p:cNvSpPr>
          <p:nvPr>
            <p:ph idx="1"/>
          </p:nvPr>
        </p:nvSpPr>
        <p:spPr>
          <a:xfrm>
            <a:off x="0" y="635040"/>
            <a:ext cx="9144000" cy="6222960"/>
          </a:xfrm>
        </p:spPr>
        <p:txBody>
          <a:bodyPr>
            <a:normAutofit fontScale="92500" lnSpcReduction="20000"/>
          </a:bodyPr>
          <a:lstStyle/>
          <a:p>
            <a:r>
              <a:rPr lang="en-US" dirty="0"/>
              <a:t>and that those who present the claims of the fourth commandment, thus destroying reverence for Sunday, are troublers of the people, preventing their restoration to divine favor and temporal prosperity. Thus the accusation urged of old against the servant of God will be repeated and upon grounds equally well established: "And it came to pass, when Ahab saw Elijah, that Ahab said unto him, Art thou he that </a:t>
            </a:r>
            <a:r>
              <a:rPr lang="en-US" dirty="0" err="1"/>
              <a:t>troubleth</a:t>
            </a:r>
            <a:r>
              <a:rPr lang="en-US" dirty="0"/>
              <a:t> Israel? And he answered, I have not troubled Israel; but thou, and thy father's house, in that ye have forsaken the commandments of the Lord, and thou hast followed </a:t>
            </a:r>
            <a:r>
              <a:rPr lang="en-US" dirty="0" err="1"/>
              <a:t>Baalim</a:t>
            </a:r>
            <a:r>
              <a:rPr lang="en-US" dirty="0"/>
              <a:t>." 1 Kings 18:17, 18. As the wrath of the people shall be excited by false charges, they will pursue a course toward God's ambassadors very similar to that which apostate Israel pursued toward Elijah.”  GC, </a:t>
            </a:r>
            <a:r>
              <a:rPr lang="en-US" dirty="0" err="1"/>
              <a:t>pg</a:t>
            </a:r>
            <a:r>
              <a:rPr lang="en-US" dirty="0"/>
              <a:t> .590 </a:t>
            </a:r>
          </a:p>
          <a:p>
            <a:endParaRPr lang="en-US" dirty="0"/>
          </a:p>
        </p:txBody>
      </p:sp>
    </p:spTree>
    <p:extLst>
      <p:ext uri="{BB962C8B-B14F-4D97-AF65-F5344CB8AC3E}">
        <p14:creationId xmlns:p14="http://schemas.microsoft.com/office/powerpoint/2010/main" val="2374872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701329"/>
          </a:xfrm>
        </p:spPr>
        <p:txBody>
          <a:bodyPr>
            <a:normAutofit fontScale="92500" lnSpcReduction="20000"/>
          </a:bodyPr>
          <a:lstStyle/>
          <a:p>
            <a:pPr marL="0" indent="0">
              <a:buNone/>
            </a:pPr>
            <a:r>
              <a:rPr lang="en-US" b="1" dirty="0"/>
              <a:t> </a:t>
            </a:r>
            <a:r>
              <a:rPr lang="en-US" b="1" dirty="0" smtClean="0"/>
              <a:t>      </a:t>
            </a:r>
            <a:r>
              <a:rPr lang="en-US" dirty="0" smtClean="0">
                <a:effectLst/>
              </a:rPr>
              <a:t>departing from usual or accepted standards, especially in social or sexual behavior.</a:t>
            </a:r>
          </a:p>
          <a:p>
            <a:r>
              <a:rPr lang="en-US" dirty="0" smtClean="0">
                <a:effectLst/>
              </a:rPr>
              <a:t>"deviant behavior"</a:t>
            </a:r>
          </a:p>
          <a:p>
            <a:r>
              <a:rPr lang="en-US" dirty="0" err="1" smtClean="0">
                <a:effectLst/>
              </a:rPr>
              <a:t>synonyms:</a:t>
            </a:r>
            <a:r>
              <a:rPr lang="en-US" dirty="0" err="1" smtClean="0">
                <a:effectLst/>
                <a:hlinkClick r:id="rId3"/>
              </a:rPr>
              <a:t>aberrant</a:t>
            </a:r>
            <a:r>
              <a:rPr lang="en-US" dirty="0" smtClean="0">
                <a:effectLst/>
              </a:rPr>
              <a:t>, </a:t>
            </a:r>
            <a:r>
              <a:rPr lang="en-US" dirty="0" smtClean="0">
                <a:effectLst/>
                <a:hlinkClick r:id="rId4"/>
              </a:rPr>
              <a:t>abnormal</a:t>
            </a:r>
            <a:r>
              <a:rPr lang="en-US" dirty="0" smtClean="0">
                <a:effectLst/>
              </a:rPr>
              <a:t>, </a:t>
            </a:r>
            <a:r>
              <a:rPr lang="en-US" dirty="0" smtClean="0">
                <a:effectLst/>
                <a:hlinkClick r:id="rId5"/>
              </a:rPr>
              <a:t>atypical</a:t>
            </a:r>
            <a:r>
              <a:rPr lang="en-US" dirty="0" smtClean="0">
                <a:effectLst/>
              </a:rPr>
              <a:t>, </a:t>
            </a:r>
            <a:r>
              <a:rPr lang="en-US" dirty="0" smtClean="0">
                <a:effectLst/>
                <a:hlinkClick r:id="rId6"/>
              </a:rPr>
              <a:t>anomalous</a:t>
            </a:r>
            <a:r>
              <a:rPr lang="en-US" dirty="0" smtClean="0">
                <a:effectLst/>
              </a:rPr>
              <a:t>, </a:t>
            </a:r>
            <a:r>
              <a:rPr lang="en-US" dirty="0" smtClean="0">
                <a:effectLst/>
                <a:hlinkClick r:id="rId7"/>
              </a:rPr>
              <a:t>irregular</a:t>
            </a:r>
            <a:r>
              <a:rPr lang="en-US" dirty="0" smtClean="0">
                <a:effectLst/>
              </a:rPr>
              <a:t>, </a:t>
            </a:r>
            <a:r>
              <a:rPr lang="en-US" dirty="0" smtClean="0">
                <a:effectLst/>
                <a:hlinkClick r:id="rId8"/>
              </a:rPr>
              <a:t>nonstandard</a:t>
            </a:r>
            <a:r>
              <a:rPr lang="en-US" dirty="0" smtClean="0">
                <a:effectLst/>
              </a:rPr>
              <a:t>; </a:t>
            </a:r>
            <a:r>
              <a:rPr lang="en-US" dirty="0" err="1" smtClean="0">
                <a:effectLst/>
              </a:rPr>
              <a:t>More</a:t>
            </a:r>
            <a:r>
              <a:rPr lang="en-US" dirty="0" err="1" smtClean="0">
                <a:effectLst/>
                <a:hlinkClick r:id="rId9"/>
              </a:rPr>
              <a:t>nonconformist</a:t>
            </a:r>
            <a:r>
              <a:rPr lang="en-US" dirty="0" smtClean="0">
                <a:effectLst/>
              </a:rPr>
              <a:t>, </a:t>
            </a:r>
            <a:r>
              <a:rPr lang="en-US" dirty="0" smtClean="0">
                <a:effectLst/>
                <a:hlinkClick r:id="rId10"/>
              </a:rPr>
              <a:t>perverse</a:t>
            </a:r>
            <a:r>
              <a:rPr lang="en-US" dirty="0" smtClean="0">
                <a:effectLst/>
              </a:rPr>
              <a:t>, </a:t>
            </a:r>
            <a:r>
              <a:rPr lang="en-US" dirty="0" smtClean="0">
                <a:effectLst/>
                <a:hlinkClick r:id="rId11"/>
              </a:rPr>
              <a:t>uncommon</a:t>
            </a:r>
            <a:r>
              <a:rPr lang="en-US" dirty="0" smtClean="0">
                <a:effectLst/>
              </a:rPr>
              <a:t>, </a:t>
            </a:r>
            <a:r>
              <a:rPr lang="en-US" dirty="0" smtClean="0">
                <a:effectLst/>
                <a:hlinkClick r:id="rId12"/>
              </a:rPr>
              <a:t>unusual</a:t>
            </a:r>
            <a:r>
              <a:rPr lang="en-US" dirty="0" smtClean="0">
                <a:effectLst/>
              </a:rPr>
              <a:t>; </a:t>
            </a:r>
          </a:p>
          <a:p>
            <a:r>
              <a:rPr lang="en-US" dirty="0" smtClean="0">
                <a:effectLst/>
                <a:hlinkClick r:id="rId13"/>
              </a:rPr>
              <a:t>freakish</a:t>
            </a:r>
            <a:r>
              <a:rPr lang="en-US" dirty="0" smtClean="0">
                <a:effectLst/>
              </a:rPr>
              <a:t>, </a:t>
            </a:r>
            <a:r>
              <a:rPr lang="en-US" dirty="0" smtClean="0">
                <a:effectLst/>
                <a:hlinkClick r:id="rId14"/>
              </a:rPr>
              <a:t>strange</a:t>
            </a:r>
            <a:r>
              <a:rPr lang="en-US" dirty="0" smtClean="0">
                <a:effectLst/>
              </a:rPr>
              <a:t>, </a:t>
            </a:r>
            <a:r>
              <a:rPr lang="en-US" dirty="0" smtClean="0">
                <a:effectLst/>
                <a:hlinkClick r:id="rId15"/>
              </a:rPr>
              <a:t>odd</a:t>
            </a:r>
            <a:r>
              <a:rPr lang="en-US" dirty="0" smtClean="0">
                <a:effectLst/>
              </a:rPr>
              <a:t>, </a:t>
            </a:r>
            <a:r>
              <a:rPr lang="en-US" dirty="0" smtClean="0">
                <a:effectLst/>
                <a:hlinkClick r:id="rId16"/>
              </a:rPr>
              <a:t>peculiar</a:t>
            </a:r>
            <a:r>
              <a:rPr lang="en-US" dirty="0" smtClean="0">
                <a:effectLst/>
              </a:rPr>
              <a:t>, </a:t>
            </a:r>
            <a:r>
              <a:rPr lang="en-US" dirty="0" smtClean="0">
                <a:effectLst/>
                <a:hlinkClick r:id="rId17"/>
              </a:rPr>
              <a:t>bizarre</a:t>
            </a:r>
            <a:r>
              <a:rPr lang="en-US" dirty="0" smtClean="0">
                <a:effectLst/>
              </a:rPr>
              <a:t>, </a:t>
            </a:r>
            <a:r>
              <a:rPr lang="en-US" dirty="0" smtClean="0">
                <a:effectLst/>
                <a:hlinkClick r:id="rId18"/>
              </a:rPr>
              <a:t>eccentric</a:t>
            </a:r>
            <a:r>
              <a:rPr lang="en-US" dirty="0" smtClean="0">
                <a:effectLst/>
              </a:rPr>
              <a:t>, </a:t>
            </a:r>
            <a:r>
              <a:rPr lang="en-US" dirty="0" smtClean="0">
                <a:effectLst/>
                <a:hlinkClick r:id="rId19"/>
              </a:rPr>
              <a:t>idiosyncratic</a:t>
            </a:r>
            <a:r>
              <a:rPr lang="en-US" dirty="0" smtClean="0">
                <a:effectLst/>
              </a:rPr>
              <a:t>, </a:t>
            </a:r>
            <a:r>
              <a:rPr lang="en-US" dirty="0" smtClean="0">
                <a:effectLst/>
                <a:hlinkClick r:id="rId20"/>
              </a:rPr>
              <a:t>unorthodox</a:t>
            </a:r>
            <a:r>
              <a:rPr lang="en-US" dirty="0" smtClean="0">
                <a:effectLst/>
              </a:rPr>
              <a:t>, </a:t>
            </a:r>
            <a:r>
              <a:rPr lang="en-US" dirty="0" smtClean="0">
                <a:effectLst/>
                <a:hlinkClick r:id="rId21"/>
              </a:rPr>
              <a:t>exceptional</a:t>
            </a:r>
            <a:r>
              <a:rPr lang="en-US" dirty="0" smtClean="0">
                <a:effectLst/>
              </a:rPr>
              <a:t>; </a:t>
            </a:r>
          </a:p>
          <a:p>
            <a:r>
              <a:rPr lang="en-US" dirty="0" smtClean="0">
                <a:effectLst/>
              </a:rPr>
              <a:t>warped, </a:t>
            </a:r>
            <a:r>
              <a:rPr lang="en-US" dirty="0" smtClean="0">
                <a:effectLst/>
                <a:hlinkClick r:id="rId22"/>
              </a:rPr>
              <a:t>perverted</a:t>
            </a:r>
            <a:r>
              <a:rPr lang="en-US" dirty="0" smtClean="0">
                <a:effectLst/>
              </a:rPr>
              <a:t>; </a:t>
            </a:r>
          </a:p>
          <a:p>
            <a:r>
              <a:rPr lang="en-US" i="1" dirty="0" err="1" smtClean="0">
                <a:effectLst/>
              </a:rPr>
              <a:t>informal</a:t>
            </a:r>
            <a:r>
              <a:rPr lang="en-US" dirty="0" err="1" smtClean="0">
                <a:effectLst/>
                <a:hlinkClick r:id="rId23"/>
              </a:rPr>
              <a:t>kinky</a:t>
            </a:r>
            <a:r>
              <a:rPr lang="en-US" dirty="0" smtClean="0">
                <a:effectLst/>
              </a:rPr>
              <a:t>, </a:t>
            </a:r>
            <a:r>
              <a:rPr lang="en-US" dirty="0" smtClean="0">
                <a:effectLst/>
                <a:hlinkClick r:id="rId24"/>
              </a:rPr>
              <a:t>quirky</a:t>
            </a:r>
            <a:r>
              <a:rPr lang="en-US" dirty="0" smtClean="0">
                <a:effectLst/>
              </a:rPr>
              <a:t> </a:t>
            </a:r>
          </a:p>
          <a:p>
            <a:r>
              <a:rPr lang="en-US" dirty="0" smtClean="0">
                <a:effectLst/>
              </a:rPr>
              <a:t>"deviant behavior"</a:t>
            </a:r>
          </a:p>
          <a:p>
            <a:r>
              <a:rPr lang="en-US" dirty="0" err="1" smtClean="0">
                <a:effectLst/>
              </a:rPr>
              <a:t>antonyms:</a:t>
            </a:r>
            <a:r>
              <a:rPr lang="en-US" dirty="0" err="1" smtClean="0">
                <a:effectLst/>
                <a:hlinkClick r:id="rId25"/>
              </a:rPr>
              <a:t>normal</a:t>
            </a:r>
            <a:endParaRPr lang="en-US" dirty="0" smtClean="0">
              <a:effectLst/>
            </a:endParaRPr>
          </a:p>
          <a:p>
            <a:pPr marL="0" indent="0">
              <a:buNone/>
            </a:pPr>
            <a:endParaRPr lang="en-US" dirty="0" smtClean="0">
              <a:effectLst/>
            </a:endParaRPr>
          </a:p>
          <a:p>
            <a:endParaRPr lang="en-US" dirty="0"/>
          </a:p>
        </p:txBody>
      </p:sp>
      <p:pic>
        <p:nvPicPr>
          <p:cNvPr id="7" name="Content Placeholder 6" descr="index.jpg"/>
          <p:cNvPicPr>
            <a:picLocks noGrp="1" noChangeAspect="1"/>
          </p:cNvPicPr>
          <p:nvPr>
            <p:ph sz="half" idx="2"/>
          </p:nvPr>
        </p:nvPicPr>
        <p:blipFill>
          <a:blip r:embed="rId26">
            <a:extLst>
              <a:ext uri="{28A0092B-C50C-407E-A947-70E740481C1C}">
                <a14:useLocalDpi xmlns:a14="http://schemas.microsoft.com/office/drawing/2010/main" val="0"/>
              </a:ext>
            </a:extLst>
          </a:blip>
          <a:srcRect l="20039" r="20039"/>
          <a:stretch>
            <a:fillRect/>
          </a:stretch>
        </p:blipFill>
        <p:spPr>
          <a:xfrm>
            <a:off x="4494721" y="0"/>
            <a:ext cx="4649279" cy="6858000"/>
          </a:xfrm>
        </p:spPr>
      </p:pic>
    </p:spTree>
    <p:extLst>
      <p:ext uri="{BB962C8B-B14F-4D97-AF65-F5344CB8AC3E}">
        <p14:creationId xmlns:p14="http://schemas.microsoft.com/office/powerpoint/2010/main" val="3051685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normAutofit/>
          </a:bodyPr>
          <a:lstStyle/>
          <a:p>
            <a:r>
              <a:rPr lang="en-US" b="1" i="1" u="sng" dirty="0" smtClean="0">
                <a:solidFill>
                  <a:srgbClr val="008000"/>
                </a:solidFill>
              </a:rPr>
              <a:t>“Deviant Form of Religion”</a:t>
            </a:r>
            <a:endParaRPr lang="en-US" b="1" i="1" u="sng" dirty="0">
              <a:solidFill>
                <a:srgbClr val="008000"/>
              </a:solidFill>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5384" r="5384"/>
          <a:stretch>
            <a:fillRect/>
          </a:stretch>
        </p:blipFill>
        <p:spPr>
          <a:xfrm>
            <a:off x="-1" y="852290"/>
            <a:ext cx="4762065" cy="6005710"/>
          </a:xfrm>
        </p:spPr>
      </p:pic>
      <p:sp>
        <p:nvSpPr>
          <p:cNvPr id="4" name="Content Placeholder 3"/>
          <p:cNvSpPr>
            <a:spLocks noGrp="1"/>
          </p:cNvSpPr>
          <p:nvPr>
            <p:ph sz="half" idx="2"/>
          </p:nvPr>
        </p:nvSpPr>
        <p:spPr>
          <a:xfrm>
            <a:off x="4495800" y="852290"/>
            <a:ext cx="4648200" cy="6005710"/>
          </a:xfrm>
        </p:spPr>
        <p:txBody>
          <a:bodyPr>
            <a:normAutofit/>
          </a:bodyPr>
          <a:lstStyle/>
          <a:p>
            <a:r>
              <a:rPr lang="en-US" dirty="0" smtClean="0"/>
              <a:t>According to ‘god’s spokesman’, deviant forms of religion caused the Paris Massacre.  Deviant means someone who departs from the standard or norm in religious belief.  The norm in religious belief is Sunday.  Are you a deviant?  The norm is the immortality of the soul; are you a deviant?</a:t>
            </a:r>
          </a:p>
          <a:p>
            <a:r>
              <a:rPr lang="en-US" dirty="0" smtClean="0"/>
              <a:t>Unbelievable!!!</a:t>
            </a:r>
            <a:endParaRPr lang="en-US" dirty="0"/>
          </a:p>
        </p:txBody>
      </p:sp>
    </p:spTree>
    <p:extLst>
      <p:ext uri="{BB962C8B-B14F-4D97-AF65-F5344CB8AC3E}">
        <p14:creationId xmlns:p14="http://schemas.microsoft.com/office/powerpoint/2010/main" val="1000424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t="13289" b="13289"/>
          <a:stretch>
            <a:fillRect/>
          </a:stretch>
        </p:blipFill>
        <p:spPr>
          <a:xfrm>
            <a:off x="0" y="0"/>
            <a:ext cx="9144000" cy="6858000"/>
          </a:xfrm>
        </p:spPr>
      </p:pic>
    </p:spTree>
    <p:extLst>
      <p:ext uri="{BB962C8B-B14F-4D97-AF65-F5344CB8AC3E}">
        <p14:creationId xmlns:p14="http://schemas.microsoft.com/office/powerpoint/2010/main" val="3793535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2693"/>
          </a:xfrm>
        </p:spPr>
        <p:txBody>
          <a:bodyPr>
            <a:normAutofit/>
          </a:bodyPr>
          <a:lstStyle/>
          <a:p>
            <a:r>
              <a:rPr lang="en-US" u="sng" dirty="0" smtClean="0">
                <a:solidFill>
                  <a:srgbClr val="0000FF"/>
                </a:solidFill>
              </a:rPr>
              <a:t>Another Focus of Francis</a:t>
            </a:r>
            <a:endParaRPr lang="en-US" u="sng" dirty="0">
              <a:solidFill>
                <a:srgbClr val="0000FF"/>
              </a:solidFill>
            </a:endParaRPr>
          </a:p>
        </p:txBody>
      </p:sp>
      <p:sp>
        <p:nvSpPr>
          <p:cNvPr id="3" name="Content Placeholder 2"/>
          <p:cNvSpPr>
            <a:spLocks noGrp="1"/>
          </p:cNvSpPr>
          <p:nvPr>
            <p:ph idx="1"/>
          </p:nvPr>
        </p:nvSpPr>
        <p:spPr>
          <a:xfrm>
            <a:off x="0" y="785443"/>
            <a:ext cx="9144000" cy="6072557"/>
          </a:xfrm>
        </p:spPr>
        <p:txBody>
          <a:bodyPr>
            <a:normAutofit fontScale="92500" lnSpcReduction="20000"/>
          </a:bodyPr>
          <a:lstStyle/>
          <a:p>
            <a:r>
              <a:rPr lang="en-US" dirty="0"/>
              <a:t>Giving an example of what he meant, the Pontiff referred to his friend and Vatican official Alberto </a:t>
            </a:r>
            <a:r>
              <a:rPr lang="en-US" dirty="0" err="1"/>
              <a:t>Gasbarri</a:t>
            </a:r>
            <a:r>
              <a:rPr lang="en-US" dirty="0"/>
              <a:t> who was standing next to him. </a:t>
            </a:r>
            <a:r>
              <a:rPr lang="en-US" dirty="0" err="1"/>
              <a:t>Gasparri</a:t>
            </a:r>
            <a:r>
              <a:rPr lang="en-US" dirty="0"/>
              <a:t> often organizes trips for the Pope and, as such, is often in close proximity to Francis. </a:t>
            </a:r>
          </a:p>
          <a:p>
            <a:r>
              <a:rPr lang="en-US" dirty="0"/>
              <a:t>"If my good friend Dr. </a:t>
            </a:r>
            <a:r>
              <a:rPr lang="en-US" dirty="0" err="1"/>
              <a:t>Gasparri</a:t>
            </a:r>
            <a:r>
              <a:rPr lang="en-US" dirty="0"/>
              <a:t> says a curse word against my mother, he can expect a punch in the nose," Francis said.</a:t>
            </a:r>
          </a:p>
          <a:p>
            <a:r>
              <a:rPr lang="en-US" dirty="0"/>
              <a:t>He then aimed his fist at </a:t>
            </a:r>
            <a:r>
              <a:rPr lang="en-US" dirty="0" err="1"/>
              <a:t>Gasparri</a:t>
            </a:r>
            <a:r>
              <a:rPr lang="en-US" dirty="0"/>
              <a:t> and threw a "pretend punch" as many of the attending journalists laughed.</a:t>
            </a:r>
          </a:p>
          <a:p>
            <a:r>
              <a:rPr lang="en-US" dirty="0"/>
              <a:t>“It’s normal," he said of his feigned reaction. "You cannot provoke. You cannot insult the faith of others. You cannot make fun of the faith of others."</a:t>
            </a:r>
          </a:p>
          <a:p>
            <a:r>
              <a:rPr lang="en-US" dirty="0"/>
              <a:t>The Pope also stated that he did not want to come off as condoning religious violence. </a:t>
            </a:r>
          </a:p>
          <a:p>
            <a:endParaRPr lang="en-US" dirty="0"/>
          </a:p>
        </p:txBody>
      </p:sp>
    </p:spTree>
    <p:extLst>
      <p:ext uri="{BB962C8B-B14F-4D97-AF65-F5344CB8AC3E}">
        <p14:creationId xmlns:p14="http://schemas.microsoft.com/office/powerpoint/2010/main" val="46811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827"/>
          </a:xfrm>
        </p:spPr>
        <p:txBody>
          <a:bodyPr>
            <a:normAutofit/>
          </a:bodyPr>
          <a:lstStyle/>
          <a:p>
            <a:r>
              <a:rPr lang="en-US" sz="5400" b="1" i="1" u="sng" dirty="0" smtClean="0">
                <a:solidFill>
                  <a:srgbClr val="000090"/>
                </a:solidFill>
              </a:rPr>
              <a:t>Tragedy</a:t>
            </a:r>
            <a:endParaRPr lang="en-US" sz="5400" b="1" i="1" u="sng" dirty="0">
              <a:solidFill>
                <a:srgbClr val="000090"/>
              </a:solidFill>
            </a:endParaRPr>
          </a:p>
        </p:txBody>
      </p:sp>
      <p:sp>
        <p:nvSpPr>
          <p:cNvPr id="3" name="Content Placeholder 2"/>
          <p:cNvSpPr>
            <a:spLocks noGrp="1"/>
          </p:cNvSpPr>
          <p:nvPr>
            <p:ph idx="1"/>
          </p:nvPr>
        </p:nvSpPr>
        <p:spPr>
          <a:xfrm>
            <a:off x="0" y="919136"/>
            <a:ext cx="9144000" cy="5938864"/>
          </a:xfrm>
        </p:spPr>
        <p:txBody>
          <a:bodyPr>
            <a:normAutofit fontScale="92500"/>
          </a:bodyPr>
          <a:lstStyle/>
          <a:p>
            <a:r>
              <a:rPr lang="en-US" dirty="0" smtClean="0">
                <a:solidFill>
                  <a:srgbClr val="000000"/>
                </a:solidFill>
              </a:rPr>
              <a:t>On 7 January 2015, at about 11:30 </a:t>
            </a:r>
            <a:r>
              <a:rPr lang="en-US" dirty="0" smtClean="0">
                <a:solidFill>
                  <a:srgbClr val="000000"/>
                </a:solidFill>
                <a:hlinkClick r:id="rId2" tooltip="Central European Time"/>
              </a:rPr>
              <a:t>CET</a:t>
            </a:r>
            <a:r>
              <a:rPr lang="en-US" dirty="0" smtClean="0">
                <a:solidFill>
                  <a:srgbClr val="000000"/>
                </a:solidFill>
              </a:rPr>
              <a:t> (10:30 </a:t>
            </a:r>
            <a:r>
              <a:rPr lang="en-US" dirty="0" smtClean="0">
                <a:solidFill>
                  <a:srgbClr val="000000"/>
                </a:solidFill>
                <a:hlinkClick r:id="rId3" tooltip="UTC"/>
              </a:rPr>
              <a:t>UTC</a:t>
            </a:r>
            <a:r>
              <a:rPr lang="en-US" dirty="0" smtClean="0">
                <a:solidFill>
                  <a:srgbClr val="000000"/>
                </a:solidFill>
              </a:rPr>
              <a:t>), two masked gunmen forced their way into the offices of the French </a:t>
            </a:r>
            <a:r>
              <a:rPr lang="en-US" dirty="0" smtClean="0">
                <a:solidFill>
                  <a:srgbClr val="000000"/>
                </a:solidFill>
                <a:hlinkClick r:id="rId4" tooltip="List of satirical magazines"/>
              </a:rPr>
              <a:t>satirical weekly newspaper</a:t>
            </a:r>
            <a:r>
              <a:rPr lang="en-US" dirty="0" smtClean="0">
                <a:solidFill>
                  <a:srgbClr val="000000"/>
                </a:solidFill>
              </a:rPr>
              <a:t> </a:t>
            </a:r>
            <a:r>
              <a:rPr lang="en-US" i="1" dirty="0" smtClean="0">
                <a:solidFill>
                  <a:srgbClr val="000000"/>
                </a:solidFill>
                <a:hlinkClick r:id="rId5" tooltip="Charlie Hebdo"/>
              </a:rPr>
              <a:t>Charlie Hebdo</a:t>
            </a:r>
            <a:r>
              <a:rPr lang="en-US" dirty="0" smtClean="0">
                <a:solidFill>
                  <a:srgbClr val="000000"/>
                </a:solidFill>
              </a:rPr>
              <a:t> in </a:t>
            </a:r>
            <a:r>
              <a:rPr lang="en-US" dirty="0" smtClean="0">
                <a:solidFill>
                  <a:srgbClr val="000000"/>
                </a:solidFill>
                <a:hlinkClick r:id="rId6" tooltip="Paris"/>
              </a:rPr>
              <a:t>Paris</a:t>
            </a:r>
            <a:r>
              <a:rPr lang="en-US" dirty="0" smtClean="0">
                <a:solidFill>
                  <a:srgbClr val="000000"/>
                </a:solidFill>
              </a:rPr>
              <a:t>, </a:t>
            </a:r>
            <a:r>
              <a:rPr lang="en-US" dirty="0" smtClean="0">
                <a:solidFill>
                  <a:srgbClr val="000000"/>
                </a:solidFill>
                <a:hlinkClick r:id="rId7" tooltip="France"/>
              </a:rPr>
              <a:t>France</a:t>
            </a:r>
            <a:r>
              <a:rPr lang="en-US" dirty="0" smtClean="0">
                <a:solidFill>
                  <a:srgbClr val="000000"/>
                </a:solidFill>
              </a:rPr>
              <a:t>. They killed 12 people, including the editor </a:t>
            </a:r>
            <a:r>
              <a:rPr lang="en-US" dirty="0" smtClean="0">
                <a:solidFill>
                  <a:srgbClr val="000000"/>
                </a:solidFill>
                <a:hlinkClick r:id="rId8" tooltip="Charb"/>
              </a:rPr>
              <a:t>Stéphane "Charb" Charbonnier</a:t>
            </a:r>
            <a:r>
              <a:rPr lang="en-US" dirty="0" smtClean="0">
                <a:solidFill>
                  <a:srgbClr val="000000"/>
                </a:solidFill>
              </a:rPr>
              <a:t>, 7 other </a:t>
            </a:r>
            <a:r>
              <a:rPr lang="en-US" i="1" dirty="0" smtClean="0">
                <a:solidFill>
                  <a:srgbClr val="000000"/>
                </a:solidFill>
              </a:rPr>
              <a:t>Charlie </a:t>
            </a:r>
            <a:r>
              <a:rPr lang="en-US" i="1" dirty="0" err="1" smtClean="0">
                <a:solidFill>
                  <a:srgbClr val="000000"/>
                </a:solidFill>
              </a:rPr>
              <a:t>Hebdo</a:t>
            </a:r>
            <a:r>
              <a:rPr lang="en-US" dirty="0" smtClean="0">
                <a:solidFill>
                  <a:srgbClr val="000000"/>
                </a:solidFill>
              </a:rPr>
              <a:t> employees, and 2 </a:t>
            </a:r>
            <a:r>
              <a:rPr lang="en-US" dirty="0" smtClean="0">
                <a:solidFill>
                  <a:srgbClr val="000000"/>
                </a:solidFill>
                <a:hlinkClick r:id="rId9" tooltip="National Police (France)"/>
              </a:rPr>
              <a:t>National Police</a:t>
            </a:r>
            <a:r>
              <a:rPr lang="en-US" dirty="0" smtClean="0">
                <a:solidFill>
                  <a:srgbClr val="000000"/>
                </a:solidFill>
              </a:rPr>
              <a:t> officers, and wounded 11 others. </a:t>
            </a:r>
            <a:r>
              <a:rPr lang="en-US" i="1" dirty="0" smtClean="0">
                <a:solidFill>
                  <a:srgbClr val="000000"/>
                </a:solidFill>
              </a:rPr>
              <a:t>Charlie </a:t>
            </a:r>
            <a:r>
              <a:rPr lang="en-US" i="1" dirty="0" err="1" smtClean="0">
                <a:solidFill>
                  <a:srgbClr val="000000"/>
                </a:solidFill>
              </a:rPr>
              <a:t>Hebdo</a:t>
            </a:r>
            <a:r>
              <a:rPr lang="en-US" dirty="0" smtClean="0">
                <a:solidFill>
                  <a:srgbClr val="000000"/>
                </a:solidFill>
              </a:rPr>
              <a:t> had attracted attention for its </a:t>
            </a:r>
            <a:r>
              <a:rPr lang="en-US" dirty="0" smtClean="0">
                <a:solidFill>
                  <a:srgbClr val="000000"/>
                </a:solidFill>
                <a:hlinkClick r:id="rId10" tooltip="Depictions of Muhammad"/>
              </a:rPr>
              <a:t>depictions of Muhammad</a:t>
            </a:r>
            <a:r>
              <a:rPr lang="en-US" dirty="0" smtClean="0">
                <a:solidFill>
                  <a:srgbClr val="000000"/>
                </a:solidFill>
              </a:rPr>
              <a:t>.</a:t>
            </a:r>
          </a:p>
          <a:p>
            <a:r>
              <a:rPr lang="en-US" dirty="0" smtClean="0">
                <a:solidFill>
                  <a:srgbClr val="000000"/>
                </a:solidFill>
              </a:rPr>
              <a:t>The gunmen were armed with </a:t>
            </a:r>
            <a:r>
              <a:rPr lang="en-US" dirty="0" smtClean="0">
                <a:solidFill>
                  <a:srgbClr val="000000"/>
                </a:solidFill>
                <a:hlinkClick r:id="rId11" tooltip="AK-47"/>
              </a:rPr>
              <a:t>AK-47</a:t>
            </a:r>
            <a:r>
              <a:rPr lang="en-US" dirty="0" smtClean="0">
                <a:solidFill>
                  <a:srgbClr val="000000"/>
                </a:solidFill>
              </a:rPr>
              <a:t> </a:t>
            </a:r>
            <a:r>
              <a:rPr lang="en-US" dirty="0" smtClean="0">
                <a:solidFill>
                  <a:srgbClr val="000000"/>
                </a:solidFill>
                <a:hlinkClick r:id="rId12" tooltip="Assault rifle"/>
              </a:rPr>
              <a:t>assault rifles</a:t>
            </a:r>
            <a:r>
              <a:rPr lang="en-US" dirty="0" smtClean="0">
                <a:solidFill>
                  <a:srgbClr val="000000"/>
                </a:solidFill>
              </a:rPr>
              <a:t>, a </a:t>
            </a:r>
            <a:r>
              <a:rPr lang="en-US" dirty="0" smtClean="0">
                <a:solidFill>
                  <a:srgbClr val="000000"/>
                </a:solidFill>
                <a:hlinkClick r:id="rId13" tooltip="Shotgun"/>
              </a:rPr>
              <a:t>shotgun</a:t>
            </a:r>
            <a:r>
              <a:rPr lang="en-US" dirty="0" smtClean="0">
                <a:solidFill>
                  <a:srgbClr val="000000"/>
                </a:solidFill>
              </a:rPr>
              <a:t>, and an </a:t>
            </a:r>
            <a:r>
              <a:rPr lang="en-US" dirty="0" smtClean="0">
                <a:solidFill>
                  <a:srgbClr val="000000"/>
                </a:solidFill>
                <a:hlinkClick r:id="rId14" tooltip="Rocket-propelled grenade"/>
              </a:rPr>
              <a:t>RPG</a:t>
            </a:r>
            <a:r>
              <a:rPr lang="en-US" dirty="0" smtClean="0">
                <a:solidFill>
                  <a:srgbClr val="000000"/>
                </a:solidFill>
              </a:rPr>
              <a:t> </a:t>
            </a:r>
            <a:r>
              <a:rPr lang="en-US" dirty="0" smtClean="0">
                <a:solidFill>
                  <a:srgbClr val="000000"/>
                </a:solidFill>
                <a:hlinkClick r:id="rId15" tooltip="Grenade launcher"/>
              </a:rPr>
              <a:t>launcher</a:t>
            </a:r>
            <a:r>
              <a:rPr lang="en-US" dirty="0" smtClean="0">
                <a:solidFill>
                  <a:srgbClr val="000000"/>
                </a:solidFill>
              </a:rPr>
              <a:t>.</a:t>
            </a:r>
            <a:r>
              <a:rPr lang="en-US" baseline="30000" dirty="0" smtClean="0">
                <a:solidFill>
                  <a:srgbClr val="000000"/>
                </a:solidFill>
                <a:hlinkClick r:id="rId16"/>
              </a:rPr>
              <a:t>[12]</a:t>
            </a:r>
            <a:r>
              <a:rPr lang="en-US" baseline="30000" dirty="0" smtClean="0">
                <a:solidFill>
                  <a:srgbClr val="000000"/>
                </a:solidFill>
                <a:hlinkClick r:id="rId17"/>
              </a:rPr>
              <a:t>[13]</a:t>
            </a:r>
            <a:r>
              <a:rPr lang="en-US" baseline="30000" dirty="0" smtClean="0">
                <a:solidFill>
                  <a:srgbClr val="000000"/>
                </a:solidFill>
                <a:hlinkClick r:id="rId18"/>
              </a:rPr>
              <a:t>[14]</a:t>
            </a:r>
            <a:r>
              <a:rPr lang="en-US" dirty="0" smtClean="0">
                <a:solidFill>
                  <a:srgbClr val="000000"/>
                </a:solidFill>
              </a:rPr>
              <a:t> They fired up to 50 shots with automatic weapons, shouting "</a:t>
            </a:r>
            <a:r>
              <a:rPr lang="en-US" i="1" dirty="0" smtClean="0">
                <a:solidFill>
                  <a:srgbClr val="000000"/>
                </a:solidFill>
                <a:hlinkClick r:id="rId19" tooltip="Takbir"/>
              </a:rPr>
              <a:t>Allahu Akbar</a:t>
            </a:r>
            <a:r>
              <a:rPr lang="en-US" dirty="0" smtClean="0">
                <a:solidFill>
                  <a:srgbClr val="000000"/>
                </a:solidFill>
              </a:rPr>
              <a:t>", </a:t>
            </a:r>
            <a:r>
              <a:rPr lang="en-US" dirty="0" smtClean="0">
                <a:solidFill>
                  <a:srgbClr val="000000"/>
                </a:solidFill>
                <a:hlinkClick r:id="rId20" tooltip="Arabic language"/>
              </a:rPr>
              <a:t>Arabic</a:t>
            </a:r>
            <a:r>
              <a:rPr lang="en-US" dirty="0" smtClean="0">
                <a:solidFill>
                  <a:srgbClr val="000000"/>
                </a:solidFill>
              </a:rPr>
              <a:t> for "God is great".</a:t>
            </a:r>
            <a:r>
              <a:rPr lang="en-US" baseline="30000" dirty="0" smtClean="0">
                <a:solidFill>
                  <a:srgbClr val="000000"/>
                </a:solidFill>
                <a:hlinkClick r:id="rId21"/>
              </a:rPr>
              <a:t>[15]</a:t>
            </a:r>
            <a:r>
              <a:rPr lang="en-US" baseline="30000" dirty="0" smtClean="0">
                <a:solidFill>
                  <a:srgbClr val="000000"/>
                </a:solidFill>
                <a:hlinkClick r:id="rId22"/>
              </a:rPr>
              <a:t>[16]</a:t>
            </a:r>
            <a:endParaRPr lang="en-US" dirty="0" smtClean="0">
              <a:solidFill>
                <a:srgbClr val="000000"/>
              </a:solidFill>
            </a:endParaRPr>
          </a:p>
          <a:p>
            <a:endParaRPr lang="en-US" dirty="0"/>
          </a:p>
        </p:txBody>
      </p:sp>
    </p:spTree>
    <p:extLst>
      <p:ext uri="{BB962C8B-B14F-4D97-AF65-F5344CB8AC3E}">
        <p14:creationId xmlns:p14="http://schemas.microsoft.com/office/powerpoint/2010/main" val="2151809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51481"/>
          </a:xfrm>
        </p:spPr>
        <p:txBody>
          <a:bodyPr>
            <a:normAutofit fontScale="90000"/>
          </a:bodyPr>
          <a:lstStyle/>
          <a:p>
            <a:r>
              <a:rPr lang="en-US" b="1" i="1" u="sng" dirty="0" smtClean="0">
                <a:solidFill>
                  <a:srgbClr val="0000FF"/>
                </a:solidFill>
              </a:rPr>
              <a:t>Circular Thinking</a:t>
            </a:r>
            <a:endParaRPr lang="en-US" b="1" i="1" u="sng" dirty="0">
              <a:solidFill>
                <a:srgbClr val="0000FF"/>
              </a:solidFill>
            </a:endParaRPr>
          </a:p>
        </p:txBody>
      </p:sp>
      <p:sp>
        <p:nvSpPr>
          <p:cNvPr id="3" name="Content Placeholder 2"/>
          <p:cNvSpPr>
            <a:spLocks noGrp="1"/>
          </p:cNvSpPr>
          <p:nvPr>
            <p:ph idx="1"/>
          </p:nvPr>
        </p:nvSpPr>
        <p:spPr>
          <a:xfrm>
            <a:off x="0" y="551481"/>
            <a:ext cx="9144000" cy="6306519"/>
          </a:xfrm>
        </p:spPr>
        <p:txBody>
          <a:bodyPr>
            <a:normAutofit fontScale="92500" lnSpcReduction="20000"/>
          </a:bodyPr>
          <a:lstStyle/>
          <a:p>
            <a:r>
              <a:rPr lang="en-US" dirty="0"/>
              <a:t>"To kill in the name of God is an aberration," he said. </a:t>
            </a:r>
          </a:p>
          <a:p>
            <a:r>
              <a:rPr lang="en-US" dirty="0"/>
              <a:t>But he went on to say that those who do make fun of the religious faith of others should expect some kind of retribution. Once again, he referred to this retribution as a "normal" reaction.</a:t>
            </a:r>
          </a:p>
          <a:p>
            <a:r>
              <a:rPr lang="en-US" dirty="0"/>
              <a:t>“They are provocateurs. And what happens to them is what would happen to Dr. </a:t>
            </a:r>
            <a:r>
              <a:rPr lang="en-US" dirty="0" err="1"/>
              <a:t>Gasparri</a:t>
            </a:r>
            <a:r>
              <a:rPr lang="en-US" dirty="0"/>
              <a:t> if he says a curse word against my mother. There is a limit.”</a:t>
            </a:r>
          </a:p>
          <a:p>
            <a:r>
              <a:rPr lang="en-US" dirty="0"/>
              <a:t>Francis did not make clear the nature of his logic regarding these two rather conflicting statements regarding freedom of speech and religious retribution against any speech which offends said religion. He did mention that liberty came with an obligation for the common good and to respect human dignity, but where he thought the line should be drawn exactly between the two was not specified.</a:t>
            </a:r>
          </a:p>
          <a:p>
            <a:endParaRPr lang="en-US" dirty="0"/>
          </a:p>
          <a:p>
            <a:endParaRPr lang="en-US" dirty="0"/>
          </a:p>
        </p:txBody>
      </p:sp>
    </p:spTree>
    <p:extLst>
      <p:ext uri="{BB962C8B-B14F-4D97-AF65-F5344CB8AC3E}">
        <p14:creationId xmlns:p14="http://schemas.microsoft.com/office/powerpoint/2010/main" val="3096485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normAutofit fontScale="90000"/>
          </a:bodyPr>
          <a:lstStyle/>
          <a:p>
            <a:r>
              <a:rPr lang="en-US" b="1" i="1" u="sng" dirty="0" smtClean="0">
                <a:solidFill>
                  <a:srgbClr val="FF0000"/>
                </a:solidFill>
              </a:rPr>
              <a:t>Faithful SDA’s with Killers in Paris!!</a:t>
            </a:r>
            <a:endParaRPr lang="en-US" b="1" i="1" u="sng" dirty="0">
              <a:solidFill>
                <a:srgbClr val="FF0000"/>
              </a:solidFill>
            </a:endParaRPr>
          </a:p>
        </p:txBody>
      </p:sp>
      <p:sp>
        <p:nvSpPr>
          <p:cNvPr id="3" name="Content Placeholder 2"/>
          <p:cNvSpPr>
            <a:spLocks noGrp="1"/>
          </p:cNvSpPr>
          <p:nvPr>
            <p:ph sz="half" idx="1"/>
          </p:nvPr>
        </p:nvSpPr>
        <p:spPr>
          <a:xfrm>
            <a:off x="0" y="718596"/>
            <a:ext cx="4495800" cy="6139404"/>
          </a:xfrm>
        </p:spPr>
        <p:txBody>
          <a:bodyPr>
            <a:normAutofit fontScale="85000" lnSpcReduction="10000"/>
          </a:bodyPr>
          <a:lstStyle/>
          <a:p>
            <a:r>
              <a:rPr lang="en-US" dirty="0" smtClean="0"/>
              <a:t>“</a:t>
            </a:r>
            <a:r>
              <a:rPr lang="en-US" dirty="0"/>
              <a:t>Yea, and all that will live godly in Christ Jesus shall suffer persecution</a:t>
            </a:r>
            <a:r>
              <a:rPr lang="en-US" dirty="0" smtClean="0"/>
              <a:t>.”  2 Tim. 3:12</a:t>
            </a:r>
          </a:p>
          <a:p>
            <a:r>
              <a:rPr lang="en-US" dirty="0" smtClean="0"/>
              <a:t>“Blessed </a:t>
            </a:r>
            <a:r>
              <a:rPr lang="en-US" i="1" dirty="0"/>
              <a:t>are</a:t>
            </a:r>
            <a:r>
              <a:rPr lang="en-US" dirty="0"/>
              <a:t> they which are persecuted for righteousness' sake: for theirs is the kingdom of heaven</a:t>
            </a:r>
            <a:r>
              <a:rPr lang="en-US" dirty="0" smtClean="0"/>
              <a:t>.  </a:t>
            </a:r>
            <a:r>
              <a:rPr lang="en-US" dirty="0"/>
              <a:t>Blessed are ye, when </a:t>
            </a:r>
            <a:r>
              <a:rPr lang="en-US" i="1" dirty="0"/>
              <a:t>men</a:t>
            </a:r>
            <a:r>
              <a:rPr lang="en-US" dirty="0"/>
              <a:t> shall revile you, and persecute </a:t>
            </a:r>
            <a:r>
              <a:rPr lang="en-US" i="1" dirty="0"/>
              <a:t>you</a:t>
            </a:r>
            <a:r>
              <a:rPr lang="en-US" dirty="0"/>
              <a:t>, and shall say all manner of evil against you falsely, for my sake</a:t>
            </a:r>
            <a:r>
              <a:rPr lang="en-US" dirty="0" smtClean="0"/>
              <a:t>. </a:t>
            </a:r>
            <a:r>
              <a:rPr lang="en-US" b="1" dirty="0" smtClean="0"/>
              <a:t>Rejoice</a:t>
            </a:r>
            <a:r>
              <a:rPr lang="en-US" b="1" dirty="0"/>
              <a:t>, and be exceeding glad: for great </a:t>
            </a:r>
            <a:r>
              <a:rPr lang="en-US" b="1" i="1" dirty="0"/>
              <a:t>is</a:t>
            </a:r>
            <a:r>
              <a:rPr lang="en-US" b="1" dirty="0"/>
              <a:t> your reward in heaven: for so persecuted they the prophets which were before you</a:t>
            </a:r>
            <a:r>
              <a:rPr lang="en-US" b="1" dirty="0" smtClean="0"/>
              <a:t>.”  Matthew 5:10-12</a:t>
            </a:r>
            <a:endParaRPr lang="en-US" dirty="0"/>
          </a:p>
          <a:p>
            <a:endParaRPr lang="en-US" dirty="0"/>
          </a:p>
          <a:p>
            <a:endParaRPr lang="en-US" dirty="0"/>
          </a:p>
        </p:txBody>
      </p:sp>
      <p:pic>
        <p:nvPicPr>
          <p:cNvPr id="7" name="Content Placeholder 6"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0310" r="20310"/>
          <a:stretch>
            <a:fillRect/>
          </a:stretch>
        </p:blipFill>
        <p:spPr>
          <a:xfrm>
            <a:off x="4377758" y="718596"/>
            <a:ext cx="4766242" cy="6139404"/>
          </a:xfrm>
        </p:spPr>
      </p:pic>
    </p:spTree>
    <p:extLst>
      <p:ext uri="{BB962C8B-B14F-4D97-AF65-F5344CB8AC3E}">
        <p14:creationId xmlns:p14="http://schemas.microsoft.com/office/powerpoint/2010/main" val="367282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FF0000"/>
                </a:solidFill>
              </a:rPr>
              <a:t>Killed For This????</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6880" b="6880"/>
          <a:stretch>
            <a:fillRect/>
          </a:stretch>
        </p:blipFill>
        <p:spPr>
          <a:xfrm>
            <a:off x="0" y="785444"/>
            <a:ext cx="4648200" cy="6072556"/>
          </a:xfrm>
        </p:spPr>
      </p:pic>
      <p:pic>
        <p:nvPicPr>
          <p:cNvPr id="6" name="Content Placeholder 5" descr="images.jpg"/>
          <p:cNvPicPr>
            <a:picLocks noGrp="1" noChangeAspect="1"/>
          </p:cNvPicPr>
          <p:nvPr>
            <p:ph sz="half" idx="2"/>
          </p:nvPr>
        </p:nvPicPr>
        <p:blipFill>
          <a:blip r:embed="rId3">
            <a:extLst>
              <a:ext uri="{28A0092B-C50C-407E-A947-70E740481C1C}">
                <a14:useLocalDpi xmlns:a14="http://schemas.microsoft.com/office/drawing/2010/main" val="0"/>
              </a:ext>
            </a:extLst>
          </a:blip>
          <a:srcRect t="6880" b="6880"/>
          <a:stretch>
            <a:fillRect/>
          </a:stretch>
        </p:blipFill>
        <p:spPr>
          <a:xfrm>
            <a:off x="4648200" y="919136"/>
            <a:ext cx="4495800" cy="5938864"/>
          </a:xfrm>
        </p:spPr>
      </p:pic>
    </p:spTree>
    <p:extLst>
      <p:ext uri="{BB962C8B-B14F-4D97-AF65-F5344CB8AC3E}">
        <p14:creationId xmlns:p14="http://schemas.microsoft.com/office/powerpoint/2010/main" val="136352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7789"/>
          </a:xfrm>
        </p:spPr>
        <p:txBody>
          <a:bodyPr>
            <a:normAutofit fontScale="90000"/>
          </a:bodyPr>
          <a:lstStyle/>
          <a:p>
            <a:endParaRPr lang="en-US" dirty="0"/>
          </a:p>
        </p:txBody>
      </p:sp>
      <p:sp>
        <p:nvSpPr>
          <p:cNvPr id="3" name="Content Placeholder 2"/>
          <p:cNvSpPr>
            <a:spLocks noGrp="1"/>
          </p:cNvSpPr>
          <p:nvPr>
            <p:ph idx="1"/>
          </p:nvPr>
        </p:nvSpPr>
        <p:spPr>
          <a:xfrm>
            <a:off x="0" y="417790"/>
            <a:ext cx="9144000" cy="6440210"/>
          </a:xfrm>
        </p:spPr>
        <p:txBody>
          <a:bodyPr>
            <a:normAutofit fontScale="85000" lnSpcReduction="20000"/>
          </a:bodyPr>
          <a:lstStyle/>
          <a:p>
            <a:r>
              <a:rPr lang="en-US" i="1" dirty="0" smtClean="0"/>
              <a:t>Charlie </a:t>
            </a:r>
            <a:r>
              <a:rPr lang="en-US" i="1" dirty="0" err="1" smtClean="0"/>
              <a:t>Hebdo</a:t>
            </a:r>
            <a:r>
              <a:rPr lang="en-US" dirty="0" smtClean="0"/>
              <a:t> (French pronunciation: ​</a:t>
            </a:r>
            <a:r>
              <a:rPr lang="en-US" dirty="0" smtClean="0">
                <a:hlinkClick r:id="rId2" tooltip="Help:IPA for French"/>
              </a:rPr>
              <a:t>[ʃaʁli ɛbdo]</a:t>
            </a:r>
            <a:r>
              <a:rPr lang="en-US" dirty="0" smtClean="0"/>
              <a:t>; French for </a:t>
            </a:r>
            <a:r>
              <a:rPr lang="en-US" i="1" dirty="0" smtClean="0"/>
              <a:t>Weekly Charlie</a:t>
            </a:r>
            <a:r>
              <a:rPr lang="en-US" dirty="0" smtClean="0"/>
              <a:t>) is a </a:t>
            </a:r>
            <a:r>
              <a:rPr lang="en-US" dirty="0" smtClean="0">
                <a:hlinkClick r:id="rId3" tooltip="List of satirical magazines"/>
              </a:rPr>
              <a:t>satirical weekly newspaper</a:t>
            </a:r>
            <a:r>
              <a:rPr lang="en-US" dirty="0" smtClean="0"/>
              <a:t> in France that features cartoons, reports, </a:t>
            </a:r>
            <a:r>
              <a:rPr lang="en-US" dirty="0" smtClean="0">
                <a:hlinkClick r:id="rId4" tooltip="Polemic"/>
              </a:rPr>
              <a:t>polemics</a:t>
            </a:r>
            <a:r>
              <a:rPr lang="en-US" dirty="0" smtClean="0"/>
              <a:t>, and jokes. The publication is irreverent and stridently non-conformist in tone, is strongly </a:t>
            </a:r>
            <a:r>
              <a:rPr lang="en-US" dirty="0" smtClean="0">
                <a:hlinkClick r:id="rId5" tooltip="Laïcité"/>
              </a:rPr>
              <a:t>secularist</a:t>
            </a:r>
            <a:r>
              <a:rPr lang="en-US" dirty="0" smtClean="0"/>
              <a:t>, </a:t>
            </a:r>
            <a:r>
              <a:rPr lang="en-US" dirty="0" smtClean="0">
                <a:hlinkClick r:id="rId6" tooltip="Antireligion"/>
              </a:rPr>
              <a:t>antireligious</a:t>
            </a:r>
            <a:r>
              <a:rPr lang="en-US" baseline="30000" dirty="0" smtClean="0">
                <a:hlinkClick r:id="rId7"/>
              </a:rPr>
              <a:t>[24]</a:t>
            </a:r>
            <a:r>
              <a:rPr lang="en-US" dirty="0" smtClean="0"/>
              <a:t> and left-wing, and publishes articles that mock </a:t>
            </a:r>
            <a:r>
              <a:rPr lang="en-US" dirty="0" smtClean="0">
                <a:hlinkClick r:id="rId8" tooltip="Far-right politics"/>
              </a:rPr>
              <a:t>far-right politics</a:t>
            </a:r>
            <a:r>
              <a:rPr lang="en-US" dirty="0" smtClean="0"/>
              <a:t>, </a:t>
            </a:r>
            <a:r>
              <a:rPr lang="en-US" dirty="0" smtClean="0">
                <a:hlinkClick r:id="rId9" tooltip="Catholicism"/>
              </a:rPr>
              <a:t>Catholicism</a:t>
            </a:r>
            <a:r>
              <a:rPr lang="en-US" dirty="0" smtClean="0"/>
              <a:t>, </a:t>
            </a:r>
            <a:r>
              <a:rPr lang="en-US" dirty="0" smtClean="0">
                <a:hlinkClick r:id="rId10" tooltip="Islam"/>
              </a:rPr>
              <a:t>Islam</a:t>
            </a:r>
            <a:r>
              <a:rPr lang="en-US" dirty="0" smtClean="0"/>
              <a:t>, </a:t>
            </a:r>
            <a:r>
              <a:rPr lang="en-US" dirty="0" smtClean="0">
                <a:hlinkClick r:id="rId11" tooltip="Judaism"/>
              </a:rPr>
              <a:t>Judaism</a:t>
            </a:r>
            <a:r>
              <a:rPr lang="en-US" dirty="0" smtClean="0"/>
              <a:t>, </a:t>
            </a:r>
            <a:r>
              <a:rPr lang="en-US" dirty="0" smtClean="0">
                <a:hlinkClick r:id="rId12" tooltip="Israel"/>
              </a:rPr>
              <a:t>Israel</a:t>
            </a:r>
            <a:r>
              <a:rPr lang="en-US" dirty="0" smtClean="0"/>
              <a:t>, </a:t>
            </a:r>
            <a:r>
              <a:rPr lang="en-US" dirty="0" smtClean="0">
                <a:hlinkClick r:id="rId13" tooltip="Politics"/>
              </a:rPr>
              <a:t>politics</a:t>
            </a:r>
            <a:r>
              <a:rPr lang="en-US" dirty="0" smtClean="0"/>
              <a:t>, </a:t>
            </a:r>
            <a:r>
              <a:rPr lang="en-US" dirty="0" smtClean="0">
                <a:hlinkClick r:id="rId14" tooltip="Culture"/>
              </a:rPr>
              <a:t>culture</a:t>
            </a:r>
            <a:r>
              <a:rPr lang="en-US" dirty="0" smtClean="0"/>
              <a:t>, and various other groups as local and world news unfolds. The magazine was published from 1969 to 1981, then has been again from 1992.</a:t>
            </a:r>
            <a:r>
              <a:rPr lang="en-US" baseline="30000" dirty="0" smtClean="0">
                <a:hlinkClick r:id="rId15"/>
              </a:rPr>
              <a:t>[25]</a:t>
            </a:r>
            <a:endParaRPr lang="en-US" dirty="0" smtClean="0"/>
          </a:p>
          <a:p>
            <a:r>
              <a:rPr lang="en-US" dirty="0" smtClean="0"/>
              <a:t>The newspaper has a history of attracting controversy, and was unsuccessfully sued in 2006 by Islamic </a:t>
            </a:r>
            <a:r>
              <a:rPr lang="en-US" dirty="0" err="1" smtClean="0"/>
              <a:t>organisations</a:t>
            </a:r>
            <a:r>
              <a:rPr lang="en-US" dirty="0" smtClean="0"/>
              <a:t> for having published the </a:t>
            </a:r>
            <a:r>
              <a:rPr lang="en-US" i="1" dirty="0" smtClean="0">
                <a:hlinkClick r:id="rId16" tooltip="Jyllands-Posten Muhammad cartoons controversy"/>
              </a:rPr>
              <a:t>Jyllands-Posten</a:t>
            </a:r>
            <a:r>
              <a:rPr lang="en-US" dirty="0" smtClean="0">
                <a:hlinkClick r:id="rId16" tooltip="Jyllands-Posten Muhammad cartoons controversy"/>
              </a:rPr>
              <a:t> Muhammad cartoons</a:t>
            </a:r>
            <a:r>
              <a:rPr lang="en-US" dirty="0" smtClean="0"/>
              <a:t>.</a:t>
            </a:r>
            <a:r>
              <a:rPr lang="en-US" baseline="30000" dirty="0" smtClean="0">
                <a:hlinkClick r:id="rId17"/>
              </a:rPr>
              <a:t>[26]</a:t>
            </a:r>
            <a:r>
              <a:rPr lang="en-US" baseline="30000" dirty="0" smtClean="0">
                <a:hlinkClick r:id="rId18"/>
              </a:rPr>
              <a:t>[27]</a:t>
            </a:r>
            <a:r>
              <a:rPr lang="en-US" dirty="0" smtClean="0"/>
              <a:t> The cover of a 2011 issue, dubbed "</a:t>
            </a:r>
            <a:r>
              <a:rPr lang="en-US" i="1" dirty="0" err="1" smtClean="0"/>
              <a:t>Charia</a:t>
            </a:r>
            <a:r>
              <a:rPr lang="en-US" i="1" dirty="0" smtClean="0"/>
              <a:t> </a:t>
            </a:r>
            <a:r>
              <a:rPr lang="en-US" i="1" dirty="0" err="1" smtClean="0"/>
              <a:t>Hebdo</a:t>
            </a:r>
            <a:r>
              <a:rPr lang="en-US" dirty="0" smtClean="0"/>
              <a:t>" (a pun on Islamic </a:t>
            </a:r>
            <a:r>
              <a:rPr lang="en-US" i="1" dirty="0" smtClean="0">
                <a:hlinkClick r:id="rId19" tooltip="Sharia"/>
              </a:rPr>
              <a:t>Sharia</a:t>
            </a:r>
            <a:r>
              <a:rPr lang="en-US" dirty="0" smtClean="0"/>
              <a:t> law), depicted a cartoon of the founder of </a:t>
            </a:r>
            <a:r>
              <a:rPr lang="en-US" dirty="0" smtClean="0">
                <a:hlinkClick r:id="rId10" tooltip="Islam"/>
              </a:rPr>
              <a:t>Islam</a:t>
            </a:r>
            <a:r>
              <a:rPr lang="en-US" dirty="0" smtClean="0"/>
              <a:t>, </a:t>
            </a:r>
            <a:r>
              <a:rPr lang="en-US" dirty="0" smtClean="0">
                <a:hlinkClick r:id="rId20" tooltip="Muhammad"/>
              </a:rPr>
              <a:t>Muhammad</a:t>
            </a:r>
            <a:r>
              <a:rPr lang="en-US" dirty="0" smtClean="0"/>
              <a:t>, whose depiction is </a:t>
            </a:r>
            <a:r>
              <a:rPr lang="en-US" dirty="0" smtClean="0">
                <a:hlinkClick r:id="rId21" tooltip="Depictions of Muhammad"/>
              </a:rPr>
              <a:t>forbidden in some interpretations of Islam</a:t>
            </a:r>
            <a:r>
              <a:rPr lang="en-US" dirty="0" smtClean="0"/>
              <a:t>.</a:t>
            </a:r>
            <a:r>
              <a:rPr lang="en-US" baseline="30000" dirty="0" smtClean="0">
                <a:hlinkClick r:id="rId22"/>
              </a:rPr>
              <a:t>[28]</a:t>
            </a:r>
            <a:r>
              <a:rPr lang="en-US" dirty="0" smtClean="0"/>
              <a:t> The newspaper's office, at the time in the </a:t>
            </a:r>
            <a:r>
              <a:rPr lang="en-US" dirty="0" smtClean="0">
                <a:hlinkClick r:id="rId23" tooltip="20th arrondissement of Paris"/>
              </a:rPr>
              <a:t>20th arrondissement</a:t>
            </a:r>
            <a:r>
              <a:rPr lang="en-US" dirty="0" smtClean="0"/>
              <a:t>, was fire-bombed and its website </a:t>
            </a:r>
            <a:r>
              <a:rPr lang="en-US" dirty="0" smtClean="0">
                <a:hlinkClick r:id="rId24" tooltip="Hacker (computer security)"/>
              </a:rPr>
              <a:t>hacked</a:t>
            </a:r>
            <a:r>
              <a:rPr lang="en-US" dirty="0" smtClean="0"/>
              <a:t>.</a:t>
            </a:r>
            <a:r>
              <a:rPr lang="en-US" baseline="30000" dirty="0" smtClean="0">
                <a:hlinkClick r:id="rId25"/>
              </a:rPr>
              <a:t>[29]</a:t>
            </a:r>
            <a:r>
              <a:rPr lang="en-US" baseline="30000" dirty="0" smtClean="0">
                <a:hlinkClick r:id="rId26"/>
              </a:rPr>
              <a:t>[30]</a:t>
            </a:r>
            <a:endParaRPr lang="en-US" dirty="0" smtClean="0"/>
          </a:p>
          <a:p>
            <a:endParaRPr lang="en-US" dirty="0"/>
          </a:p>
        </p:txBody>
      </p:sp>
    </p:spTree>
    <p:extLst>
      <p:ext uri="{BB962C8B-B14F-4D97-AF65-F5344CB8AC3E}">
        <p14:creationId xmlns:p14="http://schemas.microsoft.com/office/powerpoint/2010/main" val="26932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2693"/>
          </a:xfrm>
        </p:spPr>
        <p:txBody>
          <a:bodyPr>
            <a:normAutofit/>
          </a:bodyPr>
          <a:lstStyle/>
          <a:p>
            <a:r>
              <a:rPr lang="en-US" b="1" i="1" u="sng" dirty="0" smtClean="0">
                <a:solidFill>
                  <a:srgbClr val="0000FF"/>
                </a:solidFill>
              </a:rPr>
              <a:t>Pictures, Comments Overblown</a:t>
            </a:r>
            <a:endParaRPr lang="en-US" b="1" i="1" u="sng" dirty="0">
              <a:solidFill>
                <a:srgbClr val="0000FF"/>
              </a:solidFill>
            </a:endParaRPr>
          </a:p>
        </p:txBody>
      </p:sp>
      <p:sp>
        <p:nvSpPr>
          <p:cNvPr id="4" name="Content Placeholder 3"/>
          <p:cNvSpPr>
            <a:spLocks noGrp="1"/>
          </p:cNvSpPr>
          <p:nvPr>
            <p:ph sz="half" idx="2"/>
          </p:nvPr>
        </p:nvSpPr>
        <p:spPr>
          <a:xfrm>
            <a:off x="4648200" y="852290"/>
            <a:ext cx="4495800" cy="6005710"/>
          </a:xfrm>
        </p:spPr>
        <p:txBody>
          <a:bodyPr/>
          <a:lstStyle/>
          <a:p>
            <a:r>
              <a:rPr lang="en-US" dirty="0" smtClean="0"/>
              <a:t>Pictures and comments in this newspaper brought the deaths of several people and the injuries of many more!</a:t>
            </a:r>
          </a:p>
          <a:p>
            <a:r>
              <a:rPr lang="en-US" dirty="0" smtClean="0"/>
              <a:t>A group of men united together to create sorrow, bloodshed, and heartache to many.</a:t>
            </a:r>
          </a:p>
          <a:p>
            <a:r>
              <a:rPr lang="en-US" dirty="0" smtClean="0"/>
              <a:t>These extremists insanely reacted to this silly newspaper and hell resulted!</a:t>
            </a:r>
          </a:p>
          <a:p>
            <a:endParaRPr lang="en-US" dirty="0"/>
          </a:p>
        </p:txBody>
      </p:sp>
      <p:pic>
        <p:nvPicPr>
          <p:cNvPr id="7" name="Content Placeholder 6"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0310" r="20310"/>
          <a:stretch>
            <a:fillRect/>
          </a:stretch>
        </p:blipFill>
        <p:spPr>
          <a:xfrm>
            <a:off x="0" y="1002694"/>
            <a:ext cx="4648200" cy="5855306"/>
          </a:xfrm>
        </p:spPr>
      </p:pic>
    </p:spTree>
    <p:extLst>
      <p:ext uri="{BB962C8B-B14F-4D97-AF65-F5344CB8AC3E}">
        <p14:creationId xmlns:p14="http://schemas.microsoft.com/office/powerpoint/2010/main" val="243278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0000FF"/>
                </a:solidFill>
              </a:rPr>
              <a:t>The World Responds</a:t>
            </a:r>
            <a:endParaRPr lang="en-US" b="1" i="1" u="sng" dirty="0">
              <a:solidFill>
                <a:srgbClr val="0000FF"/>
              </a:solidFill>
            </a:endParaRPr>
          </a:p>
        </p:txBody>
      </p:sp>
      <p:sp>
        <p:nvSpPr>
          <p:cNvPr id="5" name="Content Placeholder 4"/>
          <p:cNvSpPr>
            <a:spLocks noGrp="1"/>
          </p:cNvSpPr>
          <p:nvPr>
            <p:ph idx="1"/>
          </p:nvPr>
        </p:nvSpPr>
        <p:spPr>
          <a:xfrm>
            <a:off x="0" y="852290"/>
            <a:ext cx="9144000" cy="6005710"/>
          </a:xfrm>
        </p:spPr>
        <p:txBody>
          <a:bodyPr>
            <a:normAutofit fontScale="92500" lnSpcReduction="10000"/>
          </a:bodyPr>
          <a:lstStyle/>
          <a:p>
            <a:r>
              <a:rPr lang="en-US" dirty="0" smtClean="0"/>
              <a:t>On 11 January 2015, up to 2 million people, including more than 40 world leaders, met in Paris for a </a:t>
            </a:r>
            <a:r>
              <a:rPr lang="en-US" dirty="0" smtClean="0">
                <a:hlinkClick r:id="rId2" tooltip="Republican marches"/>
              </a:rPr>
              <a:t>rally of national unity</a:t>
            </a:r>
            <a:r>
              <a:rPr lang="en-US" dirty="0" smtClean="0"/>
              <a:t> to </a:t>
            </a:r>
            <a:r>
              <a:rPr lang="en-US" dirty="0" err="1" smtClean="0"/>
              <a:t>honour</a:t>
            </a:r>
            <a:r>
              <a:rPr lang="en-US" dirty="0" smtClean="0"/>
              <a:t> the 17 victims. In all, 3.7 million people joined demonstrations nationwide, in what officials called the largest public rally in France since </a:t>
            </a:r>
            <a:r>
              <a:rPr lang="en-US" dirty="0" smtClean="0">
                <a:hlinkClick r:id="rId3" tooltip="World War II"/>
              </a:rPr>
              <a:t>World War II</a:t>
            </a:r>
            <a:r>
              <a:rPr lang="en-US" dirty="0" smtClean="0"/>
              <a:t>. The phrase </a:t>
            </a:r>
            <a:r>
              <a:rPr lang="en-US" i="1" dirty="0" smtClean="0">
                <a:hlinkClick r:id="rId4" tooltip="Je suis Charlie"/>
              </a:rPr>
              <a:t>Je suis Charlie</a:t>
            </a:r>
            <a:r>
              <a:rPr lang="en-US" dirty="0" smtClean="0"/>
              <a:t> (</a:t>
            </a:r>
            <a:r>
              <a:rPr lang="en-US" dirty="0" smtClean="0">
                <a:hlinkClick r:id="rId5" tooltip="French language"/>
              </a:rPr>
              <a:t>French</a:t>
            </a:r>
            <a:r>
              <a:rPr lang="en-US" dirty="0" smtClean="0"/>
              <a:t> for "I am Charlie") came to be a common worldwide sign of solidarity against the attacks. The remaining staff of </a:t>
            </a:r>
            <a:r>
              <a:rPr lang="en-US" i="1" dirty="0" smtClean="0"/>
              <a:t>Charlie </a:t>
            </a:r>
            <a:r>
              <a:rPr lang="en-US" i="1" dirty="0" err="1" smtClean="0"/>
              <a:t>Hebdo</a:t>
            </a:r>
            <a:r>
              <a:rPr lang="en-US" dirty="0" smtClean="0"/>
              <a:t> announced that publication was to continue, with plans for a </a:t>
            </a:r>
            <a:r>
              <a:rPr lang="en-US" dirty="0" smtClean="0">
                <a:hlinkClick r:id="rId6" tooltip="Print run"/>
              </a:rPr>
              <a:t>print run</a:t>
            </a:r>
            <a:r>
              <a:rPr lang="en-US" dirty="0" smtClean="0"/>
              <a:t> of three million copies for the next week's issue,</a:t>
            </a:r>
            <a:r>
              <a:rPr lang="en-US" baseline="30000" dirty="0" smtClean="0">
                <a:hlinkClick r:id="rId7"/>
              </a:rPr>
              <a:t>[23]</a:t>
            </a:r>
            <a:r>
              <a:rPr lang="en-US" dirty="0" smtClean="0"/>
              <a:t> rather than its typical 60,000. The "survivors' issue" of </a:t>
            </a:r>
            <a:r>
              <a:rPr lang="en-US" i="1" dirty="0" smtClean="0"/>
              <a:t>Charlie </a:t>
            </a:r>
            <a:r>
              <a:rPr lang="en-US" i="1" dirty="0" err="1" smtClean="0"/>
              <a:t>Hebdo</a:t>
            </a:r>
            <a:r>
              <a:rPr lang="en-US" dirty="0" smtClean="0"/>
              <a:t> will also be sold outside France.</a:t>
            </a:r>
            <a:endParaRPr lang="en-US" dirty="0"/>
          </a:p>
        </p:txBody>
      </p:sp>
    </p:spTree>
    <p:extLst>
      <p:ext uri="{BB962C8B-B14F-4D97-AF65-F5344CB8AC3E}">
        <p14:creationId xmlns:p14="http://schemas.microsoft.com/office/powerpoint/2010/main" val="116346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dex.jpg"/>
          <p:cNvPicPr>
            <a:picLocks noGrp="1" noChangeAspect="1"/>
          </p:cNvPicPr>
          <p:nvPr>
            <p:ph idx="1"/>
          </p:nvPr>
        </p:nvPicPr>
        <p:blipFill>
          <a:blip r:embed="rId2">
            <a:extLst>
              <a:ext uri="{28A0092B-C50C-407E-A947-70E740481C1C}">
                <a14:useLocalDpi xmlns:a14="http://schemas.microsoft.com/office/drawing/2010/main" val="0"/>
              </a:ext>
            </a:extLst>
          </a:blip>
          <a:srcRect t="896" b="896"/>
          <a:stretch>
            <a:fillRect/>
          </a:stretch>
        </p:blipFill>
        <p:spPr>
          <a:xfrm>
            <a:off x="0" y="0"/>
            <a:ext cx="9144000" cy="6858000"/>
          </a:xfrm>
        </p:spPr>
      </p:pic>
    </p:spTree>
    <p:extLst>
      <p:ext uri="{BB962C8B-B14F-4D97-AF65-F5344CB8AC3E}">
        <p14:creationId xmlns:p14="http://schemas.microsoft.com/office/powerpoint/2010/main" val="21613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096"/>
            <a:ext cx="8229600" cy="1437193"/>
          </a:xfrm>
        </p:spPr>
        <p:txBody>
          <a:bodyPr/>
          <a:lstStyle/>
          <a:p>
            <a:r>
              <a:rPr lang="en-US" b="1" i="1" u="sng" dirty="0" smtClean="0">
                <a:solidFill>
                  <a:srgbClr val="FF0000"/>
                </a:solidFill>
              </a:rPr>
              <a:t>All Would Agree!</a:t>
            </a:r>
            <a:endParaRPr lang="en-US" b="1" i="1" u="sng" dirty="0">
              <a:solidFill>
                <a:srgbClr val="FF0000"/>
              </a:solidFill>
            </a:endParaRPr>
          </a:p>
        </p:txBody>
      </p:sp>
      <p:sp>
        <p:nvSpPr>
          <p:cNvPr id="3" name="Content Placeholder 2"/>
          <p:cNvSpPr>
            <a:spLocks noGrp="1"/>
          </p:cNvSpPr>
          <p:nvPr>
            <p:ph sz="half" idx="1"/>
          </p:nvPr>
        </p:nvSpPr>
        <p:spPr>
          <a:xfrm>
            <a:off x="0" y="802154"/>
            <a:ext cx="4495800" cy="6055846"/>
          </a:xfrm>
        </p:spPr>
        <p:txBody>
          <a:bodyPr>
            <a:normAutofit lnSpcReduction="10000"/>
          </a:bodyPr>
          <a:lstStyle/>
          <a:p>
            <a:r>
              <a:rPr lang="en-US" dirty="0" smtClean="0"/>
              <a:t>Millions across the world responded in grief and heartache over the senseless and ridiculous attacks on the newspaper ‘Charlie </a:t>
            </a:r>
            <a:r>
              <a:rPr lang="en-US" dirty="0" err="1" smtClean="0"/>
              <a:t>Hebdo</a:t>
            </a:r>
            <a:r>
              <a:rPr lang="en-US" dirty="0" smtClean="0"/>
              <a:t>’ in Paris!  Millions were disgusted by these insane acts of cruelty and destruction!  Some, though, took this way to far!  Some made a statement that went far beyond Paris and the attack!</a:t>
            </a:r>
            <a:endParaRPr lang="en-US" dirty="0"/>
          </a:p>
        </p:txBody>
      </p:sp>
      <p:pic>
        <p:nvPicPr>
          <p:cNvPr id="7" name="Content Placeholder 6"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9766" r="19766"/>
          <a:stretch>
            <a:fillRect/>
          </a:stretch>
        </p:blipFill>
        <p:spPr>
          <a:xfrm>
            <a:off x="4495800" y="802154"/>
            <a:ext cx="4648200" cy="6055846"/>
          </a:xfrm>
        </p:spPr>
      </p:pic>
    </p:spTree>
    <p:extLst>
      <p:ext uri="{BB962C8B-B14F-4D97-AF65-F5344CB8AC3E}">
        <p14:creationId xmlns:p14="http://schemas.microsoft.com/office/powerpoint/2010/main" val="249748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5308"/>
          </a:xfrm>
        </p:spPr>
        <p:txBody>
          <a:bodyPr>
            <a:normAutofit fontScale="90000"/>
          </a:bodyPr>
          <a:lstStyle/>
          <a:p>
            <a:r>
              <a:rPr lang="en-US" b="1" i="1" u="sng" dirty="0" smtClean="0">
                <a:solidFill>
                  <a:srgbClr val="FF0000"/>
                </a:solidFill>
              </a:rPr>
              <a:t>Someone Speaks!</a:t>
            </a:r>
            <a:endParaRPr lang="en-US" b="1" i="1" u="sng" dirty="0">
              <a:solidFill>
                <a:srgbClr val="FF0000"/>
              </a:solidFill>
            </a:endParaRPr>
          </a:p>
        </p:txBody>
      </p:sp>
      <p:sp>
        <p:nvSpPr>
          <p:cNvPr id="3" name="Content Placeholder 2"/>
          <p:cNvSpPr>
            <a:spLocks noGrp="1"/>
          </p:cNvSpPr>
          <p:nvPr>
            <p:ph sz="half" idx="1"/>
          </p:nvPr>
        </p:nvSpPr>
        <p:spPr>
          <a:xfrm>
            <a:off x="0" y="735308"/>
            <a:ext cx="4495800" cy="6122692"/>
          </a:xfrm>
        </p:spPr>
        <p:txBody>
          <a:bodyPr>
            <a:normAutofit/>
          </a:bodyPr>
          <a:lstStyle/>
          <a:p>
            <a:r>
              <a:rPr lang="en-US" sz="3200" dirty="0" smtClean="0"/>
              <a:t>The ‘world’s peacemaker’, the man who pretends to be the apostle of peace and good will for the world, had a response to the massacre in Paris.  He, like the murderers, went way to far.  His comments are as pathetic as the gunman’s bullets!</a:t>
            </a:r>
            <a:endParaRPr lang="en-US" sz="3200"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2194" r="22194"/>
          <a:stretch>
            <a:fillRect/>
          </a:stretch>
        </p:blipFill>
        <p:spPr>
          <a:xfrm>
            <a:off x="4495800" y="735308"/>
            <a:ext cx="4648200" cy="6122692"/>
          </a:xfrm>
        </p:spPr>
      </p:pic>
    </p:spTree>
    <p:extLst>
      <p:ext uri="{BB962C8B-B14F-4D97-AF65-F5344CB8AC3E}">
        <p14:creationId xmlns:p14="http://schemas.microsoft.com/office/powerpoint/2010/main" val="962994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TotalTime>
  <Words>1369</Words>
  <Application>Microsoft Macintosh PowerPoint</Application>
  <PresentationFormat>On-screen Show (4:3)</PresentationFormat>
  <Paragraphs>60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Massacre in Paris/Bible Prophecy</vt:lpstr>
      <vt:lpstr>Tragedy</vt:lpstr>
      <vt:lpstr>Killed For This????</vt:lpstr>
      <vt:lpstr>PowerPoint Presentation</vt:lpstr>
      <vt:lpstr>Pictures, Comments Overblown</vt:lpstr>
      <vt:lpstr>The World Responds</vt:lpstr>
      <vt:lpstr>PowerPoint Presentation</vt:lpstr>
      <vt:lpstr>All Would Agree!</vt:lpstr>
      <vt:lpstr>Someone Speaks!</vt:lpstr>
      <vt:lpstr>His Response</vt:lpstr>
      <vt:lpstr>Religious Fundamentalism</vt:lpstr>
      <vt:lpstr>Religious Fundamentalism?</vt:lpstr>
      <vt:lpstr>Do These Fit?</vt:lpstr>
      <vt:lpstr>Where it Goes!</vt:lpstr>
      <vt:lpstr>PowerPoint Presentation</vt:lpstr>
      <vt:lpstr>PowerPoint Presentation</vt:lpstr>
      <vt:lpstr>“Deviant Form of Religion”</vt:lpstr>
      <vt:lpstr>PowerPoint Presentation</vt:lpstr>
      <vt:lpstr>Another Focus of Francis</vt:lpstr>
      <vt:lpstr>Circular Thinking</vt:lpstr>
      <vt:lpstr>Faithful SDA’s with Killers in Paris!!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Massacre in Paris/Bible Prophecy</dc:title>
  <dc:creator>Erica Hughes</dc:creator>
  <cp:lastModifiedBy>Erica Hughes</cp:lastModifiedBy>
  <cp:revision>8</cp:revision>
  <dcterms:created xsi:type="dcterms:W3CDTF">2015-01-14T00:48:23Z</dcterms:created>
  <dcterms:modified xsi:type="dcterms:W3CDTF">2015-01-23T17:37:57Z</dcterms:modified>
</cp:coreProperties>
</file>