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9" r:id="rId3"/>
    <p:sldId id="317" r:id="rId4"/>
    <p:sldId id="305" r:id="rId5"/>
    <p:sldId id="319" r:id="rId6"/>
    <p:sldId id="318" r:id="rId7"/>
    <p:sldId id="327" r:id="rId8"/>
    <p:sldId id="328" r:id="rId9"/>
    <p:sldId id="330" r:id="rId10"/>
    <p:sldId id="325" r:id="rId11"/>
    <p:sldId id="324" r:id="rId12"/>
    <p:sldId id="322" r:id="rId13"/>
    <p:sldId id="329" r:id="rId14"/>
    <p:sldId id="323" r:id="rId15"/>
    <p:sldId id="326" r:id="rId16"/>
    <p:sldId id="300" r:id="rId17"/>
    <p:sldId id="268" r:id="rId18"/>
    <p:sldId id="269" r:id="rId19"/>
    <p:sldId id="267" r:id="rId20"/>
    <p:sldId id="301"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72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DACBA-7E83-4B68-9BC4-9606B23208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8C4AA5A-0E3E-411F-A52F-1061DB0C43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22FE436-4145-4E62-AB2D-0D81EB905569}"/>
              </a:ext>
            </a:extLst>
          </p:cNvPr>
          <p:cNvSpPr>
            <a:spLocks noGrp="1"/>
          </p:cNvSpPr>
          <p:nvPr>
            <p:ph type="dt" sz="half" idx="10"/>
          </p:nvPr>
        </p:nvSpPr>
        <p:spPr/>
        <p:txBody>
          <a:bodyPr/>
          <a:lstStyle/>
          <a:p>
            <a:fld id="{D2F65E7E-34AA-44A0-A7D0-8F239B540BA5}" type="datetimeFigureOut">
              <a:rPr lang="en-US" smtClean="0"/>
              <a:t>5/18/2023</a:t>
            </a:fld>
            <a:endParaRPr lang="en-US"/>
          </a:p>
        </p:txBody>
      </p:sp>
      <p:sp>
        <p:nvSpPr>
          <p:cNvPr id="5" name="Footer Placeholder 4">
            <a:extLst>
              <a:ext uri="{FF2B5EF4-FFF2-40B4-BE49-F238E27FC236}">
                <a16:creationId xmlns:a16="http://schemas.microsoft.com/office/drawing/2014/main" id="{9416CD34-3022-4617-937B-E5743ECDEF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CB6729-6FF4-4693-BBC7-C0BD8D937515}"/>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3239658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2B944-5AF7-4A45-90BA-A7A5A65F723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A50D25-9C9B-495A-A548-F8DC45FDCC7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E2EAC7-3B3F-4D45-9A44-3F8E34F32F2E}"/>
              </a:ext>
            </a:extLst>
          </p:cNvPr>
          <p:cNvSpPr>
            <a:spLocks noGrp="1"/>
          </p:cNvSpPr>
          <p:nvPr>
            <p:ph type="dt" sz="half" idx="10"/>
          </p:nvPr>
        </p:nvSpPr>
        <p:spPr/>
        <p:txBody>
          <a:bodyPr/>
          <a:lstStyle/>
          <a:p>
            <a:fld id="{D2F65E7E-34AA-44A0-A7D0-8F239B540BA5}" type="datetimeFigureOut">
              <a:rPr lang="en-US" smtClean="0"/>
              <a:t>5/18/2023</a:t>
            </a:fld>
            <a:endParaRPr lang="en-US"/>
          </a:p>
        </p:txBody>
      </p:sp>
      <p:sp>
        <p:nvSpPr>
          <p:cNvPr id="5" name="Footer Placeholder 4">
            <a:extLst>
              <a:ext uri="{FF2B5EF4-FFF2-40B4-BE49-F238E27FC236}">
                <a16:creationId xmlns:a16="http://schemas.microsoft.com/office/drawing/2014/main" id="{597B665B-BA37-453C-A389-C7B8E630DB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E60439-023C-49FF-BE4C-79C29BC47B48}"/>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3976736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750425-8221-4817-B2D4-5B0CCCDE58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944920F-CC70-49B9-A455-AA745CCB901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0B2D67-9604-43FA-96A8-75FA71CE9AB1}"/>
              </a:ext>
            </a:extLst>
          </p:cNvPr>
          <p:cNvSpPr>
            <a:spLocks noGrp="1"/>
          </p:cNvSpPr>
          <p:nvPr>
            <p:ph type="dt" sz="half" idx="10"/>
          </p:nvPr>
        </p:nvSpPr>
        <p:spPr/>
        <p:txBody>
          <a:bodyPr/>
          <a:lstStyle/>
          <a:p>
            <a:fld id="{D2F65E7E-34AA-44A0-A7D0-8F239B540BA5}" type="datetimeFigureOut">
              <a:rPr lang="en-US" smtClean="0"/>
              <a:t>5/18/2023</a:t>
            </a:fld>
            <a:endParaRPr lang="en-US"/>
          </a:p>
        </p:txBody>
      </p:sp>
      <p:sp>
        <p:nvSpPr>
          <p:cNvPr id="5" name="Footer Placeholder 4">
            <a:extLst>
              <a:ext uri="{FF2B5EF4-FFF2-40B4-BE49-F238E27FC236}">
                <a16:creationId xmlns:a16="http://schemas.microsoft.com/office/drawing/2014/main" id="{97A2BC1D-5A3D-4243-B124-15C0EFE790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133B1D-247E-4217-9D87-F4263CDD60A4}"/>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4450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B6A14-0ED3-498A-A639-C51EF5A52C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284C1F-F1C0-4467-95D2-82701907003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1BB597-0CEF-4798-81A7-087830D6AF0F}"/>
              </a:ext>
            </a:extLst>
          </p:cNvPr>
          <p:cNvSpPr>
            <a:spLocks noGrp="1"/>
          </p:cNvSpPr>
          <p:nvPr>
            <p:ph type="dt" sz="half" idx="10"/>
          </p:nvPr>
        </p:nvSpPr>
        <p:spPr/>
        <p:txBody>
          <a:bodyPr/>
          <a:lstStyle/>
          <a:p>
            <a:fld id="{D2F65E7E-34AA-44A0-A7D0-8F239B540BA5}" type="datetimeFigureOut">
              <a:rPr lang="en-US" smtClean="0"/>
              <a:t>5/18/2023</a:t>
            </a:fld>
            <a:endParaRPr lang="en-US"/>
          </a:p>
        </p:txBody>
      </p:sp>
      <p:sp>
        <p:nvSpPr>
          <p:cNvPr id="5" name="Footer Placeholder 4">
            <a:extLst>
              <a:ext uri="{FF2B5EF4-FFF2-40B4-BE49-F238E27FC236}">
                <a16:creationId xmlns:a16="http://schemas.microsoft.com/office/drawing/2014/main" id="{D5088452-B796-45AB-9064-B65C215CE6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09CE3-68B6-498B-96D4-FB9E6E84D74B}"/>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1513747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4523E-F426-491D-BDA0-396351C69DC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6A306E-DA57-44A2-8BB6-CE1659D131A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AADF56-A64D-411F-8AB8-4D0DC55EDF34}"/>
              </a:ext>
            </a:extLst>
          </p:cNvPr>
          <p:cNvSpPr>
            <a:spLocks noGrp="1"/>
          </p:cNvSpPr>
          <p:nvPr>
            <p:ph type="dt" sz="half" idx="10"/>
          </p:nvPr>
        </p:nvSpPr>
        <p:spPr/>
        <p:txBody>
          <a:bodyPr/>
          <a:lstStyle/>
          <a:p>
            <a:fld id="{D2F65E7E-34AA-44A0-A7D0-8F239B540BA5}" type="datetimeFigureOut">
              <a:rPr lang="en-US" smtClean="0"/>
              <a:t>5/18/2023</a:t>
            </a:fld>
            <a:endParaRPr lang="en-US"/>
          </a:p>
        </p:txBody>
      </p:sp>
      <p:sp>
        <p:nvSpPr>
          <p:cNvPr id="5" name="Footer Placeholder 4">
            <a:extLst>
              <a:ext uri="{FF2B5EF4-FFF2-40B4-BE49-F238E27FC236}">
                <a16:creationId xmlns:a16="http://schemas.microsoft.com/office/drawing/2014/main" id="{BDDF9043-FEA6-4F4D-BB94-14E42F80BE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B0B8E7-F6C4-4F0C-B08D-951EB50F386A}"/>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573328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FD9A2-96F8-48C4-BFF2-283B97229C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544E7B-7F17-4A70-AB46-A245DE9C89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7CCB4C-AC98-43B1-AE3B-DC4C819B25A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0D379C-44CC-406E-8580-9F37B6FB2F63}"/>
              </a:ext>
            </a:extLst>
          </p:cNvPr>
          <p:cNvSpPr>
            <a:spLocks noGrp="1"/>
          </p:cNvSpPr>
          <p:nvPr>
            <p:ph type="dt" sz="half" idx="10"/>
          </p:nvPr>
        </p:nvSpPr>
        <p:spPr/>
        <p:txBody>
          <a:bodyPr/>
          <a:lstStyle/>
          <a:p>
            <a:fld id="{D2F65E7E-34AA-44A0-A7D0-8F239B540BA5}" type="datetimeFigureOut">
              <a:rPr lang="en-US" smtClean="0"/>
              <a:t>5/18/2023</a:t>
            </a:fld>
            <a:endParaRPr lang="en-US"/>
          </a:p>
        </p:txBody>
      </p:sp>
      <p:sp>
        <p:nvSpPr>
          <p:cNvPr id="6" name="Footer Placeholder 5">
            <a:extLst>
              <a:ext uri="{FF2B5EF4-FFF2-40B4-BE49-F238E27FC236}">
                <a16:creationId xmlns:a16="http://schemas.microsoft.com/office/drawing/2014/main" id="{337AD851-81A0-4EBD-A2EC-06F3A84AFE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00B779-BB8A-481D-B0C1-E3D9BAB028B0}"/>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2109552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D622C-13D0-464F-996B-B0D87E04972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664EB4-F18B-4E53-8DCD-706547DE02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F00C73-EAE7-44A4-A641-40790A8B54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13EBE94-A503-473B-B8E6-E99360D434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B22D7A-048F-49BC-AE1D-00FDC120444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7B75EBF-8678-4A1A-806A-4FA9EE2B5B74}"/>
              </a:ext>
            </a:extLst>
          </p:cNvPr>
          <p:cNvSpPr>
            <a:spLocks noGrp="1"/>
          </p:cNvSpPr>
          <p:nvPr>
            <p:ph type="dt" sz="half" idx="10"/>
          </p:nvPr>
        </p:nvSpPr>
        <p:spPr/>
        <p:txBody>
          <a:bodyPr/>
          <a:lstStyle/>
          <a:p>
            <a:fld id="{D2F65E7E-34AA-44A0-A7D0-8F239B540BA5}" type="datetimeFigureOut">
              <a:rPr lang="en-US" smtClean="0"/>
              <a:t>5/18/2023</a:t>
            </a:fld>
            <a:endParaRPr lang="en-US"/>
          </a:p>
        </p:txBody>
      </p:sp>
      <p:sp>
        <p:nvSpPr>
          <p:cNvPr id="8" name="Footer Placeholder 7">
            <a:extLst>
              <a:ext uri="{FF2B5EF4-FFF2-40B4-BE49-F238E27FC236}">
                <a16:creationId xmlns:a16="http://schemas.microsoft.com/office/drawing/2014/main" id="{5E10F393-B763-4A64-A2FB-0DB497EFE23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7935231-F5A0-462C-A66F-94781E420F98}"/>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652787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5A3E3-463E-4ABB-9214-569F1E7916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CF1F658-F7E1-4D59-BA10-4478F85D9600}"/>
              </a:ext>
            </a:extLst>
          </p:cNvPr>
          <p:cNvSpPr>
            <a:spLocks noGrp="1"/>
          </p:cNvSpPr>
          <p:nvPr>
            <p:ph type="dt" sz="half" idx="10"/>
          </p:nvPr>
        </p:nvSpPr>
        <p:spPr/>
        <p:txBody>
          <a:bodyPr/>
          <a:lstStyle/>
          <a:p>
            <a:fld id="{D2F65E7E-34AA-44A0-A7D0-8F239B540BA5}" type="datetimeFigureOut">
              <a:rPr lang="en-US" smtClean="0"/>
              <a:t>5/18/2023</a:t>
            </a:fld>
            <a:endParaRPr lang="en-US"/>
          </a:p>
        </p:txBody>
      </p:sp>
      <p:sp>
        <p:nvSpPr>
          <p:cNvPr id="4" name="Footer Placeholder 3">
            <a:extLst>
              <a:ext uri="{FF2B5EF4-FFF2-40B4-BE49-F238E27FC236}">
                <a16:creationId xmlns:a16="http://schemas.microsoft.com/office/drawing/2014/main" id="{52FC590C-DBEF-472F-9C00-7C3D2C7879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21B0E4A-D266-41B5-816C-DF492D5CA407}"/>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3344643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5D6C8D-87DD-455A-ABFA-A87B58B8DFD7}"/>
              </a:ext>
            </a:extLst>
          </p:cNvPr>
          <p:cNvSpPr>
            <a:spLocks noGrp="1"/>
          </p:cNvSpPr>
          <p:nvPr>
            <p:ph type="dt" sz="half" idx="10"/>
          </p:nvPr>
        </p:nvSpPr>
        <p:spPr/>
        <p:txBody>
          <a:bodyPr/>
          <a:lstStyle/>
          <a:p>
            <a:fld id="{D2F65E7E-34AA-44A0-A7D0-8F239B540BA5}" type="datetimeFigureOut">
              <a:rPr lang="en-US" smtClean="0"/>
              <a:t>5/18/2023</a:t>
            </a:fld>
            <a:endParaRPr lang="en-US"/>
          </a:p>
        </p:txBody>
      </p:sp>
      <p:sp>
        <p:nvSpPr>
          <p:cNvPr id="3" name="Footer Placeholder 2">
            <a:extLst>
              <a:ext uri="{FF2B5EF4-FFF2-40B4-BE49-F238E27FC236}">
                <a16:creationId xmlns:a16="http://schemas.microsoft.com/office/drawing/2014/main" id="{DB46AF2A-E7C4-41B0-9257-8DE65C66BCF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D817863-5EE4-4CBD-80E5-25BE682FF728}"/>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188022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01766-0340-47CB-8AA3-9C0BFFAF4F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CED25D6-FBB4-4A50-9BCE-29290BCAA6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37FA167-51FD-4F1A-9083-AFF223321B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194A90-95E8-4F9C-A455-B90CAA5407AE}"/>
              </a:ext>
            </a:extLst>
          </p:cNvPr>
          <p:cNvSpPr>
            <a:spLocks noGrp="1"/>
          </p:cNvSpPr>
          <p:nvPr>
            <p:ph type="dt" sz="half" idx="10"/>
          </p:nvPr>
        </p:nvSpPr>
        <p:spPr/>
        <p:txBody>
          <a:bodyPr/>
          <a:lstStyle/>
          <a:p>
            <a:fld id="{D2F65E7E-34AA-44A0-A7D0-8F239B540BA5}" type="datetimeFigureOut">
              <a:rPr lang="en-US" smtClean="0"/>
              <a:t>5/18/2023</a:t>
            </a:fld>
            <a:endParaRPr lang="en-US"/>
          </a:p>
        </p:txBody>
      </p:sp>
      <p:sp>
        <p:nvSpPr>
          <p:cNvPr id="6" name="Footer Placeholder 5">
            <a:extLst>
              <a:ext uri="{FF2B5EF4-FFF2-40B4-BE49-F238E27FC236}">
                <a16:creationId xmlns:a16="http://schemas.microsoft.com/office/drawing/2014/main" id="{55918403-BA39-468E-9AF5-1C5981BC8F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5A29A2-8163-4508-8B7F-F6D835289E85}"/>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252588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486C6-CD21-48AC-B1E8-BE237630DC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047DB9-E915-4FEB-8EB1-CAA993B4E2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51B20D8-1043-493F-9132-4F2084629C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6A9138-56A9-412A-9940-6716AF0E250B}"/>
              </a:ext>
            </a:extLst>
          </p:cNvPr>
          <p:cNvSpPr>
            <a:spLocks noGrp="1"/>
          </p:cNvSpPr>
          <p:nvPr>
            <p:ph type="dt" sz="half" idx="10"/>
          </p:nvPr>
        </p:nvSpPr>
        <p:spPr/>
        <p:txBody>
          <a:bodyPr/>
          <a:lstStyle/>
          <a:p>
            <a:fld id="{D2F65E7E-34AA-44A0-A7D0-8F239B540BA5}" type="datetimeFigureOut">
              <a:rPr lang="en-US" smtClean="0"/>
              <a:t>5/18/2023</a:t>
            </a:fld>
            <a:endParaRPr lang="en-US"/>
          </a:p>
        </p:txBody>
      </p:sp>
      <p:sp>
        <p:nvSpPr>
          <p:cNvPr id="6" name="Footer Placeholder 5">
            <a:extLst>
              <a:ext uri="{FF2B5EF4-FFF2-40B4-BE49-F238E27FC236}">
                <a16:creationId xmlns:a16="http://schemas.microsoft.com/office/drawing/2014/main" id="{C4BF5652-3514-4381-8F3C-D10067CA00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195DBA-9126-4CA5-9383-27391EFA2293}"/>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2935911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A67899-CCEC-410E-968F-401E2E6D06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7398B37-A381-41EA-86D2-0F41BFB230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861694-847D-4DBB-A502-8578F3FF8E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F65E7E-34AA-44A0-A7D0-8F239B540BA5}" type="datetimeFigureOut">
              <a:rPr lang="en-US" smtClean="0"/>
              <a:t>5/18/2023</a:t>
            </a:fld>
            <a:endParaRPr lang="en-US"/>
          </a:p>
        </p:txBody>
      </p:sp>
      <p:sp>
        <p:nvSpPr>
          <p:cNvPr id="5" name="Footer Placeholder 4">
            <a:extLst>
              <a:ext uri="{FF2B5EF4-FFF2-40B4-BE49-F238E27FC236}">
                <a16:creationId xmlns:a16="http://schemas.microsoft.com/office/drawing/2014/main" id="{29B44AFD-26CD-4564-B6B5-BBA431E686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F7D6E49-D53B-4146-9D45-0D67CD08BE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E4DF2A-FCE5-45AE-9464-22C5C741169E}" type="slidenum">
              <a:rPr lang="en-US" smtClean="0"/>
              <a:t>‹#›</a:t>
            </a:fld>
            <a:endParaRPr lang="en-US"/>
          </a:p>
        </p:txBody>
      </p:sp>
    </p:spTree>
    <p:extLst>
      <p:ext uri="{BB962C8B-B14F-4D97-AF65-F5344CB8AC3E}">
        <p14:creationId xmlns:p14="http://schemas.microsoft.com/office/powerpoint/2010/main" val="34008308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8F0C4-FF5B-B96A-D29E-ADB0DB3DB529}"/>
              </a:ext>
            </a:extLst>
          </p:cNvPr>
          <p:cNvSpPr>
            <a:spLocks noGrp="1"/>
          </p:cNvSpPr>
          <p:nvPr>
            <p:ph type="title"/>
          </p:nvPr>
        </p:nvSpPr>
        <p:spPr>
          <a:xfrm>
            <a:off x="-74645" y="-549793"/>
            <a:ext cx="12192000" cy="2518034"/>
          </a:xfrm>
        </p:spPr>
        <p:txBody>
          <a:bodyPr>
            <a:normAutofit/>
          </a:bodyPr>
          <a:lstStyle/>
          <a:p>
            <a:pPr algn="ctr"/>
            <a:r>
              <a:rPr lang="en-US" b="1" dirty="0">
                <a:solidFill>
                  <a:srgbClr val="FFC000"/>
                </a:solidFill>
                <a:effectLst>
                  <a:outerShdw blurRad="38100" dist="38100" dir="2700000" algn="tl">
                    <a:srgbClr val="000000">
                      <a:alpha val="43137"/>
                    </a:srgbClr>
                  </a:outerShdw>
                </a:effectLst>
              </a:rPr>
              <a:t>What is the Difference Between Mormons, Jehovah’s Witnesses, and Seventh-day Adventists? </a:t>
            </a:r>
            <a:r>
              <a:rPr lang="en-US" b="1">
                <a:solidFill>
                  <a:srgbClr val="FFC000"/>
                </a:solidFill>
                <a:effectLst>
                  <a:outerShdw blurRad="38100" dist="38100" dir="2700000" algn="tl">
                    <a:srgbClr val="000000">
                      <a:alpha val="43137"/>
                    </a:srgbClr>
                  </a:outerShdw>
                </a:effectLst>
              </a:rPr>
              <a:t>pt 5</a:t>
            </a:r>
            <a:endParaRPr lang="en-US" b="1" dirty="0">
              <a:solidFill>
                <a:srgbClr val="FFC000"/>
              </a:solidFill>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84C2099B-D0E5-832C-0EFC-CD5E1289BDF6}"/>
              </a:ext>
            </a:extLst>
          </p:cNvPr>
          <p:cNvPicPr>
            <a:picLocks noChangeAspect="1"/>
          </p:cNvPicPr>
          <p:nvPr/>
        </p:nvPicPr>
        <p:blipFill>
          <a:blip r:embed="rId2"/>
          <a:stretch>
            <a:fillRect/>
          </a:stretch>
        </p:blipFill>
        <p:spPr>
          <a:xfrm>
            <a:off x="3878814" y="1458880"/>
            <a:ext cx="3940240" cy="3940240"/>
          </a:xfrm>
          <a:prstGeom prst="rect">
            <a:avLst/>
          </a:prstGeom>
        </p:spPr>
      </p:pic>
      <p:pic>
        <p:nvPicPr>
          <p:cNvPr id="4" name="Picture 3">
            <a:extLst>
              <a:ext uri="{FF2B5EF4-FFF2-40B4-BE49-F238E27FC236}">
                <a16:creationId xmlns:a16="http://schemas.microsoft.com/office/drawing/2014/main" id="{F8FA2E2E-77EE-48B0-6CF6-6322420B7E5F}"/>
              </a:ext>
            </a:extLst>
          </p:cNvPr>
          <p:cNvPicPr>
            <a:picLocks noChangeAspect="1"/>
          </p:cNvPicPr>
          <p:nvPr/>
        </p:nvPicPr>
        <p:blipFill rotWithShape="1">
          <a:blip r:embed="rId3"/>
          <a:srcRect l="34861" t="8889" r="31370" b="10278"/>
          <a:stretch/>
        </p:blipFill>
        <p:spPr>
          <a:xfrm>
            <a:off x="676274" y="1566944"/>
            <a:ext cx="2671049" cy="4740956"/>
          </a:xfrm>
          <a:prstGeom prst="rect">
            <a:avLst/>
          </a:prstGeom>
        </p:spPr>
      </p:pic>
      <p:pic>
        <p:nvPicPr>
          <p:cNvPr id="5" name="Picture 4">
            <a:extLst>
              <a:ext uri="{FF2B5EF4-FFF2-40B4-BE49-F238E27FC236}">
                <a16:creationId xmlns:a16="http://schemas.microsoft.com/office/drawing/2014/main" id="{1D648E7F-0F3E-2FBC-9C20-FFBE320D3A1B}"/>
              </a:ext>
            </a:extLst>
          </p:cNvPr>
          <p:cNvPicPr>
            <a:picLocks noChangeAspect="1"/>
          </p:cNvPicPr>
          <p:nvPr/>
        </p:nvPicPr>
        <p:blipFill rotWithShape="1">
          <a:blip r:embed="rId4"/>
          <a:srcRect l="20232" t="9474" b="3683"/>
          <a:stretch/>
        </p:blipFill>
        <p:spPr>
          <a:xfrm flipH="1">
            <a:off x="8188618" y="2286000"/>
            <a:ext cx="3343054" cy="2305050"/>
          </a:xfrm>
          <a:prstGeom prst="rect">
            <a:avLst/>
          </a:prstGeom>
        </p:spPr>
      </p:pic>
      <p:sp>
        <p:nvSpPr>
          <p:cNvPr id="6" name="Rectangle 5">
            <a:extLst>
              <a:ext uri="{FF2B5EF4-FFF2-40B4-BE49-F238E27FC236}">
                <a16:creationId xmlns:a16="http://schemas.microsoft.com/office/drawing/2014/main" id="{7843BBCA-6F79-B39F-F7E7-3A5E1444036A}"/>
              </a:ext>
            </a:extLst>
          </p:cNvPr>
          <p:cNvSpPr/>
          <p:nvPr/>
        </p:nvSpPr>
        <p:spPr>
          <a:xfrm>
            <a:off x="10363200" y="4400550"/>
            <a:ext cx="1409313" cy="4034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5DFB9E-41F5-C355-8144-46D87CE49FE9}"/>
              </a:ext>
            </a:extLst>
          </p:cNvPr>
          <p:cNvSpPr/>
          <p:nvPr/>
        </p:nvSpPr>
        <p:spPr>
          <a:xfrm>
            <a:off x="7866596" y="4400550"/>
            <a:ext cx="1409313" cy="4034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9938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8F21D-B802-57D2-DC92-264A6D5BCC5C}"/>
              </a:ext>
            </a:extLst>
          </p:cNvPr>
          <p:cNvSpPr>
            <a:spLocks noGrp="1"/>
          </p:cNvSpPr>
          <p:nvPr>
            <p:ph type="title"/>
          </p:nvPr>
        </p:nvSpPr>
        <p:spPr>
          <a:xfrm>
            <a:off x="-74644" y="-344002"/>
            <a:ext cx="12266644" cy="1325563"/>
          </a:xfrm>
        </p:spPr>
        <p:txBody>
          <a:bodyPr>
            <a:normAutofit/>
          </a:bodyPr>
          <a:lstStyle/>
          <a:p>
            <a:r>
              <a:rPr lang="en-US" sz="4200" b="1" u="sng" dirty="0">
                <a:solidFill>
                  <a:srgbClr val="0070C0"/>
                </a:solidFill>
                <a:effectLst>
                  <a:outerShdw blurRad="38100" dist="38100" dir="2700000" algn="tl">
                    <a:srgbClr val="000000">
                      <a:alpha val="43137"/>
                    </a:srgbClr>
                  </a:outerShdw>
                </a:effectLst>
              </a:rPr>
              <a:t>1914 Comes and Goes, but “We Did Not Say Positively…” </a:t>
            </a:r>
          </a:p>
        </p:txBody>
      </p:sp>
      <p:sp>
        <p:nvSpPr>
          <p:cNvPr id="3" name="TextBox 2">
            <a:extLst>
              <a:ext uri="{FF2B5EF4-FFF2-40B4-BE49-F238E27FC236}">
                <a16:creationId xmlns:a16="http://schemas.microsoft.com/office/drawing/2014/main" id="{BA6FCE96-18FA-2065-D5A5-92A6AEDAC0A2}"/>
              </a:ext>
            </a:extLst>
          </p:cNvPr>
          <p:cNvSpPr txBox="1"/>
          <p:nvPr/>
        </p:nvSpPr>
        <p:spPr>
          <a:xfrm>
            <a:off x="5365101" y="783771"/>
            <a:ext cx="5803641" cy="5693866"/>
          </a:xfrm>
          <a:prstGeom prst="rect">
            <a:avLst/>
          </a:prstGeom>
          <a:noFill/>
        </p:spPr>
        <p:txBody>
          <a:bodyPr wrap="square" rtlCol="0">
            <a:spAutoFit/>
          </a:bodyPr>
          <a:lstStyle/>
          <a:p>
            <a:r>
              <a:rPr lang="en-US" sz="2800" dirty="0"/>
              <a:t>“</a:t>
            </a:r>
            <a:r>
              <a:rPr lang="en-US" sz="2800" b="1" u="sng" dirty="0"/>
              <a:t>Studying God’s Word, we have measured the 2520 years, the seven symbolic times, from that year 606 B.C. and have found that it reached down to October, 1914</a:t>
            </a:r>
            <a:r>
              <a:rPr lang="en-US" sz="2800" dirty="0"/>
              <a:t>. as nearly as we were able to reckon. </a:t>
            </a:r>
            <a:r>
              <a:rPr lang="en-US" sz="2800" b="1" u="sng" dirty="0"/>
              <a:t>We did not say positively that this would be the year</a:t>
            </a:r>
            <a:r>
              <a:rPr lang="en-US" sz="2800" dirty="0"/>
              <a:t>. We merely left every one to look at the facts of history and reckon for himself. Would this date be the time or would it be some other date? we asked.” (Watchtower, November 1, 1914)</a:t>
            </a:r>
          </a:p>
        </p:txBody>
      </p:sp>
      <p:pic>
        <p:nvPicPr>
          <p:cNvPr id="4" name="Picture 3">
            <a:extLst>
              <a:ext uri="{FF2B5EF4-FFF2-40B4-BE49-F238E27FC236}">
                <a16:creationId xmlns:a16="http://schemas.microsoft.com/office/drawing/2014/main" id="{242F066D-CBD2-79E9-0063-C1C48819757D}"/>
              </a:ext>
            </a:extLst>
          </p:cNvPr>
          <p:cNvPicPr>
            <a:picLocks noChangeAspect="1"/>
          </p:cNvPicPr>
          <p:nvPr/>
        </p:nvPicPr>
        <p:blipFill rotWithShape="1">
          <a:blip r:embed="rId2"/>
          <a:srcRect l="11894" r="45344"/>
          <a:stretch/>
        </p:blipFill>
        <p:spPr>
          <a:xfrm>
            <a:off x="754225" y="990600"/>
            <a:ext cx="4170784" cy="4876800"/>
          </a:xfrm>
          <a:prstGeom prst="rect">
            <a:avLst/>
          </a:prstGeom>
        </p:spPr>
      </p:pic>
    </p:spTree>
    <p:extLst>
      <p:ext uri="{BB962C8B-B14F-4D97-AF65-F5344CB8AC3E}">
        <p14:creationId xmlns:p14="http://schemas.microsoft.com/office/powerpoint/2010/main" val="3781457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FCAEF-9C81-08C5-1219-4991FA5EAFCA}"/>
              </a:ext>
            </a:extLst>
          </p:cNvPr>
          <p:cNvSpPr>
            <a:spLocks noGrp="1"/>
          </p:cNvSpPr>
          <p:nvPr>
            <p:ph type="title"/>
          </p:nvPr>
        </p:nvSpPr>
        <p:spPr>
          <a:xfrm>
            <a:off x="1" y="-288017"/>
            <a:ext cx="12192000" cy="1325563"/>
          </a:xfrm>
        </p:spPr>
        <p:txBody>
          <a:bodyPr>
            <a:normAutofit/>
          </a:bodyPr>
          <a:lstStyle/>
          <a:p>
            <a:pPr algn="ctr"/>
            <a:r>
              <a:rPr lang="en-US" sz="3650" b="1" u="sng" dirty="0">
                <a:solidFill>
                  <a:srgbClr val="FFC000"/>
                </a:solidFill>
                <a:effectLst>
                  <a:outerShdw blurRad="38100" dist="38100" dir="2700000" algn="tl">
                    <a:srgbClr val="000000">
                      <a:alpha val="43137"/>
                    </a:srgbClr>
                  </a:outerShdw>
                </a:effectLst>
              </a:rPr>
              <a:t>My Speculations Failed, But It’s Ok Because We Love Each Other</a:t>
            </a:r>
          </a:p>
        </p:txBody>
      </p:sp>
      <p:sp>
        <p:nvSpPr>
          <p:cNvPr id="3" name="TextBox 2">
            <a:extLst>
              <a:ext uri="{FF2B5EF4-FFF2-40B4-BE49-F238E27FC236}">
                <a16:creationId xmlns:a16="http://schemas.microsoft.com/office/drawing/2014/main" id="{C27E1292-FDB1-C534-B0CD-21B0C2716D77}"/>
              </a:ext>
            </a:extLst>
          </p:cNvPr>
          <p:cNvSpPr txBox="1"/>
          <p:nvPr/>
        </p:nvSpPr>
        <p:spPr>
          <a:xfrm>
            <a:off x="223934" y="1138335"/>
            <a:ext cx="6671388" cy="4832092"/>
          </a:xfrm>
          <a:prstGeom prst="rect">
            <a:avLst/>
          </a:prstGeom>
          <a:noFill/>
        </p:spPr>
        <p:txBody>
          <a:bodyPr wrap="square" rtlCol="0">
            <a:spAutoFit/>
          </a:bodyPr>
          <a:lstStyle/>
          <a:p>
            <a:r>
              <a:rPr lang="en-US" sz="2800" dirty="0"/>
              <a:t>“The Editor has been rejoicing in these blessed experiences. </a:t>
            </a:r>
            <a:r>
              <a:rPr lang="en-US" sz="2800" b="1" u="sng" dirty="0"/>
              <a:t>Even if the time of our change should not come within ten years, what more should we ask? Are we not a blessed, happy people? Is not our God faithful? If any one knows anything better, let him take it. If any of you ever find anything better, we hope you will tell us</a:t>
            </a:r>
            <a:r>
              <a:rPr lang="en-US" sz="2800" dirty="0"/>
              <a:t>. We know of nothing better nor half as good as what we have found in the Word of God.” (Watchtower, December 15, 1914</a:t>
            </a:r>
          </a:p>
        </p:txBody>
      </p:sp>
      <p:pic>
        <p:nvPicPr>
          <p:cNvPr id="4" name="Picture 3">
            <a:extLst>
              <a:ext uri="{FF2B5EF4-FFF2-40B4-BE49-F238E27FC236}">
                <a16:creationId xmlns:a16="http://schemas.microsoft.com/office/drawing/2014/main" id="{DF32E709-CDAE-1DF8-7625-D7E8E544B416}"/>
              </a:ext>
            </a:extLst>
          </p:cNvPr>
          <p:cNvPicPr>
            <a:picLocks noChangeAspect="1"/>
          </p:cNvPicPr>
          <p:nvPr/>
        </p:nvPicPr>
        <p:blipFill>
          <a:blip r:embed="rId2"/>
          <a:stretch>
            <a:fillRect/>
          </a:stretch>
        </p:blipFill>
        <p:spPr>
          <a:xfrm>
            <a:off x="7483151" y="1130836"/>
            <a:ext cx="4044226" cy="4839591"/>
          </a:xfrm>
          <a:prstGeom prst="rect">
            <a:avLst/>
          </a:prstGeom>
        </p:spPr>
      </p:pic>
    </p:spTree>
    <p:extLst>
      <p:ext uri="{BB962C8B-B14F-4D97-AF65-F5344CB8AC3E}">
        <p14:creationId xmlns:p14="http://schemas.microsoft.com/office/powerpoint/2010/main" val="50051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D6EFF-43AD-BF0C-777D-7C5107551064}"/>
              </a:ext>
            </a:extLst>
          </p:cNvPr>
          <p:cNvSpPr>
            <a:spLocks noGrp="1"/>
          </p:cNvSpPr>
          <p:nvPr>
            <p:ph type="title"/>
          </p:nvPr>
        </p:nvSpPr>
        <p:spPr>
          <a:xfrm>
            <a:off x="959498" y="-306679"/>
            <a:ext cx="10515600" cy="1325563"/>
          </a:xfrm>
        </p:spPr>
        <p:txBody>
          <a:bodyPr/>
          <a:lstStyle/>
          <a:p>
            <a:r>
              <a:rPr lang="en-US" b="1" dirty="0"/>
              <a:t>1914, Failed, New Light 1915</a:t>
            </a:r>
          </a:p>
        </p:txBody>
      </p:sp>
      <p:pic>
        <p:nvPicPr>
          <p:cNvPr id="4" name="Picture 3">
            <a:extLst>
              <a:ext uri="{FF2B5EF4-FFF2-40B4-BE49-F238E27FC236}">
                <a16:creationId xmlns:a16="http://schemas.microsoft.com/office/drawing/2014/main" id="{96D9671B-D7F8-73B5-9F74-1C0DC109BFCE}"/>
              </a:ext>
            </a:extLst>
          </p:cNvPr>
          <p:cNvPicPr>
            <a:picLocks noChangeAspect="1"/>
          </p:cNvPicPr>
          <p:nvPr/>
        </p:nvPicPr>
        <p:blipFill>
          <a:blip r:embed="rId2"/>
          <a:stretch>
            <a:fillRect/>
          </a:stretch>
        </p:blipFill>
        <p:spPr>
          <a:xfrm>
            <a:off x="161368" y="809426"/>
            <a:ext cx="7982507" cy="3210123"/>
          </a:xfrm>
          <a:prstGeom prst="rect">
            <a:avLst/>
          </a:prstGeom>
        </p:spPr>
      </p:pic>
      <p:sp>
        <p:nvSpPr>
          <p:cNvPr id="5" name="TextBox 4">
            <a:extLst>
              <a:ext uri="{FF2B5EF4-FFF2-40B4-BE49-F238E27FC236}">
                <a16:creationId xmlns:a16="http://schemas.microsoft.com/office/drawing/2014/main" id="{8E777780-F8EA-C776-928F-39C632D56A03}"/>
              </a:ext>
            </a:extLst>
          </p:cNvPr>
          <p:cNvSpPr txBox="1"/>
          <p:nvPr/>
        </p:nvSpPr>
        <p:spPr>
          <a:xfrm>
            <a:off x="247650" y="4019549"/>
            <a:ext cx="7572375" cy="523220"/>
          </a:xfrm>
          <a:prstGeom prst="rect">
            <a:avLst/>
          </a:prstGeom>
          <a:noFill/>
        </p:spPr>
        <p:txBody>
          <a:bodyPr wrap="square" rtlCol="0">
            <a:spAutoFit/>
          </a:bodyPr>
          <a:lstStyle/>
          <a:p>
            <a:r>
              <a:rPr lang="en-US" sz="2800" dirty="0"/>
              <a:t>(Russell, The Time is at Hand, (1914 ed.) p. 101</a:t>
            </a:r>
          </a:p>
        </p:txBody>
      </p:sp>
      <p:pic>
        <p:nvPicPr>
          <p:cNvPr id="6" name="Picture 5">
            <a:extLst>
              <a:ext uri="{FF2B5EF4-FFF2-40B4-BE49-F238E27FC236}">
                <a16:creationId xmlns:a16="http://schemas.microsoft.com/office/drawing/2014/main" id="{59014EC8-75C8-807C-BF8C-F3BE34E4CE06}"/>
              </a:ext>
            </a:extLst>
          </p:cNvPr>
          <p:cNvPicPr>
            <a:picLocks noChangeAspect="1"/>
          </p:cNvPicPr>
          <p:nvPr/>
        </p:nvPicPr>
        <p:blipFill>
          <a:blip r:embed="rId3"/>
          <a:stretch>
            <a:fillRect/>
          </a:stretch>
        </p:blipFill>
        <p:spPr>
          <a:xfrm>
            <a:off x="8143875" y="1018884"/>
            <a:ext cx="3886200" cy="5181600"/>
          </a:xfrm>
          <a:prstGeom prst="rect">
            <a:avLst/>
          </a:prstGeom>
        </p:spPr>
      </p:pic>
      <p:pic>
        <p:nvPicPr>
          <p:cNvPr id="7" name="Picture 6">
            <a:extLst>
              <a:ext uri="{FF2B5EF4-FFF2-40B4-BE49-F238E27FC236}">
                <a16:creationId xmlns:a16="http://schemas.microsoft.com/office/drawing/2014/main" id="{4E21D5B4-A612-F7B6-12A1-2A156D0C623C}"/>
              </a:ext>
            </a:extLst>
          </p:cNvPr>
          <p:cNvPicPr>
            <a:picLocks noChangeAspect="1"/>
          </p:cNvPicPr>
          <p:nvPr/>
        </p:nvPicPr>
        <p:blipFill>
          <a:blip r:embed="rId4"/>
          <a:stretch>
            <a:fillRect/>
          </a:stretch>
        </p:blipFill>
        <p:spPr>
          <a:xfrm>
            <a:off x="4349413" y="4666790"/>
            <a:ext cx="3632537" cy="2135932"/>
          </a:xfrm>
          <a:prstGeom prst="rect">
            <a:avLst/>
          </a:prstGeom>
        </p:spPr>
      </p:pic>
      <p:pic>
        <p:nvPicPr>
          <p:cNvPr id="8" name="Picture 7">
            <a:extLst>
              <a:ext uri="{FF2B5EF4-FFF2-40B4-BE49-F238E27FC236}">
                <a16:creationId xmlns:a16="http://schemas.microsoft.com/office/drawing/2014/main" id="{D305BCF4-85B4-0204-E798-6852B4B7B2E2}"/>
              </a:ext>
            </a:extLst>
          </p:cNvPr>
          <p:cNvPicPr>
            <a:picLocks noChangeAspect="1"/>
          </p:cNvPicPr>
          <p:nvPr/>
        </p:nvPicPr>
        <p:blipFill rotWithShape="1">
          <a:blip r:embed="rId5"/>
          <a:srcRect b="44214"/>
          <a:stretch/>
        </p:blipFill>
        <p:spPr>
          <a:xfrm>
            <a:off x="576942" y="4542769"/>
            <a:ext cx="3167840" cy="2259953"/>
          </a:xfrm>
          <a:prstGeom prst="rect">
            <a:avLst/>
          </a:prstGeom>
        </p:spPr>
      </p:pic>
    </p:spTree>
    <p:extLst>
      <p:ext uri="{BB962C8B-B14F-4D97-AF65-F5344CB8AC3E}">
        <p14:creationId xmlns:p14="http://schemas.microsoft.com/office/powerpoint/2010/main" val="35957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FF80F-CC17-2C1A-7FE7-679695199037}"/>
              </a:ext>
            </a:extLst>
          </p:cNvPr>
          <p:cNvSpPr>
            <a:spLocks noGrp="1"/>
          </p:cNvSpPr>
          <p:nvPr>
            <p:ph type="title"/>
          </p:nvPr>
        </p:nvSpPr>
        <p:spPr>
          <a:xfrm>
            <a:off x="838200" y="-260026"/>
            <a:ext cx="10515600" cy="1325563"/>
          </a:xfrm>
        </p:spPr>
        <p:txBody>
          <a:bodyPr/>
          <a:lstStyle/>
          <a:p>
            <a:r>
              <a:rPr lang="en-US" b="1" u="sng" dirty="0">
                <a:solidFill>
                  <a:srgbClr val="00B050"/>
                </a:solidFill>
                <a:effectLst>
                  <a:outerShdw blurRad="38100" dist="38100" dir="2700000" algn="tl">
                    <a:srgbClr val="000000">
                      <a:alpha val="43137"/>
                    </a:srgbClr>
                  </a:outerShdw>
                </a:effectLst>
              </a:rPr>
              <a:t>What Does God Say About Russell’s Gospel?</a:t>
            </a:r>
          </a:p>
        </p:txBody>
      </p:sp>
      <p:sp>
        <p:nvSpPr>
          <p:cNvPr id="4" name="TextBox 3">
            <a:extLst>
              <a:ext uri="{FF2B5EF4-FFF2-40B4-BE49-F238E27FC236}">
                <a16:creationId xmlns:a16="http://schemas.microsoft.com/office/drawing/2014/main" id="{14A5FA32-BF40-7BCD-3E01-35E3F8266C9B}"/>
              </a:ext>
            </a:extLst>
          </p:cNvPr>
          <p:cNvSpPr txBox="1"/>
          <p:nvPr/>
        </p:nvSpPr>
        <p:spPr>
          <a:xfrm>
            <a:off x="5551713" y="873215"/>
            <a:ext cx="6477777" cy="5262979"/>
          </a:xfrm>
          <a:prstGeom prst="rect">
            <a:avLst/>
          </a:prstGeom>
          <a:noFill/>
        </p:spPr>
        <p:txBody>
          <a:bodyPr wrap="square">
            <a:spAutoFit/>
          </a:bodyPr>
          <a:lstStyle/>
          <a:p>
            <a:r>
              <a:rPr lang="en-US" sz="2800" dirty="0"/>
              <a:t>Gal. 1:6-11 “I marvel that ye are so soon removed from him that called you into the grace of Christ unto another gospel: Which is not another; but there be some that trouble you, </a:t>
            </a:r>
            <a:r>
              <a:rPr lang="en-US" sz="2800" b="1" u="sng" dirty="0"/>
              <a:t>and would pervert the gospel of Christ</a:t>
            </a:r>
            <a:r>
              <a:rPr lang="en-US" sz="2800" dirty="0"/>
              <a:t>. </a:t>
            </a:r>
            <a:r>
              <a:rPr lang="en-US" sz="2800" b="1" u="sng" dirty="0"/>
              <a:t>But though we, or an angel from heaven, preach any other gospel unto you than that which we have preached unto you, let him be accursed. As we said before, so say I now again, if any man preach any other gospel unto you than that ye have received, let him be accursed</a:t>
            </a:r>
            <a:r>
              <a:rPr lang="en-US" sz="2800" dirty="0"/>
              <a:t>.</a:t>
            </a:r>
          </a:p>
        </p:txBody>
      </p:sp>
      <p:pic>
        <p:nvPicPr>
          <p:cNvPr id="5" name="Picture 4">
            <a:extLst>
              <a:ext uri="{FF2B5EF4-FFF2-40B4-BE49-F238E27FC236}">
                <a16:creationId xmlns:a16="http://schemas.microsoft.com/office/drawing/2014/main" id="{0C99592B-3199-F902-F206-EE2333C16FE3}"/>
              </a:ext>
            </a:extLst>
          </p:cNvPr>
          <p:cNvPicPr>
            <a:picLocks noChangeAspect="1"/>
          </p:cNvPicPr>
          <p:nvPr/>
        </p:nvPicPr>
        <p:blipFill rotWithShape="1">
          <a:blip r:embed="rId2"/>
          <a:srcRect l="22658" t="5034" r="26832"/>
          <a:stretch/>
        </p:blipFill>
        <p:spPr>
          <a:xfrm>
            <a:off x="382555" y="1010170"/>
            <a:ext cx="4752081" cy="5519056"/>
          </a:xfrm>
          <a:prstGeom prst="rect">
            <a:avLst/>
          </a:prstGeom>
        </p:spPr>
      </p:pic>
    </p:spTree>
    <p:extLst>
      <p:ext uri="{BB962C8B-B14F-4D97-AF65-F5344CB8AC3E}">
        <p14:creationId xmlns:p14="http://schemas.microsoft.com/office/powerpoint/2010/main" val="1543503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5C169-B00C-0CD5-CD1E-2FA4955C6AA1}"/>
              </a:ext>
            </a:extLst>
          </p:cNvPr>
          <p:cNvSpPr>
            <a:spLocks noGrp="1"/>
          </p:cNvSpPr>
          <p:nvPr>
            <p:ph type="title"/>
          </p:nvPr>
        </p:nvSpPr>
        <p:spPr>
          <a:xfrm>
            <a:off x="922176" y="-260026"/>
            <a:ext cx="10515600" cy="1325563"/>
          </a:xfrm>
        </p:spPr>
        <p:txBody>
          <a:bodyPr/>
          <a:lstStyle/>
          <a:p>
            <a:r>
              <a:rPr lang="en-US" dirty="0"/>
              <a:t>Russell to Rutherford</a:t>
            </a:r>
          </a:p>
        </p:txBody>
      </p:sp>
      <p:sp>
        <p:nvSpPr>
          <p:cNvPr id="3" name="TextBox 2">
            <a:extLst>
              <a:ext uri="{FF2B5EF4-FFF2-40B4-BE49-F238E27FC236}">
                <a16:creationId xmlns:a16="http://schemas.microsoft.com/office/drawing/2014/main" id="{BDB3B506-2E03-E800-2111-CBEA580E3A86}"/>
              </a:ext>
            </a:extLst>
          </p:cNvPr>
          <p:cNvSpPr txBox="1"/>
          <p:nvPr/>
        </p:nvSpPr>
        <p:spPr>
          <a:xfrm>
            <a:off x="3088433" y="746450"/>
            <a:ext cx="8976048" cy="6124754"/>
          </a:xfrm>
          <a:prstGeom prst="rect">
            <a:avLst/>
          </a:prstGeom>
          <a:noFill/>
        </p:spPr>
        <p:txBody>
          <a:bodyPr wrap="square" rtlCol="0">
            <a:spAutoFit/>
          </a:bodyPr>
          <a:lstStyle/>
          <a:p>
            <a:r>
              <a:rPr lang="en-US" sz="2800" dirty="0"/>
              <a:t>After Russell died in 1916, Joseph F. Rutherford obtained the presidency of the </a:t>
            </a:r>
            <a:r>
              <a:rPr lang="en-US" sz="2800" dirty="0" err="1"/>
              <a:t>WatchTower</a:t>
            </a:r>
            <a:r>
              <a:rPr lang="en-US" sz="2800" dirty="0"/>
              <a:t> Society, he began increasing and centralizing power, which upset many congregations of Bible Students which were accustomed to Russell’s democratic leadership. “Rutherford centralized organizational control of the Watch Tower Society. </a:t>
            </a:r>
            <a:r>
              <a:rPr lang="en-US" sz="2800" b="1" u="sng" dirty="0"/>
              <a:t>In 1919, he instituted the appointment of a director in each congregation, and a year later all members were instructed to report their weekly preaching activity to the Brooklyn headquarters</a:t>
            </a:r>
            <a:r>
              <a:rPr lang="en-US" sz="2800" dirty="0"/>
              <a:t>” (Wikipedia, Jehovah’s Witnesses). The Bible Students splintered into the Stand Fast Movement, the Pastoral Bible Institute, the Laymen's Home Missionary Movement founded by PSL Johnson, and the Dawn Bible Students Association.</a:t>
            </a:r>
          </a:p>
        </p:txBody>
      </p:sp>
      <p:pic>
        <p:nvPicPr>
          <p:cNvPr id="4" name="Picture 3">
            <a:extLst>
              <a:ext uri="{FF2B5EF4-FFF2-40B4-BE49-F238E27FC236}">
                <a16:creationId xmlns:a16="http://schemas.microsoft.com/office/drawing/2014/main" id="{BB34501B-C11B-DBD7-007B-90DFE87F79B4}"/>
              </a:ext>
            </a:extLst>
          </p:cNvPr>
          <p:cNvPicPr>
            <a:picLocks noChangeAspect="1"/>
          </p:cNvPicPr>
          <p:nvPr/>
        </p:nvPicPr>
        <p:blipFill>
          <a:blip r:embed="rId2"/>
          <a:stretch>
            <a:fillRect/>
          </a:stretch>
        </p:blipFill>
        <p:spPr>
          <a:xfrm>
            <a:off x="385665" y="635435"/>
            <a:ext cx="2348204" cy="3332935"/>
          </a:xfrm>
          <a:prstGeom prst="rect">
            <a:avLst/>
          </a:prstGeom>
        </p:spPr>
      </p:pic>
      <p:pic>
        <p:nvPicPr>
          <p:cNvPr id="6" name="Picture 5">
            <a:extLst>
              <a:ext uri="{FF2B5EF4-FFF2-40B4-BE49-F238E27FC236}">
                <a16:creationId xmlns:a16="http://schemas.microsoft.com/office/drawing/2014/main" id="{95455447-00DC-F868-21DF-8D0F3604A31C}"/>
              </a:ext>
            </a:extLst>
          </p:cNvPr>
          <p:cNvPicPr>
            <a:picLocks noChangeAspect="1"/>
          </p:cNvPicPr>
          <p:nvPr/>
        </p:nvPicPr>
        <p:blipFill>
          <a:blip r:embed="rId3"/>
          <a:stretch>
            <a:fillRect/>
          </a:stretch>
        </p:blipFill>
        <p:spPr>
          <a:xfrm>
            <a:off x="304994" y="3615903"/>
            <a:ext cx="2428875" cy="3171825"/>
          </a:xfrm>
          <a:prstGeom prst="rect">
            <a:avLst/>
          </a:prstGeom>
        </p:spPr>
      </p:pic>
    </p:spTree>
    <p:extLst>
      <p:ext uri="{BB962C8B-B14F-4D97-AF65-F5344CB8AC3E}">
        <p14:creationId xmlns:p14="http://schemas.microsoft.com/office/powerpoint/2010/main" val="4086558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C3091-4055-8625-2763-FE50BA6B307E}"/>
              </a:ext>
            </a:extLst>
          </p:cNvPr>
          <p:cNvSpPr>
            <a:spLocks noGrp="1"/>
          </p:cNvSpPr>
          <p:nvPr>
            <p:ph type="title"/>
          </p:nvPr>
        </p:nvSpPr>
        <p:spPr>
          <a:xfrm>
            <a:off x="838200" y="-297348"/>
            <a:ext cx="10515600" cy="1325563"/>
          </a:xfrm>
        </p:spPr>
        <p:txBody>
          <a:bodyPr/>
          <a:lstStyle/>
          <a:p>
            <a:r>
              <a:rPr lang="en-US" b="1" u="sng" dirty="0">
                <a:solidFill>
                  <a:srgbClr val="FFC000"/>
                </a:solidFill>
                <a:effectLst>
                  <a:outerShdw blurRad="38100" dist="38100" dir="2700000" algn="tl">
                    <a:srgbClr val="000000">
                      <a:alpha val="43137"/>
                    </a:srgbClr>
                  </a:outerShdw>
                </a:effectLst>
              </a:rPr>
              <a:t>Rutherford and Jehovah’s Witness Synopsis</a:t>
            </a:r>
          </a:p>
        </p:txBody>
      </p:sp>
      <p:sp>
        <p:nvSpPr>
          <p:cNvPr id="4" name="TextBox 3">
            <a:extLst>
              <a:ext uri="{FF2B5EF4-FFF2-40B4-BE49-F238E27FC236}">
                <a16:creationId xmlns:a16="http://schemas.microsoft.com/office/drawing/2014/main" id="{E8FDB293-3290-57FB-D3BC-709E032A60BB}"/>
              </a:ext>
            </a:extLst>
          </p:cNvPr>
          <p:cNvSpPr txBox="1"/>
          <p:nvPr/>
        </p:nvSpPr>
        <p:spPr>
          <a:xfrm>
            <a:off x="0" y="765626"/>
            <a:ext cx="7921690" cy="6001643"/>
          </a:xfrm>
          <a:prstGeom prst="rect">
            <a:avLst/>
          </a:prstGeom>
          <a:noFill/>
        </p:spPr>
        <p:txBody>
          <a:bodyPr wrap="square">
            <a:spAutoFit/>
          </a:bodyPr>
          <a:lstStyle/>
          <a:p>
            <a:r>
              <a:rPr lang="en-US" sz="2400" dirty="0"/>
              <a:t>Rutherford set times for Armageddon between 1918-1920 (The Finished Mystery, p. 258 &amp; 404), for the resurrection of the patriarchs in 1925 (The Way to Paradise, p. 224).  Rutherford had a palace built called Beth </a:t>
            </a:r>
            <a:r>
              <a:rPr lang="en-US" sz="2400" dirty="0" err="1"/>
              <a:t>Sarim</a:t>
            </a:r>
            <a:r>
              <a:rPr lang="en-US" sz="2400" dirty="0"/>
              <a:t> in San Diego, in the 1920s as the dwelling place for the patriarchs and prophets, which became his residence, and later quietly sold by the organization. As a result of the new control policies and unfulfilled prediction many thousands left the Watchtower Society and started other Bible Student movements. Finally, by 1931, Rutherford introduced the new name “Jehovah’s Witnesses” in 1931 to distinguish them from the other Bible Student movements. Rutherford and the Jehovah’s Witnesses went on to set other times 1941 (WWII), 1975, the generation of 1914, on to overlapping generations. They created a new translation of the Bible called the NWT complete in 1961 (the translators remain anonymous).</a:t>
            </a:r>
          </a:p>
        </p:txBody>
      </p:sp>
      <p:pic>
        <p:nvPicPr>
          <p:cNvPr id="5" name="Picture 4">
            <a:extLst>
              <a:ext uri="{FF2B5EF4-FFF2-40B4-BE49-F238E27FC236}">
                <a16:creationId xmlns:a16="http://schemas.microsoft.com/office/drawing/2014/main" id="{CCB41320-1FDD-7C22-05BA-91BCA04CCA09}"/>
              </a:ext>
            </a:extLst>
          </p:cNvPr>
          <p:cNvPicPr>
            <a:picLocks noChangeAspect="1"/>
          </p:cNvPicPr>
          <p:nvPr/>
        </p:nvPicPr>
        <p:blipFill>
          <a:blip r:embed="rId2"/>
          <a:stretch>
            <a:fillRect/>
          </a:stretch>
        </p:blipFill>
        <p:spPr>
          <a:xfrm>
            <a:off x="7921690" y="1717189"/>
            <a:ext cx="4128018" cy="3761823"/>
          </a:xfrm>
          <a:prstGeom prst="rect">
            <a:avLst/>
          </a:prstGeom>
        </p:spPr>
      </p:pic>
    </p:spTree>
    <p:extLst>
      <p:ext uri="{BB962C8B-B14F-4D97-AF65-F5344CB8AC3E}">
        <p14:creationId xmlns:p14="http://schemas.microsoft.com/office/powerpoint/2010/main" val="415527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0F613-04C2-C65B-03E9-6D1107BAE2A2}"/>
              </a:ext>
            </a:extLst>
          </p:cNvPr>
          <p:cNvSpPr>
            <a:spLocks noGrp="1"/>
          </p:cNvSpPr>
          <p:nvPr>
            <p:ph type="title"/>
          </p:nvPr>
        </p:nvSpPr>
        <p:spPr>
          <a:xfrm>
            <a:off x="838200" y="-406400"/>
            <a:ext cx="10515600" cy="1325563"/>
          </a:xfrm>
        </p:spPr>
        <p:txBody>
          <a:bodyPr/>
          <a:lstStyle/>
          <a:p>
            <a:pPr algn="ctr"/>
            <a:r>
              <a:rPr lang="en-US" b="1" u="sng" dirty="0">
                <a:solidFill>
                  <a:srgbClr val="002060"/>
                </a:solidFill>
                <a:effectLst>
                  <a:outerShdw blurRad="38100" dist="38100" dir="2700000" algn="tl">
                    <a:srgbClr val="000000">
                      <a:alpha val="43137"/>
                    </a:srgbClr>
                  </a:outerShdw>
                </a:effectLst>
              </a:rPr>
              <a:t>The Legacy:</a:t>
            </a:r>
          </a:p>
        </p:txBody>
      </p:sp>
      <p:sp>
        <p:nvSpPr>
          <p:cNvPr id="3" name="TextBox 2">
            <a:extLst>
              <a:ext uri="{FF2B5EF4-FFF2-40B4-BE49-F238E27FC236}">
                <a16:creationId xmlns:a16="http://schemas.microsoft.com/office/drawing/2014/main" id="{6CF7D552-D0CB-A55D-C473-51414171273A}"/>
              </a:ext>
            </a:extLst>
          </p:cNvPr>
          <p:cNvSpPr txBox="1"/>
          <p:nvPr/>
        </p:nvSpPr>
        <p:spPr>
          <a:xfrm>
            <a:off x="4376057" y="465931"/>
            <a:ext cx="7815943" cy="6109365"/>
          </a:xfrm>
          <a:prstGeom prst="rect">
            <a:avLst/>
          </a:prstGeom>
          <a:noFill/>
        </p:spPr>
        <p:txBody>
          <a:bodyPr wrap="square" rtlCol="0">
            <a:spAutoFit/>
          </a:bodyPr>
          <a:lstStyle/>
          <a:p>
            <a:pPr marL="342900" indent="-342900">
              <a:buAutoNum type="arabicPeriod"/>
            </a:pPr>
            <a:r>
              <a:rPr lang="en-US" sz="2300" dirty="0"/>
              <a:t>Charles </a:t>
            </a:r>
            <a:r>
              <a:rPr lang="en-US" sz="2300" dirty="0" err="1"/>
              <a:t>Taze</a:t>
            </a:r>
            <a:r>
              <a:rPr lang="en-US" sz="2300" dirty="0"/>
              <a:t> Russell comes out of the branch of Millerism that went on to time-set and time-set and spiritualize away there false ideas—using the speculative ideas of 2520, pyramidology, and the 6,000 year cycle</a:t>
            </a:r>
          </a:p>
          <a:p>
            <a:pPr marL="342900" indent="-342900">
              <a:buAutoNum type="arabicPeriod"/>
            </a:pPr>
            <a:r>
              <a:rPr lang="en-US" sz="2300" dirty="0"/>
              <a:t>Charles </a:t>
            </a:r>
            <a:r>
              <a:rPr lang="en-US" sz="2300" dirty="0" err="1"/>
              <a:t>Taze</a:t>
            </a:r>
            <a:r>
              <a:rPr lang="en-US" sz="2300" dirty="0"/>
              <a:t> Russell was a successful tract publisher who set multiple times for various event—all of which failed</a:t>
            </a:r>
          </a:p>
          <a:p>
            <a:pPr marL="342900" indent="-342900">
              <a:buAutoNum type="arabicPeriod"/>
            </a:pPr>
            <a:r>
              <a:rPr lang="en-US" sz="2300" dirty="0"/>
              <a:t>Russell had knowledge of Masonic handshakes, planned Zionistic goals with the Rothschilds (Jesuits), and did not preach Christ to the Jews as necessary for salvation</a:t>
            </a:r>
          </a:p>
          <a:p>
            <a:pPr marL="342900" indent="-342900">
              <a:buAutoNum type="arabicPeriod"/>
            </a:pPr>
            <a:r>
              <a:rPr lang="en-US" sz="2300" dirty="0"/>
              <a:t>The name “Russell” is one of the dominant family “bloodlines of the Illuminati” which rule the world in secret---Russell’s ties to Zionism and the Rothschilds makes this claim credible</a:t>
            </a:r>
          </a:p>
          <a:p>
            <a:pPr marL="342900" indent="-342900">
              <a:buAutoNum type="arabicPeriod"/>
            </a:pPr>
            <a:r>
              <a:rPr lang="en-US" sz="2300" dirty="0"/>
              <a:t>After his death, Russell was replaced by a spiritual dictator Rutherford who continued to set times—all of which failed</a:t>
            </a:r>
          </a:p>
          <a:p>
            <a:pPr marL="342900" indent="-342900">
              <a:buAutoNum type="arabicPeriod"/>
            </a:pPr>
            <a:r>
              <a:rPr lang="en-US" sz="2300" dirty="0"/>
              <a:t>The Jehovah’s Witnesses got their name from Rutherford in 1931, and went on to time-set more after his death and create a new Bible</a:t>
            </a:r>
          </a:p>
        </p:txBody>
      </p:sp>
      <p:pic>
        <p:nvPicPr>
          <p:cNvPr id="4" name="Picture 3">
            <a:extLst>
              <a:ext uri="{FF2B5EF4-FFF2-40B4-BE49-F238E27FC236}">
                <a16:creationId xmlns:a16="http://schemas.microsoft.com/office/drawing/2014/main" id="{EA2F9A1B-881F-B205-449F-C2B2720CA3AE}"/>
              </a:ext>
            </a:extLst>
          </p:cNvPr>
          <p:cNvPicPr>
            <a:picLocks noChangeAspect="1"/>
          </p:cNvPicPr>
          <p:nvPr/>
        </p:nvPicPr>
        <p:blipFill>
          <a:blip r:embed="rId2"/>
          <a:stretch>
            <a:fillRect/>
          </a:stretch>
        </p:blipFill>
        <p:spPr>
          <a:xfrm>
            <a:off x="49242" y="614362"/>
            <a:ext cx="4326815" cy="5629275"/>
          </a:xfrm>
          <a:prstGeom prst="rect">
            <a:avLst/>
          </a:prstGeom>
        </p:spPr>
      </p:pic>
    </p:spTree>
    <p:extLst>
      <p:ext uri="{BB962C8B-B14F-4D97-AF65-F5344CB8AC3E}">
        <p14:creationId xmlns:p14="http://schemas.microsoft.com/office/powerpoint/2010/main" val="3561740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69D56-7D50-087D-4F49-B272112911A1}"/>
              </a:ext>
            </a:extLst>
          </p:cNvPr>
          <p:cNvSpPr>
            <a:spLocks noGrp="1"/>
          </p:cNvSpPr>
          <p:nvPr>
            <p:ph type="title"/>
          </p:nvPr>
        </p:nvSpPr>
        <p:spPr/>
        <p:txBody>
          <a:bodyPr/>
          <a:lstStyle/>
          <a:p>
            <a:r>
              <a:rPr lang="en-US" dirty="0"/>
              <a:t>Rutherford Predicts Return of Abraham</a:t>
            </a:r>
          </a:p>
        </p:txBody>
      </p:sp>
      <p:pic>
        <p:nvPicPr>
          <p:cNvPr id="4" name="Picture 3">
            <a:extLst>
              <a:ext uri="{FF2B5EF4-FFF2-40B4-BE49-F238E27FC236}">
                <a16:creationId xmlns:a16="http://schemas.microsoft.com/office/drawing/2014/main" id="{3792F8B6-E861-0421-B0BD-A4B41D933FB5}"/>
              </a:ext>
            </a:extLst>
          </p:cNvPr>
          <p:cNvPicPr>
            <a:picLocks noChangeAspect="1"/>
          </p:cNvPicPr>
          <p:nvPr/>
        </p:nvPicPr>
        <p:blipFill>
          <a:blip r:embed="rId2"/>
          <a:stretch>
            <a:fillRect/>
          </a:stretch>
        </p:blipFill>
        <p:spPr>
          <a:xfrm>
            <a:off x="324986" y="1140687"/>
            <a:ext cx="4282811" cy="3139712"/>
          </a:xfrm>
          <a:prstGeom prst="rect">
            <a:avLst/>
          </a:prstGeom>
        </p:spPr>
      </p:pic>
      <p:pic>
        <p:nvPicPr>
          <p:cNvPr id="6" name="Picture 5">
            <a:extLst>
              <a:ext uri="{FF2B5EF4-FFF2-40B4-BE49-F238E27FC236}">
                <a16:creationId xmlns:a16="http://schemas.microsoft.com/office/drawing/2014/main" id="{C176054C-DFE3-3BF9-1FCA-03368C86D099}"/>
              </a:ext>
            </a:extLst>
          </p:cNvPr>
          <p:cNvPicPr>
            <a:picLocks noChangeAspect="1"/>
          </p:cNvPicPr>
          <p:nvPr/>
        </p:nvPicPr>
        <p:blipFill>
          <a:blip r:embed="rId3"/>
          <a:stretch>
            <a:fillRect/>
          </a:stretch>
        </p:blipFill>
        <p:spPr>
          <a:xfrm>
            <a:off x="468059" y="4280399"/>
            <a:ext cx="4130398" cy="823031"/>
          </a:xfrm>
          <a:prstGeom prst="rect">
            <a:avLst/>
          </a:prstGeom>
        </p:spPr>
      </p:pic>
      <p:sp>
        <p:nvSpPr>
          <p:cNvPr id="7" name="TextBox 6">
            <a:extLst>
              <a:ext uri="{FF2B5EF4-FFF2-40B4-BE49-F238E27FC236}">
                <a16:creationId xmlns:a16="http://schemas.microsoft.com/office/drawing/2014/main" id="{727AA4C8-287A-C3C7-FE50-1A301D42BCEF}"/>
              </a:ext>
            </a:extLst>
          </p:cNvPr>
          <p:cNvSpPr txBox="1"/>
          <p:nvPr/>
        </p:nvSpPr>
        <p:spPr>
          <a:xfrm>
            <a:off x="6223518" y="1875453"/>
            <a:ext cx="4599992" cy="646331"/>
          </a:xfrm>
          <a:prstGeom prst="rect">
            <a:avLst/>
          </a:prstGeom>
          <a:noFill/>
        </p:spPr>
        <p:txBody>
          <a:bodyPr wrap="square" rtlCol="0">
            <a:spAutoFit/>
          </a:bodyPr>
          <a:lstStyle/>
          <a:p>
            <a:r>
              <a:rPr lang="en-US" dirty="0"/>
              <a:t>Joseph F. Rutherford, (1920): Millions Now Living Will Never Die! p. 89-90</a:t>
            </a:r>
          </a:p>
        </p:txBody>
      </p:sp>
    </p:spTree>
    <p:extLst>
      <p:ext uri="{BB962C8B-B14F-4D97-AF65-F5344CB8AC3E}">
        <p14:creationId xmlns:p14="http://schemas.microsoft.com/office/powerpoint/2010/main" val="149584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96A48-10C1-3193-A944-0A78C0204892}"/>
              </a:ext>
            </a:extLst>
          </p:cNvPr>
          <p:cNvSpPr>
            <a:spLocks noGrp="1"/>
          </p:cNvSpPr>
          <p:nvPr>
            <p:ph type="title"/>
          </p:nvPr>
        </p:nvSpPr>
        <p:spPr/>
        <p:txBody>
          <a:bodyPr/>
          <a:lstStyle/>
          <a:p>
            <a:r>
              <a:rPr lang="en-US" dirty="0"/>
              <a:t>Time-setting Again! 1975</a:t>
            </a:r>
          </a:p>
        </p:txBody>
      </p:sp>
      <p:sp>
        <p:nvSpPr>
          <p:cNvPr id="4" name="TextBox 3">
            <a:extLst>
              <a:ext uri="{FF2B5EF4-FFF2-40B4-BE49-F238E27FC236}">
                <a16:creationId xmlns:a16="http://schemas.microsoft.com/office/drawing/2014/main" id="{1E37B8EF-3D60-1250-E256-2AA3D908C57C}"/>
              </a:ext>
            </a:extLst>
          </p:cNvPr>
          <p:cNvSpPr txBox="1"/>
          <p:nvPr/>
        </p:nvSpPr>
        <p:spPr>
          <a:xfrm>
            <a:off x="417546" y="1690688"/>
            <a:ext cx="6097554" cy="2031325"/>
          </a:xfrm>
          <a:prstGeom prst="rect">
            <a:avLst/>
          </a:prstGeom>
          <a:noFill/>
        </p:spPr>
        <p:txBody>
          <a:bodyPr wrap="square">
            <a:spAutoFit/>
          </a:bodyPr>
          <a:lstStyle/>
          <a:p>
            <a:r>
              <a:rPr lang="en-US" dirty="0"/>
              <a:t>"What will the 1970's Bring?". Awake!. Watch Tower Society. October 8, 1968. p. 14. Does this mean that the above evidence positively points to 1975 as the complete end of this system of things? Since the Bible does not specifically state this, no man can say... If the 1970s should see intervention by Jehovah God to bring an end to a corrupt world drifting toward ultimate disintegration, that should surely not surprise us.</a:t>
            </a:r>
          </a:p>
        </p:txBody>
      </p:sp>
      <p:sp>
        <p:nvSpPr>
          <p:cNvPr id="6" name="TextBox 5">
            <a:extLst>
              <a:ext uri="{FF2B5EF4-FFF2-40B4-BE49-F238E27FC236}">
                <a16:creationId xmlns:a16="http://schemas.microsoft.com/office/drawing/2014/main" id="{135BCDCC-3082-A9F2-E376-70FF55BAB800}"/>
              </a:ext>
            </a:extLst>
          </p:cNvPr>
          <p:cNvSpPr txBox="1"/>
          <p:nvPr/>
        </p:nvSpPr>
        <p:spPr>
          <a:xfrm>
            <a:off x="333570" y="4170413"/>
            <a:ext cx="6097554" cy="1754326"/>
          </a:xfrm>
          <a:prstGeom prst="rect">
            <a:avLst/>
          </a:prstGeom>
          <a:noFill/>
        </p:spPr>
        <p:txBody>
          <a:bodyPr wrap="square">
            <a:spAutoFit/>
          </a:bodyPr>
          <a:lstStyle/>
          <a:p>
            <a:r>
              <a:rPr lang="en-US" dirty="0"/>
              <a:t>"How Are You Using Your Life?". Our Kingdom Ministry. May 1, 1974. p. 63. Reports are heard of brothers selling their homes and property and planning to finish out the rest of their days in this old system in the pioneer service. Certainly, this is a fine way to spend the short time remaining before the wicked world's end.</a:t>
            </a:r>
          </a:p>
        </p:txBody>
      </p:sp>
      <p:sp>
        <p:nvSpPr>
          <p:cNvPr id="8" name="TextBox 7">
            <a:extLst>
              <a:ext uri="{FF2B5EF4-FFF2-40B4-BE49-F238E27FC236}">
                <a16:creationId xmlns:a16="http://schemas.microsoft.com/office/drawing/2014/main" id="{CBB0CC58-1033-9B5A-ECA0-76AEC154A52D}"/>
              </a:ext>
            </a:extLst>
          </p:cNvPr>
          <p:cNvSpPr txBox="1"/>
          <p:nvPr/>
        </p:nvSpPr>
        <p:spPr>
          <a:xfrm>
            <a:off x="6935754" y="1528576"/>
            <a:ext cx="5104622" cy="3970318"/>
          </a:xfrm>
          <a:prstGeom prst="rect">
            <a:avLst/>
          </a:prstGeom>
          <a:noFill/>
        </p:spPr>
        <p:txBody>
          <a:bodyPr wrap="square">
            <a:spAutoFit/>
          </a:bodyPr>
          <a:lstStyle/>
          <a:p>
            <a:r>
              <a:rPr lang="en-US" dirty="0"/>
              <a:t>"Choosing the Best Way of Life". The Watchtower. March 15, 1980. pp. 17–18. With the appearance of the book Life Everlasting—in Freedom of the Sons of God, ... considerable expectation was aroused regarding the year 1975. ... there were other statements published that implied that such realization of hopes by that year was more of a probability than a mere possibility. It is to be regretted that these latter statements apparently overshadowed the cautionary ones and contributed to a buildup of the expectation already initiated. ... persons having to do with the publication of the information ... contributed to the buildup of hopes centered on that date.</a:t>
            </a:r>
          </a:p>
        </p:txBody>
      </p:sp>
    </p:spTree>
    <p:extLst>
      <p:ext uri="{BB962C8B-B14F-4D97-AF65-F5344CB8AC3E}">
        <p14:creationId xmlns:p14="http://schemas.microsoft.com/office/powerpoint/2010/main" val="185949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6AD94-B7E7-22A7-9688-A4E058B5F44F}"/>
              </a:ext>
            </a:extLst>
          </p:cNvPr>
          <p:cNvSpPr>
            <a:spLocks noGrp="1"/>
          </p:cNvSpPr>
          <p:nvPr>
            <p:ph type="title"/>
          </p:nvPr>
        </p:nvSpPr>
        <p:spPr/>
        <p:txBody>
          <a:bodyPr/>
          <a:lstStyle/>
          <a:p>
            <a:r>
              <a:rPr lang="en-US" dirty="0"/>
              <a:t>Decline of the Watch Tower After Death</a:t>
            </a:r>
          </a:p>
        </p:txBody>
      </p:sp>
      <p:sp>
        <p:nvSpPr>
          <p:cNvPr id="4" name="TextBox 3">
            <a:extLst>
              <a:ext uri="{FF2B5EF4-FFF2-40B4-BE49-F238E27FC236}">
                <a16:creationId xmlns:a16="http://schemas.microsoft.com/office/drawing/2014/main" id="{A2819B17-FD09-5785-BEC3-1841B0152AD7}"/>
              </a:ext>
            </a:extLst>
          </p:cNvPr>
          <p:cNvSpPr txBox="1"/>
          <p:nvPr/>
        </p:nvSpPr>
        <p:spPr>
          <a:xfrm>
            <a:off x="3048778" y="2828836"/>
            <a:ext cx="6097554" cy="1200329"/>
          </a:xfrm>
          <a:prstGeom prst="rect">
            <a:avLst/>
          </a:prstGeom>
          <a:noFill/>
        </p:spPr>
        <p:txBody>
          <a:bodyPr wrap="square">
            <a:spAutoFit/>
          </a:bodyPr>
          <a:lstStyle/>
          <a:p>
            <a:r>
              <a:rPr lang="en-US" dirty="0"/>
              <a:t>Chicago Daily Tribune October 30, 1949 </a:t>
            </a:r>
            <a:r>
              <a:rPr lang="en-US" dirty="0" err="1"/>
              <a:t>pg</a:t>
            </a:r>
            <a:r>
              <a:rPr lang="en-US" dirty="0"/>
              <a:t> 18: "Pastor Russell died in 1916. In the 33 years since, the methods of this sect have deviated completely from those of Pastor Russell and his manner of teaching."</a:t>
            </a:r>
          </a:p>
        </p:txBody>
      </p:sp>
    </p:spTree>
    <p:extLst>
      <p:ext uri="{BB962C8B-B14F-4D97-AF65-F5344CB8AC3E}">
        <p14:creationId xmlns:p14="http://schemas.microsoft.com/office/powerpoint/2010/main" val="2489857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B2F31-A0B8-5506-4E6C-1096F71A0DDA}"/>
              </a:ext>
            </a:extLst>
          </p:cNvPr>
          <p:cNvSpPr>
            <a:spLocks noGrp="1"/>
          </p:cNvSpPr>
          <p:nvPr>
            <p:ph type="title"/>
          </p:nvPr>
        </p:nvSpPr>
        <p:spPr>
          <a:xfrm>
            <a:off x="838200" y="-232034"/>
            <a:ext cx="10515600" cy="1325563"/>
          </a:xfrm>
        </p:spPr>
        <p:txBody>
          <a:bodyPr/>
          <a:lstStyle/>
          <a:p>
            <a:r>
              <a:rPr lang="en-US" b="1" i="1" dirty="0"/>
              <a:t>What We Will Study….</a:t>
            </a:r>
          </a:p>
        </p:txBody>
      </p:sp>
      <p:sp>
        <p:nvSpPr>
          <p:cNvPr id="3" name="TextBox 2">
            <a:extLst>
              <a:ext uri="{FF2B5EF4-FFF2-40B4-BE49-F238E27FC236}">
                <a16:creationId xmlns:a16="http://schemas.microsoft.com/office/drawing/2014/main" id="{AF22E871-9047-A622-1E73-630C14DE52B2}"/>
              </a:ext>
            </a:extLst>
          </p:cNvPr>
          <p:cNvSpPr txBox="1"/>
          <p:nvPr/>
        </p:nvSpPr>
        <p:spPr>
          <a:xfrm>
            <a:off x="6095999" y="1167492"/>
            <a:ext cx="5772539" cy="5509200"/>
          </a:xfrm>
          <a:prstGeom prst="rect">
            <a:avLst/>
          </a:prstGeom>
          <a:noFill/>
        </p:spPr>
        <p:txBody>
          <a:bodyPr wrap="square" rtlCol="0">
            <a:spAutoFit/>
          </a:bodyPr>
          <a:lstStyle/>
          <a:p>
            <a:pPr marL="342900" indent="-342900">
              <a:buAutoNum type="arabicPeriod"/>
            </a:pPr>
            <a:r>
              <a:rPr lang="en-US" sz="4400" i="1" dirty="0">
                <a:solidFill>
                  <a:srgbClr val="0070C0"/>
                </a:solidFill>
              </a:rPr>
              <a:t>Origins of the Religion</a:t>
            </a:r>
          </a:p>
          <a:p>
            <a:pPr marL="342900" indent="-342900">
              <a:buAutoNum type="arabicPeriod"/>
            </a:pPr>
            <a:r>
              <a:rPr lang="en-US" sz="4400" i="1" dirty="0">
                <a:solidFill>
                  <a:srgbClr val="0070C0"/>
                </a:solidFill>
              </a:rPr>
              <a:t>Their Authorities and/or Authoritative Texts</a:t>
            </a:r>
          </a:p>
          <a:p>
            <a:pPr marL="342900" indent="-342900">
              <a:buAutoNum type="arabicPeriod"/>
            </a:pPr>
            <a:r>
              <a:rPr lang="en-US" sz="4400" i="1" dirty="0">
                <a:solidFill>
                  <a:srgbClr val="0070C0"/>
                </a:solidFill>
              </a:rPr>
              <a:t>Their Doctrinal Differences</a:t>
            </a:r>
          </a:p>
          <a:p>
            <a:pPr marL="342900" indent="-342900">
              <a:buAutoNum type="arabicPeriod"/>
            </a:pPr>
            <a:r>
              <a:rPr lang="en-US" sz="4400" i="1" dirty="0">
                <a:solidFill>
                  <a:srgbClr val="0070C0"/>
                </a:solidFill>
              </a:rPr>
              <a:t>Their Message to the World</a:t>
            </a:r>
          </a:p>
        </p:txBody>
      </p:sp>
      <p:pic>
        <p:nvPicPr>
          <p:cNvPr id="4" name="Picture 3">
            <a:extLst>
              <a:ext uri="{FF2B5EF4-FFF2-40B4-BE49-F238E27FC236}">
                <a16:creationId xmlns:a16="http://schemas.microsoft.com/office/drawing/2014/main" id="{EA0D3C93-4F31-CCC3-97CF-7958C25295B9}"/>
              </a:ext>
            </a:extLst>
          </p:cNvPr>
          <p:cNvPicPr>
            <a:picLocks noChangeAspect="1"/>
          </p:cNvPicPr>
          <p:nvPr/>
        </p:nvPicPr>
        <p:blipFill>
          <a:blip r:embed="rId2"/>
          <a:stretch>
            <a:fillRect/>
          </a:stretch>
        </p:blipFill>
        <p:spPr>
          <a:xfrm>
            <a:off x="323462" y="744311"/>
            <a:ext cx="5482426" cy="3941795"/>
          </a:xfrm>
          <a:prstGeom prst="rect">
            <a:avLst/>
          </a:prstGeom>
        </p:spPr>
      </p:pic>
      <p:pic>
        <p:nvPicPr>
          <p:cNvPr id="5" name="Picture 4">
            <a:extLst>
              <a:ext uri="{FF2B5EF4-FFF2-40B4-BE49-F238E27FC236}">
                <a16:creationId xmlns:a16="http://schemas.microsoft.com/office/drawing/2014/main" id="{F58F3150-11FF-8078-7659-41463FC0BE21}"/>
              </a:ext>
            </a:extLst>
          </p:cNvPr>
          <p:cNvPicPr>
            <a:picLocks noChangeAspect="1"/>
          </p:cNvPicPr>
          <p:nvPr/>
        </p:nvPicPr>
        <p:blipFill>
          <a:blip r:embed="rId3"/>
          <a:stretch>
            <a:fillRect/>
          </a:stretch>
        </p:blipFill>
        <p:spPr>
          <a:xfrm>
            <a:off x="1013656" y="4012779"/>
            <a:ext cx="3738232" cy="5466282"/>
          </a:xfrm>
          <a:prstGeom prst="rect">
            <a:avLst/>
          </a:prstGeom>
        </p:spPr>
      </p:pic>
    </p:spTree>
    <p:extLst>
      <p:ext uri="{BB962C8B-B14F-4D97-AF65-F5344CB8AC3E}">
        <p14:creationId xmlns:p14="http://schemas.microsoft.com/office/powerpoint/2010/main" val="3081099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42133-1C5E-53E1-E1FF-BCD200CDAE47}"/>
              </a:ext>
            </a:extLst>
          </p:cNvPr>
          <p:cNvSpPr>
            <a:spLocks noGrp="1"/>
          </p:cNvSpPr>
          <p:nvPr>
            <p:ph type="title"/>
          </p:nvPr>
        </p:nvSpPr>
        <p:spPr>
          <a:xfrm>
            <a:off x="838200" y="-306679"/>
            <a:ext cx="10515600" cy="1325563"/>
          </a:xfrm>
        </p:spPr>
        <p:txBody>
          <a:bodyPr/>
          <a:lstStyle/>
          <a:p>
            <a:r>
              <a:rPr lang="en-US" b="1" u="sng" dirty="0">
                <a:solidFill>
                  <a:srgbClr val="00B050"/>
                </a:solidFill>
                <a:effectLst>
                  <a:outerShdw blurRad="38100" dist="38100" dir="2700000" algn="tl">
                    <a:srgbClr val="000000">
                      <a:alpha val="43137"/>
                    </a:srgbClr>
                  </a:outerShdw>
                </a:effectLst>
              </a:rPr>
              <a:t>An Important Statement From an LDS Prophet</a:t>
            </a:r>
          </a:p>
        </p:txBody>
      </p:sp>
      <p:sp>
        <p:nvSpPr>
          <p:cNvPr id="4" name="TextBox 3">
            <a:extLst>
              <a:ext uri="{FF2B5EF4-FFF2-40B4-BE49-F238E27FC236}">
                <a16:creationId xmlns:a16="http://schemas.microsoft.com/office/drawing/2014/main" id="{6970AB4E-D326-F07C-DB42-B0632897B677}"/>
              </a:ext>
            </a:extLst>
          </p:cNvPr>
          <p:cNvSpPr txBox="1"/>
          <p:nvPr/>
        </p:nvSpPr>
        <p:spPr>
          <a:xfrm>
            <a:off x="5402424" y="590663"/>
            <a:ext cx="6789576" cy="6001643"/>
          </a:xfrm>
          <a:prstGeom prst="rect">
            <a:avLst/>
          </a:prstGeom>
          <a:noFill/>
        </p:spPr>
        <p:txBody>
          <a:bodyPr wrap="square">
            <a:spAutoFit/>
          </a:bodyPr>
          <a:lstStyle/>
          <a:p>
            <a:r>
              <a:rPr lang="en-US" sz="3200" dirty="0"/>
              <a:t>Prophet Ezra Taft: “the Book of Mormon is the keystone of our religion. </a:t>
            </a:r>
            <a:r>
              <a:rPr lang="en-US" sz="3200" b="1" u="sng" dirty="0"/>
              <a:t>This was the Prophet Joseph Smith’s statement</a:t>
            </a:r>
            <a:r>
              <a:rPr lang="en-US" sz="3200" dirty="0"/>
              <a:t>. He testified that “the Book of Mormon was the most correct of any book on earth, and the keystone of our religion” (Introduction to the Book of Mormon). A keystone is the central stone in an arch. It holds all the other stones in place, and if removed, the arch crumbles.” (October 1986 General Conference)</a:t>
            </a:r>
          </a:p>
        </p:txBody>
      </p:sp>
      <p:pic>
        <p:nvPicPr>
          <p:cNvPr id="5" name="Picture 4">
            <a:extLst>
              <a:ext uri="{FF2B5EF4-FFF2-40B4-BE49-F238E27FC236}">
                <a16:creationId xmlns:a16="http://schemas.microsoft.com/office/drawing/2014/main" id="{49FA2E71-82EA-216D-1F5D-DE6CE3C5CEA4}"/>
              </a:ext>
            </a:extLst>
          </p:cNvPr>
          <p:cNvPicPr>
            <a:picLocks noChangeAspect="1"/>
          </p:cNvPicPr>
          <p:nvPr/>
        </p:nvPicPr>
        <p:blipFill>
          <a:blip r:embed="rId2"/>
          <a:stretch>
            <a:fillRect/>
          </a:stretch>
        </p:blipFill>
        <p:spPr>
          <a:xfrm>
            <a:off x="361949" y="685799"/>
            <a:ext cx="4628275" cy="6004249"/>
          </a:xfrm>
          <a:prstGeom prst="rect">
            <a:avLst/>
          </a:prstGeom>
        </p:spPr>
      </p:pic>
    </p:spTree>
    <p:extLst>
      <p:ext uri="{BB962C8B-B14F-4D97-AF65-F5344CB8AC3E}">
        <p14:creationId xmlns:p14="http://schemas.microsoft.com/office/powerpoint/2010/main" val="642504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7F9D7-DA26-EB60-C48B-1750E964674F}"/>
              </a:ext>
            </a:extLst>
          </p:cNvPr>
          <p:cNvSpPr>
            <a:spLocks noGrp="1"/>
          </p:cNvSpPr>
          <p:nvPr>
            <p:ph type="title"/>
          </p:nvPr>
        </p:nvSpPr>
        <p:spPr>
          <a:xfrm>
            <a:off x="838200" y="-362663"/>
            <a:ext cx="10515600" cy="1325563"/>
          </a:xfrm>
        </p:spPr>
        <p:txBody>
          <a:bodyPr/>
          <a:lstStyle/>
          <a:p>
            <a:pPr algn="ctr"/>
            <a:r>
              <a:rPr lang="en-US" b="1" u="sng" dirty="0">
                <a:solidFill>
                  <a:srgbClr val="002060"/>
                </a:solidFill>
                <a:effectLst>
                  <a:outerShdw blurRad="38100" dist="38100" dir="2700000" algn="tl">
                    <a:srgbClr val="000000">
                      <a:alpha val="43137"/>
                    </a:srgbClr>
                  </a:outerShdw>
                </a:effectLst>
              </a:rPr>
              <a:t>Where is Russell Getting His Theology From?</a:t>
            </a:r>
          </a:p>
        </p:txBody>
      </p:sp>
      <p:sp>
        <p:nvSpPr>
          <p:cNvPr id="4" name="TextBox 3">
            <a:extLst>
              <a:ext uri="{FF2B5EF4-FFF2-40B4-BE49-F238E27FC236}">
                <a16:creationId xmlns:a16="http://schemas.microsoft.com/office/drawing/2014/main" id="{E39E3352-09A2-2A28-7E40-6EE11F4CB37C}"/>
              </a:ext>
            </a:extLst>
          </p:cNvPr>
          <p:cNvSpPr txBox="1"/>
          <p:nvPr/>
        </p:nvSpPr>
        <p:spPr>
          <a:xfrm>
            <a:off x="0" y="610136"/>
            <a:ext cx="12192000" cy="6247864"/>
          </a:xfrm>
          <a:prstGeom prst="rect">
            <a:avLst/>
          </a:prstGeom>
          <a:noFill/>
        </p:spPr>
        <p:txBody>
          <a:bodyPr wrap="square">
            <a:spAutoFit/>
          </a:bodyPr>
          <a:lstStyle/>
          <a:p>
            <a:r>
              <a:rPr lang="en-US" sz="2000" dirty="0"/>
              <a:t>“</a:t>
            </a:r>
            <a:r>
              <a:rPr lang="en-US" sz="2000" b="1" dirty="0"/>
              <a:t>In the decades that followed it became apparent that, in order to achieve their goal of world domination, they would have to instigate a series of world wars which would result in the leveling of the old world order in preparation for the construction of the New World Order</a:t>
            </a:r>
            <a:r>
              <a:rPr lang="en-US" sz="2000" dirty="0"/>
              <a:t>. This plan was outlined in graphic detail by </a:t>
            </a:r>
            <a:r>
              <a:rPr lang="en-US" sz="2000" b="1" dirty="0"/>
              <a:t>Albert Pike, the Sovereign Grand Commander of the Ancient and Accepted Scottish Rite of Freemasonry, and the top Illuminist in America, in a letter to Giuseppe Mazzini dated August 15, 1871</a:t>
            </a:r>
            <a:r>
              <a:rPr lang="en-US" sz="2000" dirty="0"/>
              <a:t>. Pike stated that the first world war was to be fomented in order to destroy Czarist Russia—and to place that vast land under the direct control of Illuminati agents. Russia was then to be used as a 'bogey man' to further the aims of the Illuminati worldwide. World War II was to be fomented through manipulation of the differences that existed between the German Nationalists and the Political Zionists. </a:t>
            </a:r>
            <a:r>
              <a:rPr lang="en-US" sz="2000" b="1" u="sng" dirty="0"/>
              <a:t>This was to result in an expansion of Russian influence and the establishment of a state of Israel in Palestine [May, 1948]</a:t>
            </a:r>
            <a:r>
              <a:rPr lang="en-US" sz="2000" dirty="0"/>
              <a:t>. The Third World War was planned to result from the differences stirred up by Illuminati agents </a:t>
            </a:r>
            <a:r>
              <a:rPr lang="en-US" sz="2000" b="1" u="sng" dirty="0"/>
              <a:t>between the Zionists and the Arabs</a:t>
            </a:r>
            <a:r>
              <a:rPr lang="en-US" sz="2000" dirty="0"/>
              <a:t>. The conflict was planned to spread worldwide. The Illuminati, said the letter, planned to "</a:t>
            </a:r>
            <a:r>
              <a:rPr lang="en-US" sz="2000" b="1" u="sng" dirty="0"/>
              <a:t>unleash the Nihilists and Atheists</a:t>
            </a:r>
            <a:r>
              <a:rPr lang="en-US" sz="2000" dirty="0"/>
              <a:t>" and "</a:t>
            </a:r>
            <a:r>
              <a:rPr lang="en-US" sz="2000" b="1" u="sng" dirty="0"/>
              <a:t>provoke a formidable social cataclysm which in all its horror will show clearly to the nations the effect of absolute atheism, origin of savagery and of the most bloody turmoil. Then everywhere, the citizens, obliged to defend themselves against the world minority of revolutionaries, will exterminate those destroyers of civilization, and the multitude, disillusioned with Christianity, whose deistic spirits will from that moment be without compass [direction], anxious for an ideal, but without knowing where to render its adoration, will receive the true light through the universal manifestation of the pure doctrine of Lucifer, brought finally out in the public view</a:t>
            </a:r>
            <a:r>
              <a:rPr lang="en-US" sz="2000" dirty="0"/>
              <a:t>, a manifestation which will result from the general reactionary movement which will follow the destruction of Christianity and atheism, both conquered and exterminated at the same time." Des Griffin, Descent Into Slavery, p. 38-39</a:t>
            </a:r>
          </a:p>
        </p:txBody>
      </p:sp>
    </p:spTree>
    <p:extLst>
      <p:ext uri="{BB962C8B-B14F-4D97-AF65-F5344CB8AC3E}">
        <p14:creationId xmlns:p14="http://schemas.microsoft.com/office/powerpoint/2010/main" val="4153391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8EED8-FF17-3A27-56FF-9265FD3F7214}"/>
              </a:ext>
            </a:extLst>
          </p:cNvPr>
          <p:cNvSpPr>
            <a:spLocks noGrp="1"/>
          </p:cNvSpPr>
          <p:nvPr>
            <p:ph type="title"/>
          </p:nvPr>
        </p:nvSpPr>
        <p:spPr>
          <a:xfrm>
            <a:off x="912845" y="-260026"/>
            <a:ext cx="10515600" cy="1325563"/>
          </a:xfrm>
        </p:spPr>
        <p:txBody>
          <a:bodyPr/>
          <a:lstStyle/>
          <a:p>
            <a:r>
              <a:rPr lang="en-US" b="1" u="sng" dirty="0">
                <a:solidFill>
                  <a:srgbClr val="FFC000"/>
                </a:solidFill>
                <a:effectLst>
                  <a:outerShdw blurRad="38100" dist="38100" dir="2700000" algn="tl">
                    <a:srgbClr val="000000">
                      <a:alpha val="43137"/>
                    </a:srgbClr>
                  </a:outerShdw>
                </a:effectLst>
              </a:rPr>
              <a:t>Russell Tapped Into the Illuminati Plan???</a:t>
            </a:r>
          </a:p>
        </p:txBody>
      </p:sp>
      <p:sp>
        <p:nvSpPr>
          <p:cNvPr id="3" name="TextBox 2">
            <a:extLst>
              <a:ext uri="{FF2B5EF4-FFF2-40B4-BE49-F238E27FC236}">
                <a16:creationId xmlns:a16="http://schemas.microsoft.com/office/drawing/2014/main" id="{D02B9D18-CCE5-2DA6-03CE-CC3F7F4480A9}"/>
              </a:ext>
            </a:extLst>
          </p:cNvPr>
          <p:cNvSpPr txBox="1"/>
          <p:nvPr/>
        </p:nvSpPr>
        <p:spPr>
          <a:xfrm>
            <a:off x="2877717" y="1065537"/>
            <a:ext cx="9314283" cy="5693866"/>
          </a:xfrm>
          <a:prstGeom prst="rect">
            <a:avLst/>
          </a:prstGeom>
          <a:noFill/>
        </p:spPr>
        <p:txBody>
          <a:bodyPr wrap="square" rtlCol="0">
            <a:spAutoFit/>
          </a:bodyPr>
          <a:lstStyle/>
          <a:p>
            <a:r>
              <a:rPr lang="en-US" sz="2800" dirty="0"/>
              <a:t>Evidence:</a:t>
            </a:r>
          </a:p>
          <a:p>
            <a:r>
              <a:rPr lang="en-US" sz="2800" dirty="0"/>
              <a:t>1. Charles T. Russell was preaching false doctrines, and using them to set prophetic times, which correlated to actual events which were controlled by Rome</a:t>
            </a:r>
          </a:p>
          <a:p>
            <a:r>
              <a:rPr lang="en-US" sz="2800" dirty="0"/>
              <a:t>2. Charles T. Russell “knew” “naturally” Masonic handshakes and used them</a:t>
            </a:r>
          </a:p>
          <a:p>
            <a:r>
              <a:rPr lang="en-US" sz="2800" dirty="0"/>
              <a:t>3. Charles T. Russell promoted the Illuminati plan to reestablish the Nation of Israel—based again on false doctrines</a:t>
            </a:r>
          </a:p>
          <a:p>
            <a:r>
              <a:rPr lang="en-US" sz="2800" dirty="0"/>
              <a:t>4. Charles T. Russell was in direct contact with the Rothschilds family (aka Rome) and planned how to reestablish Israel for the Jews</a:t>
            </a:r>
          </a:p>
          <a:p>
            <a:r>
              <a:rPr lang="en-US" sz="2800" dirty="0"/>
              <a:t>5. Charles T. Russell was obsessed with Pagan mystic practices and symbols like Pyramidology, astrology, and winged disks</a:t>
            </a:r>
          </a:p>
        </p:txBody>
      </p:sp>
      <p:pic>
        <p:nvPicPr>
          <p:cNvPr id="4" name="Picture 3">
            <a:extLst>
              <a:ext uri="{FF2B5EF4-FFF2-40B4-BE49-F238E27FC236}">
                <a16:creationId xmlns:a16="http://schemas.microsoft.com/office/drawing/2014/main" id="{8C73A047-50CE-4368-E21A-0A138D5458CD}"/>
              </a:ext>
            </a:extLst>
          </p:cNvPr>
          <p:cNvPicPr>
            <a:picLocks noChangeAspect="1"/>
          </p:cNvPicPr>
          <p:nvPr/>
        </p:nvPicPr>
        <p:blipFill rotWithShape="1">
          <a:blip r:embed="rId2"/>
          <a:srcRect l="9250" t="6805" r="16231" b="6710"/>
          <a:stretch/>
        </p:blipFill>
        <p:spPr>
          <a:xfrm>
            <a:off x="0" y="1337221"/>
            <a:ext cx="2705879" cy="5150498"/>
          </a:xfrm>
          <a:prstGeom prst="rect">
            <a:avLst/>
          </a:prstGeom>
        </p:spPr>
      </p:pic>
    </p:spTree>
    <p:extLst>
      <p:ext uri="{BB962C8B-B14F-4D97-AF65-F5344CB8AC3E}">
        <p14:creationId xmlns:p14="http://schemas.microsoft.com/office/powerpoint/2010/main" val="3822415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FF18E-B596-F246-7846-F2BA63543FB2}"/>
              </a:ext>
            </a:extLst>
          </p:cNvPr>
          <p:cNvSpPr>
            <a:spLocks noGrp="1"/>
          </p:cNvSpPr>
          <p:nvPr>
            <p:ph type="title"/>
          </p:nvPr>
        </p:nvSpPr>
        <p:spPr>
          <a:xfrm>
            <a:off x="838200" y="-306679"/>
            <a:ext cx="10515600" cy="1325563"/>
          </a:xfrm>
        </p:spPr>
        <p:txBody>
          <a:bodyPr/>
          <a:lstStyle/>
          <a:p>
            <a:r>
              <a:rPr lang="en-US" dirty="0"/>
              <a:t>Fritz </a:t>
            </a:r>
            <a:r>
              <a:rPr lang="en-US" dirty="0" err="1"/>
              <a:t>Springmeier</a:t>
            </a:r>
            <a:r>
              <a:rPr lang="en-US" dirty="0"/>
              <a:t> Says Russell was a Satanist?</a:t>
            </a:r>
          </a:p>
        </p:txBody>
      </p:sp>
      <p:sp>
        <p:nvSpPr>
          <p:cNvPr id="4" name="TextBox 3">
            <a:extLst>
              <a:ext uri="{FF2B5EF4-FFF2-40B4-BE49-F238E27FC236}">
                <a16:creationId xmlns:a16="http://schemas.microsoft.com/office/drawing/2014/main" id="{3D030CDE-DD1C-9769-6D2A-258521D8C7E5}"/>
              </a:ext>
            </a:extLst>
          </p:cNvPr>
          <p:cNvSpPr txBox="1"/>
          <p:nvPr/>
        </p:nvSpPr>
        <p:spPr>
          <a:xfrm>
            <a:off x="3415004" y="533534"/>
            <a:ext cx="8776997" cy="6370975"/>
          </a:xfrm>
          <a:prstGeom prst="rect">
            <a:avLst/>
          </a:prstGeom>
          <a:noFill/>
        </p:spPr>
        <p:txBody>
          <a:bodyPr wrap="square">
            <a:spAutoFit/>
          </a:bodyPr>
          <a:lstStyle/>
          <a:p>
            <a:r>
              <a:rPr lang="en-US" sz="2400" dirty="0"/>
              <a:t>One of the strangest things for </a:t>
            </a:r>
            <a:r>
              <a:rPr lang="en-US" sz="2400" b="1" u="sng" dirty="0"/>
              <a:t>this Author was to continue running into evidence that seems to indicate Charles </a:t>
            </a:r>
            <a:r>
              <a:rPr lang="en-US" sz="2400" b="1" u="sng" dirty="0" err="1"/>
              <a:t>Taze</a:t>
            </a:r>
            <a:r>
              <a:rPr lang="en-US" sz="2400" b="1" u="sng" dirty="0"/>
              <a:t> Russell, the man who started the Jehovah’s Witnesses’ Watchtower Society, was secretly an important Satanist</a:t>
            </a:r>
            <a:r>
              <a:rPr lang="en-US" sz="2400" dirty="0"/>
              <a:t>. Lest the reader devalue the evidence, permit this author to state that the evidence came in first before I came up with my theory that Russell was an important Satanist, and not vice-versa. Some of the outstanding clues are:</a:t>
            </a:r>
          </a:p>
          <a:p>
            <a:r>
              <a:rPr lang="en-US" sz="2400" dirty="0"/>
              <a:t>a.) C.T. Russell </a:t>
            </a:r>
            <a:r>
              <a:rPr lang="en-US" sz="2400" b="1" u="sng" dirty="0"/>
              <a:t>was definitely a Mason</a:t>
            </a:r>
            <a:r>
              <a:rPr lang="en-US" sz="2400" dirty="0"/>
              <a:t>, yet he puts up some great smokescreens in his writing concerning his membership.</a:t>
            </a:r>
          </a:p>
          <a:p>
            <a:r>
              <a:rPr lang="en-US" sz="2400" dirty="0"/>
              <a:t>b.) C.T. Russell’s Bethel staff became concerned about his occultic activities and required him to take an oath forswearing any further occultic activities.</a:t>
            </a:r>
          </a:p>
          <a:p>
            <a:r>
              <a:rPr lang="en-US" sz="2400" dirty="0"/>
              <a:t>c.) In my previous book The Watchtower and the Masons, I study 35 parallel beliefs that Russell had with Masonry. I spent a page per parallel. These 35 are not in any way inclusive, Russell had many other identical ideas to what the Masonic lodges </a:t>
            </a:r>
            <a:r>
              <a:rPr lang="en-US" sz="2400" dirty="0" err="1"/>
              <a:t>propogate</a:t>
            </a:r>
            <a:r>
              <a:rPr lang="en-US" sz="2400" dirty="0"/>
              <a:t>.” Fritz </a:t>
            </a:r>
            <a:r>
              <a:rPr lang="en-US" sz="2400" dirty="0" err="1"/>
              <a:t>Springmeier</a:t>
            </a:r>
            <a:r>
              <a:rPr lang="en-US" sz="2400" dirty="0"/>
              <a:t>, Bloodlines of the Illuminati, p. 166 (PDF)</a:t>
            </a:r>
          </a:p>
        </p:txBody>
      </p:sp>
      <p:pic>
        <p:nvPicPr>
          <p:cNvPr id="5" name="Picture 4">
            <a:extLst>
              <a:ext uri="{FF2B5EF4-FFF2-40B4-BE49-F238E27FC236}">
                <a16:creationId xmlns:a16="http://schemas.microsoft.com/office/drawing/2014/main" id="{53E2AC11-E2B2-36AE-02B4-45F7AA2811D3}"/>
              </a:ext>
            </a:extLst>
          </p:cNvPr>
          <p:cNvPicPr>
            <a:picLocks noChangeAspect="1"/>
          </p:cNvPicPr>
          <p:nvPr/>
        </p:nvPicPr>
        <p:blipFill>
          <a:blip r:embed="rId2"/>
          <a:stretch>
            <a:fillRect/>
          </a:stretch>
        </p:blipFill>
        <p:spPr>
          <a:xfrm>
            <a:off x="0" y="1018884"/>
            <a:ext cx="3415004" cy="5095707"/>
          </a:xfrm>
          <a:prstGeom prst="rect">
            <a:avLst/>
          </a:prstGeom>
        </p:spPr>
      </p:pic>
    </p:spTree>
    <p:extLst>
      <p:ext uri="{BB962C8B-B14F-4D97-AF65-F5344CB8AC3E}">
        <p14:creationId xmlns:p14="http://schemas.microsoft.com/office/powerpoint/2010/main" val="1204076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D6B9C-B178-1243-B5DB-67E98074E35B}"/>
              </a:ext>
            </a:extLst>
          </p:cNvPr>
          <p:cNvSpPr>
            <a:spLocks noGrp="1"/>
          </p:cNvSpPr>
          <p:nvPr>
            <p:ph type="title"/>
          </p:nvPr>
        </p:nvSpPr>
        <p:spPr>
          <a:xfrm>
            <a:off x="838200" y="-353332"/>
            <a:ext cx="10515600" cy="1325563"/>
          </a:xfrm>
        </p:spPr>
        <p:txBody>
          <a:bodyPr/>
          <a:lstStyle/>
          <a:p>
            <a:r>
              <a:rPr lang="en-US" u="sng" dirty="0">
                <a:solidFill>
                  <a:srgbClr val="FF0000"/>
                </a:solidFill>
                <a:effectLst>
                  <a:outerShdw blurRad="38100" dist="38100" dir="2700000" algn="tl">
                    <a:srgbClr val="000000">
                      <a:alpha val="43137"/>
                    </a:srgbClr>
                  </a:outerShdw>
                </a:effectLst>
              </a:rPr>
              <a:t>Satanic Assessment Continued…</a:t>
            </a:r>
          </a:p>
        </p:txBody>
      </p:sp>
      <p:sp>
        <p:nvSpPr>
          <p:cNvPr id="4" name="TextBox 3">
            <a:extLst>
              <a:ext uri="{FF2B5EF4-FFF2-40B4-BE49-F238E27FC236}">
                <a16:creationId xmlns:a16="http://schemas.microsoft.com/office/drawing/2014/main" id="{C6CE3A5B-3E45-FBF6-EDAE-6DB951AECA94}"/>
              </a:ext>
            </a:extLst>
          </p:cNvPr>
          <p:cNvSpPr txBox="1"/>
          <p:nvPr/>
        </p:nvSpPr>
        <p:spPr>
          <a:xfrm>
            <a:off x="0" y="571014"/>
            <a:ext cx="12192000" cy="6370975"/>
          </a:xfrm>
          <a:prstGeom prst="rect">
            <a:avLst/>
          </a:prstGeom>
          <a:noFill/>
        </p:spPr>
        <p:txBody>
          <a:bodyPr wrap="square">
            <a:spAutoFit/>
          </a:bodyPr>
          <a:lstStyle/>
          <a:p>
            <a:r>
              <a:rPr lang="en-US" sz="2400" dirty="0"/>
              <a:t>d.) Various items from magic were part of Russell’s religious beliefs including healing handkerchiefs, phrenology, the Winged-Sun-Disk, Enochian Magical planes, etc.</a:t>
            </a:r>
          </a:p>
          <a:p>
            <a:r>
              <a:rPr lang="en-US" sz="2400" dirty="0"/>
              <a:t>e.) Russell’s family’s possible Illuminati links, and his wife’s possible connections with a family line of Satanists.</a:t>
            </a:r>
          </a:p>
          <a:p>
            <a:r>
              <a:rPr lang="en-US" sz="2400" dirty="0"/>
              <a:t>f.) Russell’s apparent secret </a:t>
            </a:r>
            <a:r>
              <a:rPr lang="en-US" sz="2400" b="1" dirty="0"/>
              <a:t>Rosicrucian membership</a:t>
            </a:r>
            <a:r>
              <a:rPr lang="en-US" sz="2400" dirty="0"/>
              <a:t> with the Quakertown, PA group of </a:t>
            </a:r>
            <a:r>
              <a:rPr lang="en-US" sz="2400" dirty="0" err="1"/>
              <a:t>Rosicrucians</a:t>
            </a:r>
            <a:r>
              <a:rPr lang="en-US" sz="2400" dirty="0"/>
              <a:t>, </a:t>
            </a:r>
            <a:r>
              <a:rPr lang="en-US" sz="2400" b="1" dirty="0"/>
              <a:t>as revealed by the pyramid he ordered erected, his use of the Winged-Sun-Disk. and his cremation three days after his death</a:t>
            </a:r>
            <a:r>
              <a:rPr lang="en-US" sz="2400" dirty="0"/>
              <a:t>.</a:t>
            </a:r>
          </a:p>
          <a:p>
            <a:r>
              <a:rPr lang="en-US" sz="2400" dirty="0"/>
              <a:t>g.) </a:t>
            </a:r>
            <a:r>
              <a:rPr lang="en-US" sz="2400" b="1" u="sng" dirty="0"/>
              <a:t>Russell owned a </a:t>
            </a:r>
            <a:r>
              <a:rPr lang="en-US" sz="2400" b="1" u="sng" dirty="0" err="1"/>
              <a:t>cemetary</a:t>
            </a:r>
            <a:r>
              <a:rPr lang="en-US" sz="2400" b="1" u="sng" dirty="0"/>
              <a:t> in Pittsburgh</a:t>
            </a:r>
            <a:r>
              <a:rPr lang="en-US" sz="2400" dirty="0"/>
              <a:t>. Leading Satanists try to own </a:t>
            </a:r>
            <a:r>
              <a:rPr lang="en-US" sz="2400" dirty="0" err="1"/>
              <a:t>cemetaries</a:t>
            </a:r>
            <a:r>
              <a:rPr lang="en-US" sz="2400" dirty="0"/>
              <a:t> for several reasons. First, it facilitates the disposal of human sacrifices which are buried in pieces below the fresh holes dug for someone else’s burial. When the casket is placed in the hole, it would be rare for anyone to dig below the casket level ever again. Second, magic power is associated with </a:t>
            </a:r>
            <a:r>
              <a:rPr lang="en-US" sz="2400" dirty="0" err="1"/>
              <a:t>cemetaries</a:t>
            </a:r>
            <a:r>
              <a:rPr lang="en-US" sz="2400" dirty="0"/>
              <a:t>. The spiritual power of the dead is pulled up by making a circle of light over them then within the circle a naked Satanist lays. Third, specific bones are sought such as the skulls and left hands. Left hands are preserved in order to hold candles for certain ceremonies.</a:t>
            </a:r>
          </a:p>
          <a:p>
            <a:r>
              <a:rPr lang="en-US" sz="2400" dirty="0"/>
              <a:t>h.) </a:t>
            </a:r>
            <a:r>
              <a:rPr lang="en-US" sz="2400" b="1" u="sng" dirty="0"/>
              <a:t>Contacts from various places today indicate that the modern Watchtower Society is working with the New World Order. This implies that at some point the Society began cooperating with the New World Order. Russell seems to be the likeliest starting point</a:t>
            </a:r>
            <a:r>
              <a:rPr lang="en-US" sz="2400" dirty="0"/>
              <a:t>.” Ibid.</a:t>
            </a:r>
          </a:p>
        </p:txBody>
      </p:sp>
    </p:spTree>
    <p:extLst>
      <p:ext uri="{BB962C8B-B14F-4D97-AF65-F5344CB8AC3E}">
        <p14:creationId xmlns:p14="http://schemas.microsoft.com/office/powerpoint/2010/main" val="3948890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D9062-4096-2F6A-A85A-F39CF7B1B495}"/>
              </a:ext>
            </a:extLst>
          </p:cNvPr>
          <p:cNvSpPr>
            <a:spLocks noGrp="1"/>
          </p:cNvSpPr>
          <p:nvPr>
            <p:ph type="title"/>
          </p:nvPr>
        </p:nvSpPr>
        <p:spPr>
          <a:xfrm>
            <a:off x="317241" y="-381324"/>
            <a:ext cx="11353800" cy="1325563"/>
          </a:xfrm>
        </p:spPr>
        <p:txBody>
          <a:bodyPr/>
          <a:lstStyle/>
          <a:p>
            <a:r>
              <a:rPr lang="en-US" b="1" u="sng" dirty="0">
                <a:effectLst>
                  <a:outerShdw blurRad="38100" dist="38100" dir="2700000" algn="tl">
                    <a:srgbClr val="000000">
                      <a:alpha val="43137"/>
                    </a:srgbClr>
                  </a:outerShdw>
                </a:effectLst>
              </a:rPr>
              <a:t>Studies in the Scriptures Are More Than Writings</a:t>
            </a:r>
          </a:p>
        </p:txBody>
      </p:sp>
      <p:sp>
        <p:nvSpPr>
          <p:cNvPr id="3" name="TextBox 2">
            <a:extLst>
              <a:ext uri="{FF2B5EF4-FFF2-40B4-BE49-F238E27FC236}">
                <a16:creationId xmlns:a16="http://schemas.microsoft.com/office/drawing/2014/main" id="{2F9E8D34-AC5B-BC06-6882-3B8BBDD658DB}"/>
              </a:ext>
            </a:extLst>
          </p:cNvPr>
          <p:cNvSpPr txBox="1"/>
          <p:nvPr/>
        </p:nvSpPr>
        <p:spPr>
          <a:xfrm>
            <a:off x="139961" y="630609"/>
            <a:ext cx="6522098" cy="6124754"/>
          </a:xfrm>
          <a:prstGeom prst="rect">
            <a:avLst/>
          </a:prstGeom>
          <a:noFill/>
        </p:spPr>
        <p:txBody>
          <a:bodyPr wrap="square" rtlCol="0">
            <a:spAutoFit/>
          </a:bodyPr>
          <a:lstStyle/>
          <a:p>
            <a:r>
              <a:rPr lang="en-US" sz="2800" dirty="0"/>
              <a:t>“</a:t>
            </a:r>
            <a:r>
              <a:rPr lang="en-US" sz="2800" b="1" u="sng" dirty="0"/>
              <a:t>If the six volumes of SCRIPTURE STUDIES are practically the Bible topically arranged, with Bible proof-texts given, we might not improperly name the volumes—the Bible in an arranged form. That is to say, they are not merely comments on the Bible, but they are practically the Bible itself</a:t>
            </a:r>
            <a:r>
              <a:rPr lang="en-US" sz="2800" dirty="0"/>
              <a:t>, since there is no desire to build any doctrines or thought on any individual preference or on any doctrine or thought on any individual preference or on an individual wisdom, but to present the entire matter on the lines of the Word of God.” (Watchtower, September 15, 1910</a:t>
            </a:r>
          </a:p>
        </p:txBody>
      </p:sp>
      <p:pic>
        <p:nvPicPr>
          <p:cNvPr id="4" name="Picture 3">
            <a:extLst>
              <a:ext uri="{FF2B5EF4-FFF2-40B4-BE49-F238E27FC236}">
                <a16:creationId xmlns:a16="http://schemas.microsoft.com/office/drawing/2014/main" id="{EA3BBB11-E832-6E84-16E4-4234C67229C9}"/>
              </a:ext>
            </a:extLst>
          </p:cNvPr>
          <p:cNvPicPr>
            <a:picLocks noChangeAspect="1"/>
          </p:cNvPicPr>
          <p:nvPr/>
        </p:nvPicPr>
        <p:blipFill>
          <a:blip r:embed="rId2"/>
          <a:stretch>
            <a:fillRect/>
          </a:stretch>
        </p:blipFill>
        <p:spPr>
          <a:xfrm>
            <a:off x="6662059" y="1485437"/>
            <a:ext cx="5389980" cy="4139804"/>
          </a:xfrm>
          <a:prstGeom prst="rect">
            <a:avLst/>
          </a:prstGeom>
        </p:spPr>
      </p:pic>
    </p:spTree>
    <p:extLst>
      <p:ext uri="{BB962C8B-B14F-4D97-AF65-F5344CB8AC3E}">
        <p14:creationId xmlns:p14="http://schemas.microsoft.com/office/powerpoint/2010/main" val="2744541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B42BD-1F67-668B-EB60-CF5C86F83536}"/>
              </a:ext>
            </a:extLst>
          </p:cNvPr>
          <p:cNvSpPr>
            <a:spLocks noGrp="1"/>
          </p:cNvSpPr>
          <p:nvPr>
            <p:ph type="title"/>
          </p:nvPr>
        </p:nvSpPr>
        <p:spPr>
          <a:xfrm>
            <a:off x="472751" y="-260026"/>
            <a:ext cx="11719249" cy="1325563"/>
          </a:xfrm>
        </p:spPr>
        <p:txBody>
          <a:bodyPr/>
          <a:lstStyle/>
          <a:p>
            <a:r>
              <a:rPr lang="en-US" b="1" u="sng" dirty="0">
                <a:effectLst>
                  <a:outerShdw blurRad="38100" dist="38100" dir="2700000" algn="tl">
                    <a:srgbClr val="000000">
                      <a:alpha val="43137"/>
                    </a:srgbClr>
                  </a:outerShdw>
                </a:effectLst>
              </a:rPr>
              <a:t>But Don’t Study the Bible, You’ll Fall Into Darkness</a:t>
            </a:r>
          </a:p>
        </p:txBody>
      </p:sp>
      <p:sp>
        <p:nvSpPr>
          <p:cNvPr id="3" name="TextBox 2">
            <a:extLst>
              <a:ext uri="{FF2B5EF4-FFF2-40B4-BE49-F238E27FC236}">
                <a16:creationId xmlns:a16="http://schemas.microsoft.com/office/drawing/2014/main" id="{8EA0F42F-BC0E-BF78-AF41-77BA569D7A54}"/>
              </a:ext>
            </a:extLst>
          </p:cNvPr>
          <p:cNvSpPr txBox="1"/>
          <p:nvPr/>
        </p:nvSpPr>
        <p:spPr>
          <a:xfrm>
            <a:off x="93306" y="802433"/>
            <a:ext cx="8294914" cy="6124754"/>
          </a:xfrm>
          <a:prstGeom prst="rect">
            <a:avLst/>
          </a:prstGeom>
          <a:noFill/>
        </p:spPr>
        <p:txBody>
          <a:bodyPr wrap="square" rtlCol="0">
            <a:spAutoFit/>
          </a:bodyPr>
          <a:lstStyle/>
          <a:p>
            <a:r>
              <a:rPr lang="en-US" sz="2800" dirty="0"/>
              <a:t>“Furthermore, not only do we find that people cannot see the divine plan in studying the Bible by itself, but we see, also, </a:t>
            </a:r>
            <a:r>
              <a:rPr lang="en-US" sz="2800" b="1" u="sng" dirty="0"/>
              <a:t>that if anyone lays the SCRIPTURE STUDIES aside, even after he has used them, after he has become familiar with them, after he read them for ten years—if he then lays them aside and ignores them and goes to the Bible alone, though he has understood his Bible for ten years, our experience shows that within two years he goes into darkness</a:t>
            </a:r>
            <a:r>
              <a:rPr lang="en-US" sz="2800" dirty="0"/>
              <a:t>. </a:t>
            </a:r>
            <a:r>
              <a:rPr lang="en-US" sz="2800" b="1" u="sng" dirty="0"/>
              <a:t>On the other hand, if he had merely read the SCRIPTURE STUDIES with their references and had not read a page of the Bible, as such, he would be in the light at the end of the two years</a:t>
            </a:r>
            <a:r>
              <a:rPr lang="en-US" sz="2800" dirty="0"/>
              <a:t>, because he would have the light of the </a:t>
            </a:r>
            <a:r>
              <a:rPr lang="en-US" sz="2800" dirty="0" err="1"/>
              <a:t>Scriputres</a:t>
            </a:r>
            <a:r>
              <a:rPr lang="en-US" sz="2800" dirty="0"/>
              <a:t>” (Watchtower September 15, 1910)</a:t>
            </a:r>
          </a:p>
        </p:txBody>
      </p:sp>
      <p:pic>
        <p:nvPicPr>
          <p:cNvPr id="4" name="Picture 3">
            <a:extLst>
              <a:ext uri="{FF2B5EF4-FFF2-40B4-BE49-F238E27FC236}">
                <a16:creationId xmlns:a16="http://schemas.microsoft.com/office/drawing/2014/main" id="{1D35BC32-C892-FC85-9ABC-39CB06536797}"/>
              </a:ext>
            </a:extLst>
          </p:cNvPr>
          <p:cNvPicPr>
            <a:picLocks noChangeAspect="1"/>
          </p:cNvPicPr>
          <p:nvPr/>
        </p:nvPicPr>
        <p:blipFill rotWithShape="1">
          <a:blip r:embed="rId2"/>
          <a:srcRect l="28210" t="8980" r="26819"/>
          <a:stretch/>
        </p:blipFill>
        <p:spPr>
          <a:xfrm>
            <a:off x="8388220" y="1231641"/>
            <a:ext cx="3521142" cy="4749282"/>
          </a:xfrm>
          <a:prstGeom prst="rect">
            <a:avLst/>
          </a:prstGeom>
        </p:spPr>
      </p:pic>
    </p:spTree>
    <p:extLst>
      <p:ext uri="{BB962C8B-B14F-4D97-AF65-F5344CB8AC3E}">
        <p14:creationId xmlns:p14="http://schemas.microsoft.com/office/powerpoint/2010/main" val="3444218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4CC46-11AD-9245-D38A-67F5DE14CDB9}"/>
              </a:ext>
            </a:extLst>
          </p:cNvPr>
          <p:cNvSpPr>
            <a:spLocks noGrp="1"/>
          </p:cNvSpPr>
          <p:nvPr>
            <p:ph type="title"/>
          </p:nvPr>
        </p:nvSpPr>
        <p:spPr>
          <a:xfrm>
            <a:off x="838200" y="-306679"/>
            <a:ext cx="10515600" cy="1325563"/>
          </a:xfrm>
        </p:spPr>
        <p:txBody>
          <a:bodyPr/>
          <a:lstStyle/>
          <a:p>
            <a:pPr algn="ctr"/>
            <a:r>
              <a:rPr lang="en-US" b="1" u="sng" dirty="0">
                <a:solidFill>
                  <a:srgbClr val="FF0000"/>
                </a:solidFill>
                <a:effectLst>
                  <a:outerShdw blurRad="38100" dist="38100" dir="2700000" algn="tl">
                    <a:srgbClr val="000000">
                      <a:alpha val="43137"/>
                    </a:srgbClr>
                  </a:outerShdw>
                </a:effectLst>
              </a:rPr>
              <a:t>Does God Agree?</a:t>
            </a:r>
          </a:p>
        </p:txBody>
      </p:sp>
      <p:sp>
        <p:nvSpPr>
          <p:cNvPr id="4" name="TextBox 3">
            <a:extLst>
              <a:ext uri="{FF2B5EF4-FFF2-40B4-BE49-F238E27FC236}">
                <a16:creationId xmlns:a16="http://schemas.microsoft.com/office/drawing/2014/main" id="{49981428-52E5-5798-2CC9-339784C53114}"/>
              </a:ext>
            </a:extLst>
          </p:cNvPr>
          <p:cNvSpPr txBox="1"/>
          <p:nvPr/>
        </p:nvSpPr>
        <p:spPr>
          <a:xfrm>
            <a:off x="0" y="608337"/>
            <a:ext cx="8406882" cy="6370975"/>
          </a:xfrm>
          <a:prstGeom prst="rect">
            <a:avLst/>
          </a:prstGeom>
          <a:noFill/>
        </p:spPr>
        <p:txBody>
          <a:bodyPr wrap="square">
            <a:spAutoFit/>
          </a:bodyPr>
          <a:lstStyle/>
          <a:p>
            <a:r>
              <a:rPr lang="en-US" sz="2400" dirty="0"/>
              <a:t>2 Tim. 2:15 “</a:t>
            </a:r>
            <a:r>
              <a:rPr lang="en-US" sz="2400" b="1" u="sng" dirty="0"/>
              <a:t>Study to shew thyself approved unto God</a:t>
            </a:r>
            <a:r>
              <a:rPr lang="en-US" sz="2400" dirty="0"/>
              <a:t>, a workman that </a:t>
            </a:r>
            <a:r>
              <a:rPr lang="en-US" sz="2400" dirty="0" err="1"/>
              <a:t>needeth</a:t>
            </a:r>
            <a:r>
              <a:rPr lang="en-US" sz="2400" dirty="0"/>
              <a:t> not to be ashamed, </a:t>
            </a:r>
            <a:r>
              <a:rPr lang="en-US" sz="2400" b="1" u="sng" dirty="0"/>
              <a:t>rightly dividing the word of truth.”</a:t>
            </a:r>
          </a:p>
          <a:p>
            <a:endParaRPr lang="en-US" sz="2400" b="1" u="sng" dirty="0"/>
          </a:p>
          <a:p>
            <a:pPr algn="l"/>
            <a:r>
              <a:rPr lang="en-US" sz="2400" dirty="0"/>
              <a:t>2 Tim. 3:16-17 “</a:t>
            </a:r>
            <a:r>
              <a:rPr lang="en-US" sz="2400" b="1" i="0" u="sng" dirty="0">
                <a:solidFill>
                  <a:srgbClr val="000000"/>
                </a:solidFill>
                <a:effectLst/>
                <a:latin typeface="system-ui"/>
              </a:rPr>
              <a:t>All scripture is given by inspiration of God, and is profitable for doctrine, for reproof, for correction, for instruction in righteousness:</a:t>
            </a:r>
            <a:r>
              <a:rPr lang="en-US" sz="2400" b="1" i="0" u="sng" baseline="30000" dirty="0">
                <a:solidFill>
                  <a:srgbClr val="000000"/>
                </a:solidFill>
                <a:effectLst/>
                <a:latin typeface="system-ui"/>
              </a:rPr>
              <a:t> </a:t>
            </a:r>
            <a:r>
              <a:rPr lang="en-US" sz="2400" b="1" i="0" u="sng" dirty="0">
                <a:solidFill>
                  <a:srgbClr val="000000"/>
                </a:solidFill>
                <a:effectLst/>
                <a:latin typeface="system-ui"/>
              </a:rPr>
              <a:t>That the man of God may be perfect, thoroughly furnished unto all good works</a:t>
            </a:r>
            <a:r>
              <a:rPr lang="en-US" sz="2400" b="0" i="0" dirty="0">
                <a:solidFill>
                  <a:srgbClr val="000000"/>
                </a:solidFill>
                <a:effectLst/>
                <a:latin typeface="system-ui"/>
              </a:rPr>
              <a:t>.”</a:t>
            </a:r>
            <a:endParaRPr lang="en-US" sz="2400" dirty="0"/>
          </a:p>
          <a:p>
            <a:endParaRPr lang="en-US" sz="2400" dirty="0"/>
          </a:p>
          <a:p>
            <a:r>
              <a:rPr lang="en-US" sz="2400" dirty="0"/>
              <a:t>Acts 17:11 “</a:t>
            </a:r>
            <a:r>
              <a:rPr lang="en-US" sz="2400" b="1" i="0" baseline="30000" dirty="0">
                <a:solidFill>
                  <a:srgbClr val="000000"/>
                </a:solidFill>
                <a:effectLst/>
                <a:latin typeface="system-ui"/>
              </a:rPr>
              <a:t> </a:t>
            </a:r>
            <a:r>
              <a:rPr lang="en-US" sz="2400" b="0" i="0" dirty="0">
                <a:solidFill>
                  <a:srgbClr val="000000"/>
                </a:solidFill>
                <a:effectLst/>
                <a:latin typeface="system-ui"/>
              </a:rPr>
              <a:t>These were more noble than those in Thessalonica, in that they received the word with all readiness of mind, and </a:t>
            </a:r>
            <a:r>
              <a:rPr lang="en-US" sz="2400" b="1" i="0" u="sng" dirty="0">
                <a:solidFill>
                  <a:srgbClr val="000000"/>
                </a:solidFill>
                <a:effectLst/>
                <a:latin typeface="system-ui"/>
              </a:rPr>
              <a:t>searched the scriptures daily, whether those things were so</a:t>
            </a:r>
            <a:r>
              <a:rPr lang="en-US" sz="2400" b="0" i="0" dirty="0">
                <a:solidFill>
                  <a:srgbClr val="000000"/>
                </a:solidFill>
                <a:effectLst/>
                <a:latin typeface="system-ui"/>
              </a:rPr>
              <a:t>.”</a:t>
            </a:r>
            <a:endParaRPr lang="en-US" sz="2400" dirty="0"/>
          </a:p>
          <a:p>
            <a:endParaRPr lang="en-US" sz="2400" dirty="0"/>
          </a:p>
          <a:p>
            <a:r>
              <a:rPr lang="en-US" sz="2400" dirty="0"/>
              <a:t>Heb. 4:12 “</a:t>
            </a:r>
            <a:r>
              <a:rPr lang="en-US" sz="2400" b="1" i="0" u="sng" dirty="0">
                <a:solidFill>
                  <a:srgbClr val="000000"/>
                </a:solidFill>
                <a:effectLst/>
                <a:latin typeface="system-ui"/>
              </a:rPr>
              <a:t>For the word of God is quick, and powerful, and sharper than any </a:t>
            </a:r>
            <a:r>
              <a:rPr lang="en-US" sz="2400" b="1" i="0" u="sng" dirty="0" err="1">
                <a:solidFill>
                  <a:srgbClr val="000000"/>
                </a:solidFill>
                <a:effectLst/>
                <a:latin typeface="system-ui"/>
              </a:rPr>
              <a:t>twoedged</a:t>
            </a:r>
            <a:r>
              <a:rPr lang="en-US" sz="2400" b="1" i="0" u="sng" dirty="0">
                <a:solidFill>
                  <a:srgbClr val="000000"/>
                </a:solidFill>
                <a:effectLst/>
                <a:latin typeface="system-ui"/>
              </a:rPr>
              <a:t> sword, piercing even to the dividing asunder of soul and spirit, and of the joints and marrow, and is a discerner of the thoughts and intents of the heart</a:t>
            </a:r>
            <a:r>
              <a:rPr lang="en-US" sz="2400" b="0" i="0" dirty="0">
                <a:solidFill>
                  <a:srgbClr val="000000"/>
                </a:solidFill>
                <a:effectLst/>
                <a:latin typeface="system-ui"/>
              </a:rPr>
              <a:t>.</a:t>
            </a:r>
            <a:r>
              <a:rPr lang="en-US" sz="2400" dirty="0"/>
              <a:t>”</a:t>
            </a:r>
          </a:p>
        </p:txBody>
      </p:sp>
      <p:pic>
        <p:nvPicPr>
          <p:cNvPr id="5" name="Picture 4">
            <a:extLst>
              <a:ext uri="{FF2B5EF4-FFF2-40B4-BE49-F238E27FC236}">
                <a16:creationId xmlns:a16="http://schemas.microsoft.com/office/drawing/2014/main" id="{4F1E304C-D1F0-AF35-FE3E-67951C888EDA}"/>
              </a:ext>
            </a:extLst>
          </p:cNvPr>
          <p:cNvPicPr>
            <a:picLocks noChangeAspect="1"/>
          </p:cNvPicPr>
          <p:nvPr/>
        </p:nvPicPr>
        <p:blipFill rotWithShape="1">
          <a:blip r:embed="rId2"/>
          <a:srcRect l="65412" t="6598" r="9510" b="17753"/>
          <a:stretch/>
        </p:blipFill>
        <p:spPr>
          <a:xfrm>
            <a:off x="8593494" y="684526"/>
            <a:ext cx="3237722" cy="5488948"/>
          </a:xfrm>
          <a:prstGeom prst="rect">
            <a:avLst/>
          </a:prstGeom>
        </p:spPr>
      </p:pic>
    </p:spTree>
    <p:extLst>
      <p:ext uri="{BB962C8B-B14F-4D97-AF65-F5344CB8AC3E}">
        <p14:creationId xmlns:p14="http://schemas.microsoft.com/office/powerpoint/2010/main" val="662886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2793</Words>
  <Application>Microsoft Office PowerPoint</Application>
  <PresentationFormat>Widescreen</PresentationFormat>
  <Paragraphs>67</Paragraphs>
  <Slides>20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Calibri Light</vt:lpstr>
      <vt:lpstr>system-ui</vt:lpstr>
      <vt:lpstr>Office Theme</vt:lpstr>
      <vt:lpstr>What is the Difference Between Mormons, Jehovah’s Witnesses, and Seventh-day Adventists? pt 5</vt:lpstr>
      <vt:lpstr>What We Will Study….</vt:lpstr>
      <vt:lpstr>Where is Russell Getting His Theology From?</vt:lpstr>
      <vt:lpstr>Russell Tapped Into the Illuminati Plan???</vt:lpstr>
      <vt:lpstr>Fritz Springmeier Says Russell was a Satanist?</vt:lpstr>
      <vt:lpstr>Satanic Assessment Continued…</vt:lpstr>
      <vt:lpstr>Studies in the Scriptures Are More Than Writings</vt:lpstr>
      <vt:lpstr>But Don’t Study the Bible, You’ll Fall Into Darkness</vt:lpstr>
      <vt:lpstr>Does God Agree?</vt:lpstr>
      <vt:lpstr>1914 Comes and Goes, but “We Did Not Say Positively…” </vt:lpstr>
      <vt:lpstr>My Speculations Failed, But It’s Ok Because We Love Each Other</vt:lpstr>
      <vt:lpstr>1914, Failed, New Light 1915</vt:lpstr>
      <vt:lpstr>What Does God Say About Russell’s Gospel?</vt:lpstr>
      <vt:lpstr>Russell to Rutherford</vt:lpstr>
      <vt:lpstr>Rutherford and Jehovah’s Witness Synopsis</vt:lpstr>
      <vt:lpstr>The Legacy:</vt:lpstr>
      <vt:lpstr>Rutherford Predicts Return of Abraham</vt:lpstr>
      <vt:lpstr>Time-setting Again! 1975</vt:lpstr>
      <vt:lpstr>Decline of the Watch Tower After Death</vt:lpstr>
      <vt:lpstr>An Important Statement From an LDS Prophet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Kody Morey</dc:creator>
  <cp:lastModifiedBy>Kody Morey</cp:lastModifiedBy>
  <cp:revision>30</cp:revision>
  <dcterms:created xsi:type="dcterms:W3CDTF">2020-09-12T20:19:03Z</dcterms:created>
  <dcterms:modified xsi:type="dcterms:W3CDTF">2023-05-18T22:12:19Z</dcterms:modified>
</cp:coreProperties>
</file>