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6" d="100"/>
          <a:sy n="46" d="100"/>
        </p:scale>
        <p:origin x="-630"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CC9C1C-FCF9-46AA-AAC9-CD8B727066E8}" type="datetimeFigureOut">
              <a:rPr lang="en-US" smtClean="0"/>
              <a:pPr/>
              <a:t>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6417E-253A-4914-815C-03797E9D00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C9C1C-FCF9-46AA-AAC9-CD8B727066E8}" type="datetimeFigureOut">
              <a:rPr lang="en-US" smtClean="0"/>
              <a:pPr/>
              <a:t>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6417E-253A-4914-815C-03797E9D00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C9C1C-FCF9-46AA-AAC9-CD8B727066E8}" type="datetimeFigureOut">
              <a:rPr lang="en-US" smtClean="0"/>
              <a:pPr/>
              <a:t>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6417E-253A-4914-815C-03797E9D00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CC9C1C-FCF9-46AA-AAC9-CD8B727066E8}" type="datetimeFigureOut">
              <a:rPr lang="en-US" smtClean="0"/>
              <a:pPr/>
              <a:t>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6417E-253A-4914-815C-03797E9D00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CC9C1C-FCF9-46AA-AAC9-CD8B727066E8}" type="datetimeFigureOut">
              <a:rPr lang="en-US" smtClean="0"/>
              <a:pPr/>
              <a:t>2/27/2011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6417E-253A-4914-815C-03797E9D00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CC9C1C-FCF9-46AA-AAC9-CD8B727066E8}" type="datetimeFigureOut">
              <a:rPr lang="en-US" smtClean="0"/>
              <a:pPr/>
              <a:t>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6417E-253A-4914-815C-03797E9D00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CC9C1C-FCF9-46AA-AAC9-CD8B727066E8}" type="datetimeFigureOut">
              <a:rPr lang="en-US" smtClean="0"/>
              <a:pPr/>
              <a:t>2/27/2011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6417E-253A-4914-815C-03797E9D00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CC9C1C-FCF9-46AA-AAC9-CD8B727066E8}" type="datetimeFigureOut">
              <a:rPr lang="en-US" smtClean="0"/>
              <a:pPr/>
              <a:t>2/27/2011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6417E-253A-4914-815C-03797E9D00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C9C1C-FCF9-46AA-AAC9-CD8B727066E8}" type="datetimeFigureOut">
              <a:rPr lang="en-US" smtClean="0"/>
              <a:pPr/>
              <a:t>2/27/2011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56417E-253A-4914-815C-03797E9D00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C9C1C-FCF9-46AA-AAC9-CD8B727066E8}" type="datetimeFigureOut">
              <a:rPr lang="en-US" smtClean="0"/>
              <a:pPr/>
              <a:t>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6417E-253A-4914-815C-03797E9D00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C9C1C-FCF9-46AA-AAC9-CD8B727066E8}" type="datetimeFigureOut">
              <a:rPr lang="en-US" smtClean="0"/>
              <a:pPr/>
              <a:t>2/27/2011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6417E-253A-4914-815C-03797E9D00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C9C1C-FCF9-46AA-AAC9-CD8B727066E8}" type="datetimeFigureOut">
              <a:rPr lang="en-US" smtClean="0"/>
              <a:pPr/>
              <a:t>2/27/2011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6417E-253A-4914-815C-03797E9D00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kingjamesbibleonline.org/Revelation-14-7/"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kingjamesbibleonline.org/Hebrews-4-10/" TargetMode="External"/><Relationship Id="rId2" Type="http://schemas.openxmlformats.org/officeDocument/2006/relationships/hyperlink" Target="http://www.kingjamesbibleonline.org/Hebrews-4-9/" TargetMode="Externa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hyperlink" Target="http://www.kingjamesbibleonline.org/Hebrews-4-1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kingjamesbibleonline.org/Revelation-14-10/" TargetMode="External"/><Relationship Id="rId2" Type="http://schemas.openxmlformats.org/officeDocument/2006/relationships/hyperlink" Target="http://www.kingjamesbibleonline.org/Revelation-14-9/" TargetMode="Externa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www.kingjamesbibleonline.org/Revelation-14-11/"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kingjamesbibleonline.org/Galatians-3-22/" TargetMode="External"/><Relationship Id="rId7" Type="http://schemas.openxmlformats.org/officeDocument/2006/relationships/image" Target="../media/image4.png"/><Relationship Id="rId2" Type="http://schemas.openxmlformats.org/officeDocument/2006/relationships/hyperlink" Target="http://www.kingjamesbibleonline.org/Galatians-3-21/" TargetMode="External"/><Relationship Id="rId1" Type="http://schemas.openxmlformats.org/officeDocument/2006/relationships/slideLayout" Target="../slideLayouts/slideLayout4.xml"/><Relationship Id="rId6" Type="http://schemas.openxmlformats.org/officeDocument/2006/relationships/hyperlink" Target="http://www.kingjamesbibleonline.org/Galatians-3-25/" TargetMode="External"/><Relationship Id="rId5" Type="http://schemas.openxmlformats.org/officeDocument/2006/relationships/hyperlink" Target="http://www.kingjamesbibleonline.org/Galatians-3-24/" TargetMode="External"/><Relationship Id="rId4" Type="http://schemas.openxmlformats.org/officeDocument/2006/relationships/hyperlink" Target="http://www.kingjamesbibleonline.org/Galatians-3-2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kingjamesbibleonline.org/1-Corinthians-6-20/" TargetMode="External"/><Relationship Id="rId2" Type="http://schemas.openxmlformats.org/officeDocument/2006/relationships/hyperlink" Target="http://www.kingjamesbibleonline.org/1-Corinthians-6-19/"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FF0000"/>
                </a:solidFill>
              </a:rPr>
              <a:t>The Cleaver</a:t>
            </a:r>
            <a:endParaRPr lang="en-US" u="sng" dirty="0">
              <a:solidFill>
                <a:srgbClr val="FF0000"/>
              </a:solidFill>
            </a:endParaRP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The One Unique Doctrine</a:t>
            </a:r>
            <a:endParaRPr lang="en-US" u="sng" dirty="0">
              <a:solidFill>
                <a:srgbClr val="C00000"/>
              </a:solidFill>
            </a:endParaRPr>
          </a:p>
        </p:txBody>
      </p:sp>
      <p:sp>
        <p:nvSpPr>
          <p:cNvPr id="3" name="Content Placeholder 2"/>
          <p:cNvSpPr>
            <a:spLocks noGrp="1"/>
          </p:cNvSpPr>
          <p:nvPr>
            <p:ph idx="1"/>
          </p:nvPr>
        </p:nvSpPr>
        <p:spPr>
          <a:xfrm>
            <a:off x="0" y="685800"/>
            <a:ext cx="9144000" cy="6172200"/>
          </a:xfrm>
        </p:spPr>
        <p:txBody>
          <a:bodyPr>
            <a:normAutofit lnSpcReduction="10000"/>
          </a:bodyPr>
          <a:lstStyle/>
          <a:p>
            <a:r>
              <a:rPr lang="en-US" dirty="0" smtClean="0"/>
              <a:t>1524- Sabbatarian Anabaptist Oswald Glait discovers the 7</a:t>
            </a:r>
            <a:r>
              <a:rPr lang="en-US" baseline="30000" dirty="0" smtClean="0"/>
              <a:t>th</a:t>
            </a:r>
            <a:r>
              <a:rPr lang="en-US" dirty="0" smtClean="0"/>
              <a:t> day Sabbath.</a:t>
            </a:r>
          </a:p>
          <a:p>
            <a:r>
              <a:rPr lang="en-US" dirty="0" smtClean="0"/>
              <a:t>1520’s- Andreas Carlstadt, an associate of Luther, writes on soul sleep of the dead.</a:t>
            </a:r>
          </a:p>
          <a:p>
            <a:r>
              <a:rPr lang="en-US" dirty="0" smtClean="0"/>
              <a:t>1840’s-Millerite Adventists discover the investigative judgment; the only truly legal, logical base for the plan of salvation.  It smacks once saved always saved, antinomianism, universalism, predestination to the curb.  It reveals Christ as high priest in most holy place, and Christ as Lord of the Christian man and woman!</a:t>
            </a:r>
          </a:p>
          <a:p>
            <a:r>
              <a:rPr lang="en-US" dirty="0" smtClean="0"/>
              <a:t>Our unique contribution to Christendom becomes our best kept secret!!</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838200"/>
          </a:xfrm>
        </p:spPr>
        <p:txBody>
          <a:bodyPr/>
          <a:lstStyle/>
          <a:p>
            <a:r>
              <a:rPr lang="en-US" u="sng" dirty="0" smtClean="0">
                <a:solidFill>
                  <a:srgbClr val="C00000"/>
                </a:solidFill>
                <a:latin typeface="Algerian" pitchFamily="82" charset="0"/>
              </a:rPr>
              <a:t>Worship Him</a:t>
            </a:r>
            <a:endParaRPr lang="en-US" u="sng" dirty="0">
              <a:solidFill>
                <a:srgbClr val="C00000"/>
              </a:solidFill>
              <a:latin typeface="Algerian" pitchFamily="82" charset="0"/>
            </a:endParaRPr>
          </a:p>
        </p:txBody>
      </p:sp>
      <p:sp>
        <p:nvSpPr>
          <p:cNvPr id="4" name="Content Placeholder 3"/>
          <p:cNvSpPr>
            <a:spLocks noGrp="1"/>
          </p:cNvSpPr>
          <p:nvPr>
            <p:ph sz="half" idx="2"/>
          </p:nvPr>
        </p:nvSpPr>
        <p:spPr>
          <a:xfrm>
            <a:off x="4648200" y="0"/>
            <a:ext cx="4495800" cy="6858000"/>
          </a:xfrm>
        </p:spPr>
        <p:txBody>
          <a:bodyPr>
            <a:noAutofit/>
          </a:bodyPr>
          <a:lstStyle/>
          <a:p>
            <a:r>
              <a:rPr lang="en-US" sz="2400" dirty="0" smtClean="0"/>
              <a:t>True worship involves honoring all of God’s commandments.  False worship involves man made traditions. </a:t>
            </a:r>
            <a:r>
              <a:rPr lang="en-US" sz="2400" dirty="0" smtClean="0"/>
              <a:t> “</a:t>
            </a:r>
            <a:r>
              <a:rPr lang="en-US" sz="2400" dirty="0"/>
              <a:t>But in vain they do worship me, teaching </a:t>
            </a:r>
            <a:r>
              <a:rPr lang="en-US" sz="2400" dirty="0" smtClean="0"/>
              <a:t>for </a:t>
            </a:r>
            <a:r>
              <a:rPr lang="en-US" sz="2400" dirty="0"/>
              <a:t>doctrines </a:t>
            </a:r>
            <a:r>
              <a:rPr lang="en-US" sz="2400" dirty="0" smtClean="0"/>
              <a:t>the commandments </a:t>
            </a:r>
            <a:r>
              <a:rPr lang="en-US" sz="2400" dirty="0"/>
              <a:t>of men</a:t>
            </a:r>
            <a:r>
              <a:rPr lang="en-US" sz="2400" dirty="0" smtClean="0"/>
              <a:t>.”  Matthew 15:9 </a:t>
            </a:r>
            <a:r>
              <a:rPr lang="en-US" sz="2400" dirty="0" smtClean="0"/>
              <a:t>We are called to honor the commandment that reveals Him ‘</a:t>
            </a:r>
            <a:r>
              <a:rPr lang="en-US" sz="2400" dirty="0" smtClean="0">
                <a:hlinkClick r:id="rId2" tooltip="View more translations of Revelation 14:7"/>
              </a:rPr>
              <a:t>that made heaven, and earth, and the sea, and the fountains of waters</a:t>
            </a:r>
            <a:r>
              <a:rPr lang="en-US" sz="2400" dirty="0" smtClean="0">
                <a:hlinkClick r:id="rId2" tooltip="View more translations of Revelation 14:7"/>
              </a:rPr>
              <a:t>.</a:t>
            </a:r>
            <a:r>
              <a:rPr lang="en-US" sz="2400" dirty="0" smtClean="0"/>
              <a:t>’  verse 7  </a:t>
            </a:r>
          </a:p>
          <a:p>
            <a:r>
              <a:rPr lang="en-US" sz="2400" dirty="0" smtClean="0"/>
              <a:t>Only the 7</a:t>
            </a:r>
            <a:r>
              <a:rPr lang="en-US" sz="2400" baseline="30000" dirty="0" smtClean="0"/>
              <a:t>th</a:t>
            </a:r>
            <a:r>
              <a:rPr lang="en-US" sz="2400" dirty="0" smtClean="0"/>
              <a:t> day Sabbath reveals Christ as the Creator.  The Sabbath, while being the 7</a:t>
            </a:r>
            <a:r>
              <a:rPr lang="en-US" sz="2400" baseline="30000" dirty="0" smtClean="0"/>
              <a:t>th</a:t>
            </a:r>
            <a:r>
              <a:rPr lang="en-US" sz="2400" dirty="0" smtClean="0"/>
              <a:t> day of the week, which is Saturday, </a:t>
            </a:r>
            <a:r>
              <a:rPr lang="en-US" sz="2400" dirty="0" smtClean="0"/>
              <a:t>is an integral part of the everlasting gospel.   </a:t>
            </a:r>
            <a:endParaRPr lang="en-US" sz="2400" dirty="0" smtClean="0"/>
          </a:p>
          <a:p>
            <a:endParaRPr lang="en-US" sz="1800" dirty="0" smtClean="0"/>
          </a:p>
          <a:p>
            <a:r>
              <a:rPr lang="en-US" sz="1800" dirty="0" smtClean="0"/>
              <a:t/>
            </a:r>
            <a:br>
              <a:rPr lang="en-US" sz="1800" dirty="0" smtClean="0"/>
            </a:br>
            <a:endParaRPr lang="en-US" sz="1800" dirty="0"/>
          </a:p>
        </p:txBody>
      </p:sp>
      <p:pic>
        <p:nvPicPr>
          <p:cNvPr id="8194" name="Picture 2"/>
          <p:cNvPicPr>
            <a:picLocks noGrp="1" noChangeAspect="1" noChangeArrowheads="1"/>
          </p:cNvPicPr>
          <p:nvPr>
            <p:ph sz="half" idx="1"/>
          </p:nvPr>
        </p:nvPicPr>
        <p:blipFill>
          <a:blip r:embed="rId3" cstate="print"/>
          <a:srcRect/>
          <a:stretch>
            <a:fillRect/>
          </a:stretch>
        </p:blipFill>
        <p:spPr bwMode="auto">
          <a:xfrm>
            <a:off x="0" y="762000"/>
            <a:ext cx="4876800" cy="6096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447800"/>
          </a:xfrm>
        </p:spPr>
        <p:txBody>
          <a:bodyPr>
            <a:normAutofit/>
          </a:bodyPr>
          <a:lstStyle/>
          <a:p>
            <a:r>
              <a:rPr lang="en-US" u="sng" dirty="0" smtClean="0">
                <a:solidFill>
                  <a:srgbClr val="FF0000"/>
                </a:solidFill>
                <a:latin typeface="Agency FB" pitchFamily="34" charset="0"/>
              </a:rPr>
              <a:t>Sabbath-Sign of Christ’s Power</a:t>
            </a:r>
            <a:endParaRPr lang="en-US" u="sng" dirty="0">
              <a:solidFill>
                <a:srgbClr val="FF0000"/>
              </a:solidFill>
              <a:latin typeface="Agency FB" pitchFamily="34" charset="0"/>
            </a:endParaRPr>
          </a:p>
        </p:txBody>
      </p:sp>
      <p:sp>
        <p:nvSpPr>
          <p:cNvPr id="3" name="Content Placeholder 2"/>
          <p:cNvSpPr>
            <a:spLocks noGrp="1"/>
          </p:cNvSpPr>
          <p:nvPr>
            <p:ph sz="half" idx="1"/>
          </p:nvPr>
        </p:nvSpPr>
        <p:spPr>
          <a:xfrm>
            <a:off x="0" y="0"/>
            <a:ext cx="4495800" cy="6858000"/>
          </a:xfrm>
        </p:spPr>
        <p:txBody>
          <a:bodyPr>
            <a:normAutofit fontScale="85000" lnSpcReduction="20000"/>
          </a:bodyPr>
          <a:lstStyle/>
          <a:p>
            <a:r>
              <a:rPr lang="en-US" dirty="0" smtClean="0"/>
              <a:t>While it reveals Christ as Creator, it also reveals Him as a personal Savior in the human life.  </a:t>
            </a:r>
          </a:p>
          <a:p>
            <a:r>
              <a:rPr lang="en-US" dirty="0" smtClean="0"/>
              <a:t>“</a:t>
            </a:r>
            <a:r>
              <a:rPr lang="en-US" dirty="0" smtClean="0"/>
              <a:t>Speak thou also unto the children of Israel, saying, Verily my Sabbaths ye shall keep: for it [is] a sign between me and you throughout your generations; that [ye] may know that I [am] the LORD that doth sanctify you.”  Ex.31:13</a:t>
            </a:r>
          </a:p>
          <a:p>
            <a:pPr>
              <a:buNone/>
            </a:pPr>
            <a:r>
              <a:rPr lang="en-US" dirty="0" smtClean="0"/>
              <a:t>      This </a:t>
            </a:r>
            <a:r>
              <a:rPr lang="en-US" dirty="0" smtClean="0"/>
              <a:t>is the message of Hebrews 4.  </a:t>
            </a:r>
            <a:r>
              <a:rPr lang="en-US" dirty="0" smtClean="0"/>
              <a:t>“</a:t>
            </a:r>
            <a:r>
              <a:rPr lang="en-US" dirty="0" smtClean="0">
                <a:hlinkClick r:id="rId2" tooltip="View more translations of Hebrews 4:9"/>
              </a:rPr>
              <a:t>There </a:t>
            </a:r>
            <a:r>
              <a:rPr lang="en-US" dirty="0" smtClean="0">
                <a:hlinkClick r:id="rId2" tooltip="View more translations of Hebrews 4:9"/>
              </a:rPr>
              <a:t>remaineth therefore a rest to the people of </a:t>
            </a:r>
            <a:r>
              <a:rPr lang="en-US" dirty="0" smtClean="0">
                <a:hlinkClick r:id="rId2" tooltip="View more translations of Hebrews 4:9"/>
              </a:rPr>
              <a:t>God.</a:t>
            </a:r>
            <a:r>
              <a:rPr lang="en-US" dirty="0" smtClean="0"/>
              <a:t> </a:t>
            </a:r>
            <a:r>
              <a:rPr lang="en-US" dirty="0" smtClean="0">
                <a:hlinkClick r:id="rId3" tooltip="View more translations of Hebrews 4:10"/>
              </a:rPr>
              <a:t>For </a:t>
            </a:r>
            <a:r>
              <a:rPr lang="en-US" dirty="0" smtClean="0">
                <a:hlinkClick r:id="rId3" tooltip="View more translations of Hebrews 4:10"/>
              </a:rPr>
              <a:t>he that is entered into his rest, he also hath ceased from his own works, as God </a:t>
            </a:r>
            <a:r>
              <a:rPr lang="en-US" dirty="0" smtClean="0">
                <a:hlinkClick r:id="rId3" tooltip="View more translations of Hebrews 4:10"/>
              </a:rPr>
              <a:t>did </a:t>
            </a:r>
            <a:r>
              <a:rPr lang="en-US" dirty="0" smtClean="0">
                <a:hlinkClick r:id="rId3" tooltip="View more translations of Hebrews 4:10"/>
              </a:rPr>
              <a:t>from his</a:t>
            </a:r>
            <a:r>
              <a:rPr lang="en-US" dirty="0" smtClean="0">
                <a:hlinkClick r:id="rId3" tooltip="View more translations of Hebrews 4:10"/>
              </a:rPr>
              <a:t>.</a:t>
            </a:r>
            <a:r>
              <a:rPr lang="en-US" dirty="0" smtClean="0"/>
              <a:t>  </a:t>
            </a:r>
            <a:r>
              <a:rPr lang="en-US" dirty="0" smtClean="0">
                <a:hlinkClick r:id="rId4" tooltip="View more translations of Hebrews 4:11"/>
              </a:rPr>
              <a:t>Let us labour therefore to enter into that rest, lest any man fall after the same example of unbelief</a:t>
            </a:r>
            <a:r>
              <a:rPr lang="en-US" dirty="0" smtClean="0">
                <a:hlinkClick r:id="rId4" tooltip="View more translations of Hebrews 4:11"/>
              </a:rPr>
              <a:t>.</a:t>
            </a:r>
            <a:r>
              <a:rPr lang="en-US" dirty="0" smtClean="0"/>
              <a:t>”  verses  9-11</a:t>
            </a:r>
            <a:endParaRPr lang="en-US" dirty="0" smtClean="0"/>
          </a:p>
          <a:p>
            <a:endParaRPr lang="en-US" dirty="0"/>
          </a:p>
        </p:txBody>
      </p:sp>
      <p:pic>
        <p:nvPicPr>
          <p:cNvPr id="1026" name="Picture 2"/>
          <p:cNvPicPr>
            <a:picLocks noGrp="1" noChangeAspect="1" noChangeArrowheads="1"/>
          </p:cNvPicPr>
          <p:nvPr>
            <p:ph sz="half" idx="2"/>
          </p:nvPr>
        </p:nvPicPr>
        <p:blipFill>
          <a:blip r:embed="rId5" cstate="print"/>
          <a:srcRect/>
          <a:stretch>
            <a:fillRect/>
          </a:stretch>
        </p:blipFill>
        <p:spPr bwMode="auto">
          <a:xfrm>
            <a:off x="4572000" y="1371600"/>
            <a:ext cx="4572000" cy="548639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rPr>
              <a:t>Sabbath-Sanctification</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fontScale="92500"/>
          </a:bodyPr>
          <a:lstStyle/>
          <a:p>
            <a:r>
              <a:rPr lang="en-US" dirty="0" smtClean="0"/>
              <a:t>“It </a:t>
            </a:r>
            <a:r>
              <a:rPr lang="en-US" dirty="0" smtClean="0"/>
              <a:t>points to Him as both the Creator and the Sanctifier. It declares that He who created all things in heaven and in earth, and by whom all things hold together, is the head of the church, and that by His power we are reconciled to God. For, speaking of Israel, He said, "I gave them My Sabbaths, to be a sign between Me and them, that they might know that I am the Lord that sanctify them,"--make them holy. Ezek. 20:12. Then the Sabbath is a sign of Christ's power to make us holy. And it is given to all whom Christ makes holy. As a sign of His sanctifying power, the Sabbath is given to all who through Christ become a part of the Israel of God</a:t>
            </a:r>
            <a:r>
              <a:rPr lang="en-US" dirty="0" smtClean="0"/>
              <a:t>.”  Desire of Ages, pg. 288</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14400"/>
          </a:xfrm>
        </p:spPr>
        <p:txBody>
          <a:bodyPr/>
          <a:lstStyle/>
          <a:p>
            <a:r>
              <a:rPr lang="en-US" u="sng" dirty="0" smtClean="0">
                <a:solidFill>
                  <a:srgbClr val="FF0000"/>
                </a:solidFill>
              </a:rPr>
              <a:t>Babylon is Fallen</a:t>
            </a:r>
            <a:endParaRPr lang="en-US" u="sng" dirty="0">
              <a:solidFill>
                <a:srgbClr val="FF0000"/>
              </a:solidFill>
            </a:endParaRPr>
          </a:p>
        </p:txBody>
      </p:sp>
      <p:sp>
        <p:nvSpPr>
          <p:cNvPr id="4" name="Content Placeholder 3"/>
          <p:cNvSpPr>
            <a:spLocks noGrp="1"/>
          </p:cNvSpPr>
          <p:nvPr>
            <p:ph sz="half" idx="2"/>
          </p:nvPr>
        </p:nvSpPr>
        <p:spPr>
          <a:xfrm>
            <a:off x="4648200" y="0"/>
            <a:ext cx="4495800" cy="6858000"/>
          </a:xfrm>
        </p:spPr>
        <p:txBody>
          <a:bodyPr>
            <a:normAutofit fontScale="85000" lnSpcReduction="20000"/>
          </a:bodyPr>
          <a:lstStyle/>
          <a:p>
            <a:r>
              <a:rPr lang="en-US" dirty="0" smtClean="0"/>
              <a:t>“</a:t>
            </a:r>
            <a:r>
              <a:rPr lang="en-US" dirty="0" smtClean="0"/>
              <a:t>And there followed another angel, saying, Babylon is fallen, is fallen, that great city, because she made all nations drink of the wine of the wrath of her fornication</a:t>
            </a:r>
            <a:r>
              <a:rPr lang="en-US" dirty="0" smtClean="0"/>
              <a:t>.”  Revelation 14:8</a:t>
            </a:r>
          </a:p>
          <a:p>
            <a:r>
              <a:rPr lang="en-US" dirty="0" smtClean="0"/>
              <a:t>By their rejection of the first angel’s message, the apostate Protestant churches are in a fallen condition.  They have rejected:</a:t>
            </a:r>
          </a:p>
          <a:p>
            <a:r>
              <a:rPr lang="en-US" dirty="0" smtClean="0"/>
              <a:t>1.  the law of God</a:t>
            </a:r>
          </a:p>
          <a:p>
            <a:r>
              <a:rPr lang="en-US" dirty="0" smtClean="0"/>
              <a:t>2.  the health message</a:t>
            </a:r>
          </a:p>
          <a:p>
            <a:r>
              <a:rPr lang="en-US" dirty="0" smtClean="0"/>
              <a:t>3.  the judgment hour and Christ’s work in the Most Holy Place.</a:t>
            </a:r>
          </a:p>
          <a:p>
            <a:r>
              <a:rPr lang="en-US" dirty="0" smtClean="0"/>
              <a:t>4.  the 7</a:t>
            </a:r>
            <a:r>
              <a:rPr lang="en-US" baseline="30000" dirty="0" smtClean="0"/>
              <a:t>th</a:t>
            </a:r>
            <a:r>
              <a:rPr lang="en-US" dirty="0" smtClean="0"/>
              <a:t> day Sabbath, which is Saturday.</a:t>
            </a:r>
          </a:p>
          <a:p>
            <a:r>
              <a:rPr lang="en-US" dirty="0" smtClean="0"/>
              <a:t>5.  the power of Christ  has been rejected.</a:t>
            </a:r>
            <a:r>
              <a:rPr lang="en-US" dirty="0" smtClean="0"/>
              <a:t/>
            </a:r>
            <a:br>
              <a:rPr lang="en-US" dirty="0" smtClean="0"/>
            </a:br>
            <a:endParaRPr lang="en-US"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0" y="762000"/>
            <a:ext cx="4953000" cy="6096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609600"/>
          </a:xfrm>
        </p:spPr>
        <p:txBody>
          <a:bodyPr>
            <a:normAutofit fontScale="90000"/>
          </a:bodyPr>
          <a:lstStyle/>
          <a:p>
            <a:r>
              <a:rPr lang="en-US" u="sng" dirty="0" smtClean="0">
                <a:solidFill>
                  <a:srgbClr val="FF0000"/>
                </a:solidFill>
              </a:rPr>
              <a:t>Brain Dead</a:t>
            </a:r>
            <a:endParaRPr lang="en-US" u="sng" dirty="0">
              <a:solidFill>
                <a:srgbClr val="FF0000"/>
              </a:solidFill>
            </a:endParaRPr>
          </a:p>
        </p:txBody>
      </p:sp>
      <p:sp>
        <p:nvSpPr>
          <p:cNvPr id="3" name="Content Placeholder 2"/>
          <p:cNvSpPr>
            <a:spLocks noGrp="1"/>
          </p:cNvSpPr>
          <p:nvPr>
            <p:ph sz="half" idx="1"/>
          </p:nvPr>
        </p:nvSpPr>
        <p:spPr>
          <a:xfrm>
            <a:off x="0" y="0"/>
            <a:ext cx="4572000" cy="6858000"/>
          </a:xfrm>
        </p:spPr>
        <p:txBody>
          <a:bodyPr>
            <a:noAutofit/>
          </a:bodyPr>
          <a:lstStyle/>
          <a:p>
            <a:pPr>
              <a:buNone/>
            </a:pPr>
            <a:r>
              <a:rPr lang="en-US" sz="2400" dirty="0" smtClean="0">
                <a:solidFill>
                  <a:srgbClr val="FF0000"/>
                </a:solidFill>
                <a:latin typeface="Aharoni" pitchFamily="2" charset="-79"/>
                <a:cs typeface="Aharoni" pitchFamily="2" charset="-79"/>
              </a:rPr>
              <a:t>“</a:t>
            </a:r>
            <a:r>
              <a:rPr lang="en-US" sz="2400" u="sng" dirty="0" smtClean="0">
                <a:solidFill>
                  <a:srgbClr val="FF0000"/>
                </a:solidFill>
                <a:latin typeface="Aharoni" pitchFamily="2" charset="-79"/>
                <a:cs typeface="Aharoni" pitchFamily="2" charset="-79"/>
              </a:rPr>
              <a:t>‘The Enemy Unmasked’, however,  goes far beyond that to link many groups and individuals into a </a:t>
            </a:r>
            <a:r>
              <a:rPr lang="en-US" sz="2400" u="sng" dirty="0" smtClean="0">
                <a:solidFill>
                  <a:srgbClr val="002060"/>
                </a:solidFill>
                <a:latin typeface="Aharoni" pitchFamily="2" charset="-79"/>
                <a:cs typeface="Aharoni" pitchFamily="2" charset="-79"/>
              </a:rPr>
              <a:t>world-wide conspiracy </a:t>
            </a:r>
            <a:r>
              <a:rPr lang="en-US" sz="2400" u="sng" dirty="0" smtClean="0">
                <a:solidFill>
                  <a:srgbClr val="FF0000"/>
                </a:solidFill>
                <a:latin typeface="Aharoni" pitchFamily="2" charset="-79"/>
                <a:cs typeface="Aharoni" pitchFamily="2" charset="-79"/>
              </a:rPr>
              <a:t>that we do not believe is correct</a:t>
            </a:r>
            <a:r>
              <a:rPr lang="en-US" sz="2400" u="sng" dirty="0" smtClean="0"/>
              <a:t>, </a:t>
            </a:r>
            <a:r>
              <a:rPr lang="en-US" sz="2400" dirty="0" smtClean="0"/>
              <a:t>and in fact, is very inflammatory and damaging to the efforts of Christian brotherhood and goodwill.  I enjoy very much my fellowship with all Christian pastors and believers in my community, and I deeply regret that this book was printed and distributed anywhere.  I believe it is harmful to the cause of Christ</a:t>
            </a:r>
            <a:r>
              <a:rPr lang="en-US" sz="2400" dirty="0" smtClean="0"/>
              <a:t>.”  Adventist pastor, Silverton, OR  </a:t>
            </a:r>
            <a:endParaRPr lang="en-US" sz="2400" dirty="0"/>
          </a:p>
        </p:txBody>
      </p:sp>
      <p:sp>
        <p:nvSpPr>
          <p:cNvPr id="4" name="Content Placeholder 3"/>
          <p:cNvSpPr>
            <a:spLocks noGrp="1"/>
          </p:cNvSpPr>
          <p:nvPr>
            <p:ph sz="half" idx="2"/>
          </p:nvPr>
        </p:nvSpPr>
        <p:spPr>
          <a:xfrm>
            <a:off x="4648200" y="609600"/>
            <a:ext cx="4495800" cy="6248400"/>
          </a:xfrm>
        </p:spPr>
        <p:txBody>
          <a:bodyPr>
            <a:normAutofit fontScale="92500"/>
          </a:bodyPr>
          <a:lstStyle/>
          <a:p>
            <a:r>
              <a:rPr lang="en-US" dirty="0" smtClean="0"/>
              <a:t>CHRISTIAN BROTHERHOOD AND GOODWILL???  CHRISTIAN PASTORS???  How about APOSTATE PROTESTANT MINISTERS</a:t>
            </a:r>
            <a:r>
              <a:rPr lang="en-US" dirty="0" smtClean="0"/>
              <a:t>???  How about rejecters of Christ and His Messages???</a:t>
            </a:r>
          </a:p>
          <a:p>
            <a:r>
              <a:rPr lang="en-US" dirty="0" smtClean="0"/>
              <a:t>How about ‘</a:t>
            </a:r>
            <a:r>
              <a:rPr lang="en-US" dirty="0" smtClean="0"/>
              <a:t>And I heard another voice from heaven, saying, Come out of her, my people, that ye be not partakers of her sins, and that ye receive not of her plagues</a:t>
            </a:r>
            <a:r>
              <a:rPr lang="en-US" dirty="0" smtClean="0"/>
              <a:t>.’  Rev. 18:4</a:t>
            </a:r>
            <a:r>
              <a:rPr lang="en-US" dirty="0" smtClean="0"/>
              <a:t/>
            </a:r>
            <a:br>
              <a:rPr lang="en-US" dirty="0" smtClean="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rPr>
              <a:t>True Christians in Rome and A. Protestantism</a:t>
            </a:r>
            <a:endParaRPr lang="en-US" u="sng" dirty="0">
              <a:solidFill>
                <a:srgbClr val="FF0000"/>
              </a:solidFill>
            </a:endParaRPr>
          </a:p>
        </p:txBody>
      </p:sp>
      <p:sp>
        <p:nvSpPr>
          <p:cNvPr id="3" name="Content Placeholder 2"/>
          <p:cNvSpPr>
            <a:spLocks noGrp="1"/>
          </p:cNvSpPr>
          <p:nvPr>
            <p:ph idx="1"/>
          </p:nvPr>
        </p:nvSpPr>
        <p:spPr>
          <a:xfrm>
            <a:off x="0" y="1600200"/>
            <a:ext cx="9144000" cy="5257800"/>
          </a:xfrm>
        </p:spPr>
        <p:txBody>
          <a:bodyPr>
            <a:normAutofit fontScale="85000" lnSpcReduction="20000"/>
          </a:bodyPr>
          <a:lstStyle/>
          <a:p>
            <a:r>
              <a:rPr lang="en-US" dirty="0" smtClean="0"/>
              <a:t>“It </a:t>
            </a:r>
            <a:r>
              <a:rPr lang="en-US" dirty="0" smtClean="0"/>
              <a:t>is true that there are real Christians in the Roman Catholic communion. Thousands in that church are serving God according to the best light they have. They are not allowed access to His word, and therefore they do not discern the truth. [PUBLISHED IN 1888 AND 1911. SEE APPENDIX.] They have never seen the contrast between a living heart service and a round of mere forms and ceremonies. God looks with pitying tenderness upon these souls, educated as they are in a faith that is delusive and unsatisfying. He will cause rays of light to penetrate the dense darkness that surrounds them. He will reveal to them the truth as it is in Jesus, and many will yet take their position with His people.</a:t>
            </a:r>
          </a:p>
          <a:p>
            <a:r>
              <a:rPr lang="en-US" dirty="0" smtClean="0"/>
              <a:t>But Romanism as a system is no more in harmony with the gospel of Christ now than at any former period in her history</a:t>
            </a:r>
            <a:r>
              <a:rPr lang="en-US" dirty="0" smtClean="0"/>
              <a:t>.”  GC, pg. 565</a:t>
            </a: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FF0000"/>
                </a:solidFill>
              </a:rPr>
              <a:t>The Cleaver Separates</a:t>
            </a:r>
            <a:endParaRPr lang="en-US" u="sng" dirty="0">
              <a:solidFill>
                <a:srgbClr val="FF0000"/>
              </a:solidFill>
            </a:endParaRPr>
          </a:p>
        </p:txBody>
      </p:sp>
      <p:sp>
        <p:nvSpPr>
          <p:cNvPr id="3" name="Content Placeholder 2"/>
          <p:cNvSpPr>
            <a:spLocks noGrp="1"/>
          </p:cNvSpPr>
          <p:nvPr>
            <p:ph sz="half" idx="1"/>
          </p:nvPr>
        </p:nvSpPr>
        <p:spPr>
          <a:xfrm>
            <a:off x="0" y="685800"/>
            <a:ext cx="4495800" cy="6172200"/>
          </a:xfrm>
        </p:spPr>
        <p:txBody>
          <a:bodyPr>
            <a:normAutofit fontScale="92500" lnSpcReduction="10000"/>
          </a:bodyPr>
          <a:lstStyle/>
          <a:p>
            <a:r>
              <a:rPr lang="en-US" dirty="0" smtClean="0"/>
              <a:t>Any butcher will tell you that when the cleaver comes down, everything flies.  No more middle of the road, no more fence sitting, no more luke- warmness.  When the cleaver hits, the birds that have flocked together are together!  “</a:t>
            </a:r>
            <a:r>
              <a:rPr lang="en-US" dirty="0" smtClean="0"/>
              <a:t>And Elijah came unto all the people, and said, How long halt ye between two opinions? if the LORD [be] God, follow him: but if Baal, [then] follow him. And the people answered him not a word</a:t>
            </a:r>
            <a:r>
              <a:rPr lang="en-US" dirty="0" smtClean="0"/>
              <a:t>.”  1 Kings 18:21</a:t>
            </a:r>
            <a:r>
              <a:rPr lang="en-US" dirty="0" smtClean="0"/>
              <a:t/>
            </a:r>
            <a:br>
              <a:rPr lang="en-US" dirty="0" smtClean="0"/>
            </a:br>
            <a:endParaRPr lang="en-US"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4648200" y="685800"/>
            <a:ext cx="4495800" cy="61722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1447800"/>
          </a:xfrm>
        </p:spPr>
        <p:txBody>
          <a:bodyPr>
            <a:normAutofit/>
          </a:bodyPr>
          <a:lstStyle/>
          <a:p>
            <a:r>
              <a:rPr lang="en-US" u="sng" dirty="0" smtClean="0">
                <a:solidFill>
                  <a:srgbClr val="FF0000"/>
                </a:solidFill>
              </a:rPr>
              <a:t>The Third Angel’s Message</a:t>
            </a:r>
            <a:endParaRPr lang="en-US" u="sng" dirty="0">
              <a:solidFill>
                <a:srgbClr val="FF0000"/>
              </a:solidFill>
            </a:endParaRPr>
          </a:p>
        </p:txBody>
      </p:sp>
      <p:sp>
        <p:nvSpPr>
          <p:cNvPr id="4" name="Content Placeholder 3"/>
          <p:cNvSpPr>
            <a:spLocks noGrp="1"/>
          </p:cNvSpPr>
          <p:nvPr>
            <p:ph sz="half" idx="2"/>
          </p:nvPr>
        </p:nvSpPr>
        <p:spPr>
          <a:xfrm>
            <a:off x="4648200" y="0"/>
            <a:ext cx="4495800" cy="6858000"/>
          </a:xfrm>
        </p:spPr>
        <p:txBody>
          <a:bodyPr>
            <a:normAutofit fontScale="85000" lnSpcReduction="20000"/>
          </a:bodyPr>
          <a:lstStyle/>
          <a:p>
            <a:r>
              <a:rPr lang="en-US" dirty="0" smtClean="0"/>
              <a:t>“</a:t>
            </a:r>
            <a:r>
              <a:rPr lang="en-US" dirty="0" smtClean="0">
                <a:hlinkClick r:id="rId2" tooltip="View more translations of Revelation 14:9"/>
              </a:rPr>
              <a:t>And the third angel followed them, saying with a loud voice, If any man worship the beast and his image, and receive </a:t>
            </a:r>
            <a:r>
              <a:rPr lang="en-US" dirty="0" smtClean="0">
                <a:hlinkClick r:id="rId2" tooltip="View more translations of Revelation 14:9"/>
              </a:rPr>
              <a:t>his mark </a:t>
            </a:r>
            <a:r>
              <a:rPr lang="en-US" dirty="0" smtClean="0">
                <a:hlinkClick r:id="rId2" tooltip="View more translations of Revelation 14:9"/>
              </a:rPr>
              <a:t>in his forehead, or in his </a:t>
            </a:r>
            <a:r>
              <a:rPr lang="en-US" dirty="0" smtClean="0">
                <a:hlinkClick r:id="rId2" tooltip="View more translations of Revelation 14:9"/>
              </a:rPr>
              <a:t>hand,</a:t>
            </a:r>
            <a:r>
              <a:rPr lang="en-US" dirty="0" smtClean="0"/>
              <a:t> </a:t>
            </a:r>
            <a:r>
              <a:rPr lang="en-US" dirty="0" smtClean="0">
                <a:hlinkClick r:id="rId3" tooltip="View more translations of Revelation 14:10"/>
              </a:rPr>
              <a:t>The </a:t>
            </a:r>
            <a:r>
              <a:rPr lang="en-US" dirty="0" smtClean="0">
                <a:hlinkClick r:id="rId3" tooltip="View more translations of Revelation 14:10"/>
              </a:rPr>
              <a:t>same shall drink of the wine of the wrath of God, which is poured out without mixture into the cup of his indignation; and he shall be tormented with fire and brimstone in the presence of the holy angels, and in the presence of the Lamb</a:t>
            </a:r>
            <a:r>
              <a:rPr lang="en-US" dirty="0" smtClean="0">
                <a:hlinkClick r:id="rId3" tooltip="View more translations of Revelation 14:10"/>
              </a:rPr>
              <a:t>:</a:t>
            </a:r>
            <a:r>
              <a:rPr lang="en-US" dirty="0" smtClean="0"/>
              <a:t> </a:t>
            </a:r>
            <a:r>
              <a:rPr lang="en-US" dirty="0" smtClean="0"/>
              <a:t> </a:t>
            </a:r>
            <a:r>
              <a:rPr lang="en-US" dirty="0" smtClean="0">
                <a:hlinkClick r:id="rId4" tooltip="View more translations of Revelation 14:11"/>
              </a:rPr>
              <a:t>And the smoke of their torment ascendeth up for ever and ever: and they have no rest day nor night, who worship the beast and his image, and whosoever receiveth the mark of his name</a:t>
            </a:r>
            <a:r>
              <a:rPr lang="en-US" dirty="0" smtClean="0">
                <a:hlinkClick r:id="rId4" tooltip="View more translations of Revelation 14:11"/>
              </a:rPr>
              <a:t>.</a:t>
            </a:r>
            <a:r>
              <a:rPr lang="en-US" dirty="0" smtClean="0"/>
              <a:t>”  Rev. 14:9-11</a:t>
            </a:r>
            <a:endParaRPr lang="en-US" dirty="0" smtClean="0"/>
          </a:p>
          <a:p>
            <a:endParaRPr lang="en-US" dirty="0"/>
          </a:p>
        </p:txBody>
      </p:sp>
      <p:pic>
        <p:nvPicPr>
          <p:cNvPr id="3074" name="Picture 2"/>
          <p:cNvPicPr>
            <a:picLocks noGrp="1" noChangeAspect="1" noChangeArrowheads="1"/>
          </p:cNvPicPr>
          <p:nvPr>
            <p:ph sz="half" idx="1"/>
          </p:nvPr>
        </p:nvPicPr>
        <p:blipFill>
          <a:blip r:embed="rId5" cstate="print"/>
          <a:srcRect/>
          <a:stretch>
            <a:fillRect/>
          </a:stretch>
        </p:blipFill>
        <p:spPr bwMode="auto">
          <a:xfrm>
            <a:off x="0" y="1371600"/>
            <a:ext cx="4953000" cy="5486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FF0000"/>
                </a:solidFill>
                <a:latin typeface="Algerian" pitchFamily="82" charset="0"/>
              </a:rPr>
              <a:t>The Grand Finale</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0" y="762000"/>
            <a:ext cx="4572000" cy="6096000"/>
          </a:xfrm>
        </p:spPr>
        <p:txBody>
          <a:bodyPr>
            <a:normAutofit lnSpcReduction="10000"/>
          </a:bodyPr>
          <a:lstStyle/>
          <a:p>
            <a:r>
              <a:rPr lang="en-US" dirty="0" smtClean="0"/>
              <a:t>This final warning message centers around two systems:  the beast and his image; the papacy and apostate Protestant churches, that are claiming the authority to dictate how humanity follows God!!</a:t>
            </a:r>
          </a:p>
          <a:p>
            <a:r>
              <a:rPr lang="en-US" dirty="0" smtClean="0"/>
              <a:t>They seek to usurp authority that belongs solely to our Maker!!  Not even the God of the Cosmos demands our obeisance!!!</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343400" y="762000"/>
            <a:ext cx="4800600" cy="6096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14400"/>
          </a:xfrm>
        </p:spPr>
        <p:txBody>
          <a:bodyPr>
            <a:normAutofit/>
          </a:bodyPr>
          <a:lstStyle/>
          <a:p>
            <a:r>
              <a:rPr lang="en-US" u="sng" dirty="0" smtClean="0">
                <a:solidFill>
                  <a:srgbClr val="0070C0"/>
                </a:solidFill>
                <a:latin typeface="Algerian" pitchFamily="82" charset="0"/>
              </a:rPr>
              <a:t>A behemoth</a:t>
            </a:r>
            <a:endParaRPr lang="en-US" u="sng" dirty="0">
              <a:solidFill>
                <a:srgbClr val="0070C0"/>
              </a:solidFill>
              <a:latin typeface="Algerian" pitchFamily="82" charset="0"/>
            </a:endParaRPr>
          </a:p>
        </p:txBody>
      </p:sp>
      <p:sp>
        <p:nvSpPr>
          <p:cNvPr id="4" name="Content Placeholder 3"/>
          <p:cNvSpPr>
            <a:spLocks noGrp="1"/>
          </p:cNvSpPr>
          <p:nvPr>
            <p:ph sz="half" idx="2"/>
          </p:nvPr>
        </p:nvSpPr>
        <p:spPr>
          <a:xfrm>
            <a:off x="4648200" y="0"/>
            <a:ext cx="4495800" cy="6858000"/>
          </a:xfrm>
        </p:spPr>
        <p:txBody>
          <a:bodyPr>
            <a:normAutofit fontScale="92500" lnSpcReduction="20000"/>
          </a:bodyPr>
          <a:lstStyle/>
          <a:p>
            <a:r>
              <a:rPr lang="en-US" dirty="0" smtClean="0"/>
              <a:t>“One of my favorite knives is my heavy-duty, two-pound, full-tang, 8-inch-bladed behemoth of a cleaver that I got for $15 at a recently closed restaurant supply store in Boston's Chinatown. I use it nearly daily for taking apart chickens, hacking through animal bones, mincing beef or pork for hand-chopped burgers or dumplings, cleaving hearty vegetables…A cleaver is meant to be only for the toughest of the tough jobs, and </a:t>
            </a:r>
            <a:r>
              <a:rPr lang="en-US" i="1" dirty="0" smtClean="0"/>
              <a:t>will</a:t>
            </a:r>
            <a:r>
              <a:rPr lang="en-US" dirty="0" smtClean="0"/>
              <a:t> get beat up.” www.seriouseats.com/2010/08/how-to-choose-buy-care-for-a-meat-cleaver.html</a:t>
            </a:r>
            <a:endParaRPr lang="en-US"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0" y="762000"/>
            <a:ext cx="4572000" cy="6096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rPr>
              <a:t>Man in the Dust</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dirty="0" smtClean="0"/>
              <a:t>“None but God can subdue the pride of man's heart. We cannot save ourselves. We cannot regenerate ourselves. In the heavenly courts there will be no song sung, To me that loved myself, and washed myself, redeemed myself, unto me be glory and honor, blessing and praise. But this is the keynote of the song that is sung by many here in this world. They do not know what it means to be meek and lowly in heart; and they do not mean to know this, if they can avoid it. The whole gospel is comprised in learning of Christ, His meekness and lowliness.</a:t>
            </a:r>
          </a:p>
          <a:p>
            <a:r>
              <a:rPr lang="en-US" dirty="0" smtClean="0"/>
              <a:t>“What is justification by faith? It is the work of God in laying the glory of man in the dust, and doing for man that which it is not in his power to do for himself.-- </a:t>
            </a:r>
            <a:r>
              <a:rPr lang="en-US" i="1" dirty="0" smtClean="0"/>
              <a:t>Special Testimonies to Ministers and Workers </a:t>
            </a:r>
            <a:r>
              <a:rPr lang="en-US" dirty="0" smtClean="0"/>
              <a:t>(Series A, No. 9, 1897), pages 61, 62.  TM, pg. 456</a:t>
            </a:r>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The Cleaver of Truth</a:t>
            </a:r>
            <a:endParaRPr lang="en-US" u="sng" dirty="0">
              <a:solidFill>
                <a:srgbClr val="002060"/>
              </a:solidFill>
            </a:endParaRPr>
          </a:p>
        </p:txBody>
      </p:sp>
      <p:sp>
        <p:nvSpPr>
          <p:cNvPr id="3" name="Content Placeholder 2"/>
          <p:cNvSpPr>
            <a:spLocks noGrp="1"/>
          </p:cNvSpPr>
          <p:nvPr>
            <p:ph idx="1"/>
          </p:nvPr>
        </p:nvSpPr>
        <p:spPr>
          <a:xfrm>
            <a:off x="0" y="609600"/>
            <a:ext cx="9144000" cy="6248400"/>
          </a:xfrm>
        </p:spPr>
        <p:txBody>
          <a:bodyPr>
            <a:normAutofit fontScale="77500" lnSpcReduction="20000"/>
          </a:bodyPr>
          <a:lstStyle/>
          <a:p>
            <a:r>
              <a:rPr lang="en-US" dirty="0" smtClean="0"/>
              <a:t>“Our </a:t>
            </a:r>
            <a:r>
              <a:rPr lang="en-US" dirty="0"/>
              <a:t>habits of eating and drinking show whether we are of the world or among the number that the Lord by his mighty cleaver of truth has separated from the world</a:t>
            </a:r>
            <a:r>
              <a:rPr lang="en-US" dirty="0" smtClean="0"/>
              <a:t>.--</a:t>
            </a:r>
            <a:r>
              <a:rPr lang="en-US" i="1" dirty="0"/>
              <a:t>U. T., Aug. 25, 1897.</a:t>
            </a:r>
            <a:r>
              <a:rPr lang="en-US" dirty="0"/>
              <a:t> {HL 75.2</a:t>
            </a:r>
            <a:r>
              <a:rPr lang="en-US" dirty="0" smtClean="0"/>
              <a:t>}</a:t>
            </a:r>
          </a:p>
          <a:p>
            <a:r>
              <a:rPr lang="en-US" dirty="0"/>
              <a:t> </a:t>
            </a:r>
            <a:r>
              <a:rPr lang="en-US" dirty="0" smtClean="0"/>
              <a:t>”Yet </a:t>
            </a:r>
            <a:r>
              <a:rPr lang="en-US" dirty="0"/>
              <a:t>the purpose of God must be accomplished. The knowledge of His will must be given to the world. God brought the hand of oppression upon His people, and scattered them as captives among the nations. In affliction many of them repented of their transgressions, and sought the Lord. Thus scattered throughout the countries of the heathen, they spread abroad the knowledge of the true God. {ST, January 25, 1910 par. 10}</a:t>
            </a:r>
          </a:p>
          <a:p>
            <a:r>
              <a:rPr lang="en-US" dirty="0"/>
              <a:t>     In this day, God has called His church, as He called ancient Israel, to stand as a light in the earth. </a:t>
            </a:r>
            <a:r>
              <a:rPr lang="en-US" u="sng" dirty="0">
                <a:solidFill>
                  <a:srgbClr val="C00000"/>
                </a:solidFill>
              </a:rPr>
              <a:t>By the mighty cleaver of truth,--the messages of the first, second, and third angels,--He has separated a people from the churches and from the world, to bring them into a sacred nearness to Himself.</a:t>
            </a:r>
            <a:r>
              <a:rPr lang="en-US" dirty="0"/>
              <a:t> He has made them the depositories of His law, and has committed to them the great truths of prophecy for this time. Like the holy oracles committed to ancient Israel, these are a sacred trust to be communicated to the world. {ST</a:t>
            </a:r>
            <a:r>
              <a:rPr lang="en-US" dirty="0" smtClean="0"/>
              <a:t>, January </a:t>
            </a:r>
            <a:r>
              <a:rPr lang="en-US" dirty="0"/>
              <a:t>25, 1910 par. 11}</a:t>
            </a:r>
          </a:p>
          <a:p>
            <a:endParaRPr 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7030A0"/>
                </a:solidFill>
              </a:rPr>
              <a:t>Designed for Distinctiveness</a:t>
            </a:r>
            <a:endParaRPr lang="en-US" u="sng" dirty="0">
              <a:solidFill>
                <a:srgbClr val="7030A0"/>
              </a:solidFill>
            </a:endParaRPr>
          </a:p>
        </p:txBody>
      </p:sp>
      <p:sp>
        <p:nvSpPr>
          <p:cNvPr id="3" name="Content Placeholder 2"/>
          <p:cNvSpPr>
            <a:spLocks noGrp="1"/>
          </p:cNvSpPr>
          <p:nvPr>
            <p:ph sz="half" idx="1"/>
          </p:nvPr>
        </p:nvSpPr>
        <p:spPr>
          <a:xfrm>
            <a:off x="0" y="762000"/>
            <a:ext cx="4495800" cy="6096000"/>
          </a:xfrm>
        </p:spPr>
        <p:txBody>
          <a:bodyPr>
            <a:normAutofit/>
          </a:bodyPr>
          <a:lstStyle/>
          <a:p>
            <a:r>
              <a:rPr lang="en-US" sz="3200" dirty="0" smtClean="0"/>
              <a:t>Our health habits clearly reveal if we have are following the world or if we are seeking clarity of mind to hear God’s voice.  Those loyal to the 3 Angel’s messages distinguish themselves from the world and worldly churches!</a:t>
            </a:r>
            <a:endParaRPr lang="en-US" sz="32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“Fear God”</a:t>
            </a:r>
            <a:endParaRPr lang="en-US" u="sng" dirty="0">
              <a:solidFill>
                <a:srgbClr val="C00000"/>
              </a:solidFill>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dirty="0" smtClean="0"/>
              <a:t>This first phrase is referred to repeatedly in the Old Testament. “Let </a:t>
            </a:r>
            <a:r>
              <a:rPr lang="en-US" dirty="0"/>
              <a:t>us hear the conclusion of the whole matter: </a:t>
            </a:r>
            <a:r>
              <a:rPr lang="en-US" u="sng" dirty="0">
                <a:solidFill>
                  <a:srgbClr val="C00000"/>
                </a:solidFill>
              </a:rPr>
              <a:t>Fear God, and keep his commandments</a:t>
            </a:r>
            <a:r>
              <a:rPr lang="en-US" dirty="0"/>
              <a:t>: for this </a:t>
            </a:r>
            <a:r>
              <a:rPr lang="en-US" dirty="0" smtClean="0"/>
              <a:t>is </a:t>
            </a:r>
            <a:r>
              <a:rPr lang="en-US" dirty="0"/>
              <a:t>the whole </a:t>
            </a:r>
            <a:r>
              <a:rPr lang="en-US" dirty="0" smtClean="0"/>
              <a:t>duty </a:t>
            </a:r>
            <a:r>
              <a:rPr lang="en-US" dirty="0"/>
              <a:t>of </a:t>
            </a:r>
            <a:r>
              <a:rPr lang="en-US" dirty="0" smtClean="0"/>
              <a:t>man.“ Eccl. 12:13  “</a:t>
            </a:r>
            <a:r>
              <a:rPr lang="en-US" dirty="0"/>
              <a:t>By mercy and truth iniquity is purged: and </a:t>
            </a:r>
            <a:r>
              <a:rPr lang="en-US" u="sng" dirty="0">
                <a:solidFill>
                  <a:srgbClr val="FF0000"/>
                </a:solidFill>
              </a:rPr>
              <a:t>by the fear of the LORD </a:t>
            </a:r>
            <a:r>
              <a:rPr lang="en-US" u="sng" dirty="0" smtClean="0">
                <a:solidFill>
                  <a:srgbClr val="FF0000"/>
                </a:solidFill>
              </a:rPr>
              <a:t>men </a:t>
            </a:r>
            <a:r>
              <a:rPr lang="en-US" u="sng" dirty="0">
                <a:solidFill>
                  <a:srgbClr val="FF0000"/>
                </a:solidFill>
              </a:rPr>
              <a:t>depart from evil</a:t>
            </a:r>
            <a:r>
              <a:rPr lang="en-US" u="sng" dirty="0" smtClean="0">
                <a:solidFill>
                  <a:srgbClr val="FF0000"/>
                </a:solidFill>
              </a:rPr>
              <a:t>.</a:t>
            </a:r>
            <a:r>
              <a:rPr lang="en-US" dirty="0" smtClean="0"/>
              <a:t>”  Proverbs 16:6</a:t>
            </a:r>
            <a:endParaRPr lang="en-US" dirty="0"/>
          </a:p>
          <a:p>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838200"/>
            <a:ext cx="4953000" cy="6019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838200"/>
          </a:xfrm>
        </p:spPr>
        <p:txBody>
          <a:bodyPr>
            <a:normAutofit fontScale="90000"/>
          </a:bodyPr>
          <a:lstStyle/>
          <a:p>
            <a:r>
              <a:rPr lang="en-US" u="sng" dirty="0" smtClean="0">
                <a:solidFill>
                  <a:srgbClr val="FF0000"/>
                </a:solidFill>
              </a:rPr>
              <a:t>Drives us to Christ</a:t>
            </a:r>
            <a:endParaRPr lang="en-US" u="sng" dirty="0">
              <a:solidFill>
                <a:srgbClr val="FF0000"/>
              </a:solidFill>
            </a:endParaRPr>
          </a:p>
        </p:txBody>
      </p:sp>
      <p:sp>
        <p:nvSpPr>
          <p:cNvPr id="3" name="Content Placeholder 2"/>
          <p:cNvSpPr>
            <a:spLocks noGrp="1"/>
          </p:cNvSpPr>
          <p:nvPr>
            <p:ph sz="half" idx="1"/>
          </p:nvPr>
        </p:nvSpPr>
        <p:spPr>
          <a:xfrm>
            <a:off x="0" y="0"/>
            <a:ext cx="4572000" cy="7391400"/>
          </a:xfrm>
        </p:spPr>
        <p:txBody>
          <a:bodyPr>
            <a:normAutofit fontScale="77500" lnSpcReduction="20000"/>
          </a:bodyPr>
          <a:lstStyle/>
          <a:p>
            <a:r>
              <a:rPr lang="en-US" dirty="0" smtClean="0"/>
              <a:t>Since we are bidden to follow all of God’s commandments, and by ourselves, we can’t, this phrase drives us to flee to Christ for forgiveness and for power to obey.  </a:t>
            </a:r>
          </a:p>
          <a:p>
            <a:r>
              <a:rPr lang="en-US" dirty="0" smtClean="0"/>
              <a:t>“</a:t>
            </a:r>
            <a:r>
              <a:rPr lang="en-US" dirty="0" smtClean="0">
                <a:hlinkClick r:id="rId2" tooltip="View more translations of Galatians 3:21"/>
              </a:rPr>
              <a:t>Is </a:t>
            </a:r>
            <a:r>
              <a:rPr lang="en-US" dirty="0">
                <a:hlinkClick r:id="rId2" tooltip="View more translations of Galatians 3:21"/>
              </a:rPr>
              <a:t>the law then against the promises of God? God forbid: for if there had been a law given which could have given life, verily righteousness should have been by the </a:t>
            </a:r>
            <a:r>
              <a:rPr lang="en-US" dirty="0" smtClean="0">
                <a:hlinkClick r:id="rId2" tooltip="View more translations of Galatians 3:21"/>
              </a:rPr>
              <a:t>law.</a:t>
            </a:r>
            <a:r>
              <a:rPr lang="en-US" dirty="0" smtClean="0"/>
              <a:t> </a:t>
            </a:r>
            <a:r>
              <a:rPr lang="en-US" dirty="0" smtClean="0">
                <a:hlinkClick r:id="rId3" tooltip="View more translations of Galatians 3:22"/>
              </a:rPr>
              <a:t>But </a:t>
            </a:r>
            <a:r>
              <a:rPr lang="en-US" dirty="0">
                <a:hlinkClick r:id="rId3" tooltip="View more translations of Galatians 3:22"/>
              </a:rPr>
              <a:t>the scripture hath concluded all under sin, that the promise by faith of Jesus Christ might be given to them that believe</a:t>
            </a:r>
            <a:r>
              <a:rPr lang="en-US" dirty="0" smtClean="0">
                <a:hlinkClick r:id="rId3" tooltip="View more translations of Galatians 3:22"/>
              </a:rPr>
              <a:t>.</a:t>
            </a:r>
            <a:r>
              <a:rPr lang="en-US" dirty="0" smtClean="0"/>
              <a:t> </a:t>
            </a:r>
            <a:r>
              <a:rPr lang="en-US" dirty="0"/>
              <a:t> </a:t>
            </a:r>
            <a:r>
              <a:rPr lang="en-US" dirty="0">
                <a:hlinkClick r:id="rId4" tooltip="View more translations of Galatians 3:23"/>
              </a:rPr>
              <a:t>But before faith came, we were kept under the law, shut up unto the faith which should afterwards be </a:t>
            </a:r>
            <a:r>
              <a:rPr lang="en-US" dirty="0" smtClean="0">
                <a:hlinkClick r:id="rId4" tooltip="View more translations of Galatians 3:23"/>
              </a:rPr>
              <a:t>revealed.</a:t>
            </a:r>
            <a:r>
              <a:rPr lang="en-US" dirty="0" smtClean="0"/>
              <a:t> </a:t>
            </a:r>
            <a:r>
              <a:rPr lang="en-US" dirty="0" smtClean="0">
                <a:hlinkClick r:id="rId5" tooltip="View more translations of Galatians 3:24"/>
              </a:rPr>
              <a:t>Wherefore </a:t>
            </a:r>
            <a:r>
              <a:rPr lang="en-US" dirty="0">
                <a:hlinkClick r:id="rId5" tooltip="View more translations of Galatians 3:24"/>
              </a:rPr>
              <a:t>the law was our schoolmaster </a:t>
            </a:r>
            <a:r>
              <a:rPr lang="en-US" dirty="0" smtClean="0">
                <a:hlinkClick r:id="rId5" tooltip="View more translations of Galatians 3:24"/>
              </a:rPr>
              <a:t>to </a:t>
            </a:r>
            <a:r>
              <a:rPr lang="en-US" dirty="0">
                <a:hlinkClick r:id="rId5" tooltip="View more translations of Galatians 3:24"/>
              </a:rPr>
              <a:t>bring </a:t>
            </a:r>
            <a:r>
              <a:rPr lang="en-US" dirty="0" smtClean="0">
                <a:hlinkClick r:id="rId5" tooltip="View more translations of Galatians 3:24"/>
              </a:rPr>
              <a:t>us </a:t>
            </a:r>
            <a:r>
              <a:rPr lang="en-US" dirty="0">
                <a:hlinkClick r:id="rId5" tooltip="View more translations of Galatians 3:24"/>
              </a:rPr>
              <a:t>unto Christ, that we might be justified by </a:t>
            </a:r>
            <a:r>
              <a:rPr lang="en-US" dirty="0" smtClean="0">
                <a:hlinkClick r:id="rId5" tooltip="View more translations of Galatians 3:24"/>
              </a:rPr>
              <a:t>faith.</a:t>
            </a:r>
            <a:r>
              <a:rPr lang="en-US" dirty="0" smtClean="0"/>
              <a:t> </a:t>
            </a:r>
            <a:r>
              <a:rPr lang="en-US" dirty="0" smtClean="0">
                <a:hlinkClick r:id="rId6" tooltip="View more translations of Galatians 3:25"/>
              </a:rPr>
              <a:t>But </a:t>
            </a:r>
            <a:r>
              <a:rPr lang="en-US" dirty="0">
                <a:hlinkClick r:id="rId6" tooltip="View more translations of Galatians 3:25"/>
              </a:rPr>
              <a:t>after that faith is come, we are no longer under a schoolmaster</a:t>
            </a:r>
            <a:r>
              <a:rPr lang="en-US" dirty="0" smtClean="0">
                <a:hlinkClick r:id="rId6" tooltip="View more translations of Galatians 3:25"/>
              </a:rPr>
              <a:t>.</a:t>
            </a:r>
            <a:r>
              <a:rPr lang="en-US" dirty="0" smtClean="0"/>
              <a:t>”  Galatians 3:21-25</a:t>
            </a:r>
            <a:endParaRPr lang="en-US" dirty="0"/>
          </a:p>
          <a:p>
            <a:endParaRPr lang="en-US" dirty="0"/>
          </a:p>
        </p:txBody>
      </p:sp>
      <p:pic>
        <p:nvPicPr>
          <p:cNvPr id="4098" name="Picture 2"/>
          <p:cNvPicPr>
            <a:picLocks noGrp="1" noChangeAspect="1" noChangeArrowheads="1"/>
          </p:cNvPicPr>
          <p:nvPr>
            <p:ph sz="half" idx="2"/>
          </p:nvPr>
        </p:nvPicPr>
        <p:blipFill>
          <a:blip r:embed="rId7"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990600"/>
          </a:xfrm>
        </p:spPr>
        <p:txBody>
          <a:bodyPr>
            <a:normAutofit fontScale="90000"/>
          </a:bodyPr>
          <a:lstStyle/>
          <a:p>
            <a:r>
              <a:rPr lang="en-US" u="sng" dirty="0" smtClean="0">
                <a:solidFill>
                  <a:srgbClr val="0070C0"/>
                </a:solidFill>
              </a:rPr>
              <a:t>Give Glory to Him</a:t>
            </a:r>
            <a:endParaRPr lang="en-US" u="sng" dirty="0">
              <a:solidFill>
                <a:srgbClr val="0070C0"/>
              </a:solidFill>
            </a:endParaRPr>
          </a:p>
        </p:txBody>
      </p:sp>
      <p:sp>
        <p:nvSpPr>
          <p:cNvPr id="4" name="Content Placeholder 3"/>
          <p:cNvSpPr>
            <a:spLocks noGrp="1"/>
          </p:cNvSpPr>
          <p:nvPr>
            <p:ph sz="half" idx="2"/>
          </p:nvPr>
        </p:nvSpPr>
        <p:spPr>
          <a:xfrm>
            <a:off x="4648200" y="0"/>
            <a:ext cx="4495800" cy="6858000"/>
          </a:xfrm>
        </p:spPr>
        <p:txBody>
          <a:bodyPr>
            <a:normAutofit fontScale="92500" lnSpcReduction="10000"/>
          </a:bodyPr>
          <a:lstStyle/>
          <a:p>
            <a:r>
              <a:rPr lang="en-US" dirty="0" smtClean="0"/>
              <a:t>Again, the Bible is very clear what this phrase means.  </a:t>
            </a:r>
            <a:r>
              <a:rPr lang="en-US" dirty="0" smtClean="0">
                <a:hlinkClick r:id="rId2" tooltip="View more translations of 1 Corinthians 6:19"/>
              </a:rPr>
              <a:t>“ </a:t>
            </a:r>
            <a:r>
              <a:rPr lang="en-US" dirty="0">
                <a:hlinkClick r:id="rId2" tooltip="View more translations of 1 Corinthians 6:19"/>
              </a:rPr>
              <a:t>What? know ye not that your body is the temple of the Holy Ghost </a:t>
            </a:r>
            <a:r>
              <a:rPr lang="en-US" dirty="0" smtClean="0">
                <a:hlinkClick r:id="rId2" tooltip="View more translations of 1 Corinthians 6:19"/>
              </a:rPr>
              <a:t>which is </a:t>
            </a:r>
            <a:r>
              <a:rPr lang="en-US" dirty="0">
                <a:hlinkClick r:id="rId2" tooltip="View more translations of 1 Corinthians 6:19"/>
              </a:rPr>
              <a:t>in you, which ye have of God, and ye are not your own</a:t>
            </a:r>
            <a:r>
              <a:rPr lang="en-US" dirty="0" smtClean="0">
                <a:hlinkClick r:id="rId2" tooltip="View more translations of 1 Corinthians 6:19"/>
              </a:rPr>
              <a:t>?</a:t>
            </a:r>
            <a:r>
              <a:rPr lang="en-US" dirty="0" smtClean="0"/>
              <a:t> </a:t>
            </a:r>
            <a:r>
              <a:rPr lang="en-US" dirty="0"/>
              <a:t> </a:t>
            </a:r>
            <a:r>
              <a:rPr lang="en-US" dirty="0">
                <a:hlinkClick r:id="rId3" tooltip="View more translations of 1 Corinthians 6:20"/>
              </a:rPr>
              <a:t>For ye are bought with a price: therefore glorify God in your body, and in your spirit, which are God's</a:t>
            </a:r>
            <a:r>
              <a:rPr lang="en-US" dirty="0" smtClean="0">
                <a:hlinkClick r:id="rId3" tooltip="View more translations of 1 Corinthians 6:20"/>
              </a:rPr>
              <a:t>.</a:t>
            </a:r>
            <a:r>
              <a:rPr lang="en-US" dirty="0" smtClean="0"/>
              <a:t>”   1 Corinthians 6:19,20</a:t>
            </a:r>
          </a:p>
          <a:p>
            <a:r>
              <a:rPr lang="en-US" dirty="0" smtClean="0"/>
              <a:t>“</a:t>
            </a:r>
            <a:r>
              <a:rPr lang="en-US" u="sng" dirty="0" smtClean="0">
                <a:solidFill>
                  <a:srgbClr val="C00000"/>
                </a:solidFill>
              </a:rPr>
              <a:t>Whether </a:t>
            </a:r>
            <a:r>
              <a:rPr lang="en-US" u="sng" dirty="0">
                <a:solidFill>
                  <a:srgbClr val="C00000"/>
                </a:solidFill>
              </a:rPr>
              <a:t>therefore ye eat, or drink, or whatsoever ye do, do all to the glory of God</a:t>
            </a:r>
            <a:r>
              <a:rPr lang="en-US" u="sng" dirty="0" smtClean="0">
                <a:solidFill>
                  <a:srgbClr val="C00000"/>
                </a:solidFill>
              </a:rPr>
              <a:t>.</a:t>
            </a:r>
            <a:r>
              <a:rPr lang="en-US" dirty="0" smtClean="0"/>
              <a:t>”  1 Corinthians 10:31 </a:t>
            </a:r>
            <a:br>
              <a:rPr lang="en-US" dirty="0" smtClean="0"/>
            </a:br>
            <a:endParaRPr lang="en-US" dirty="0"/>
          </a:p>
          <a:p>
            <a:endParaRPr lang="en-US" dirty="0"/>
          </a:p>
        </p:txBody>
      </p:sp>
      <p:pic>
        <p:nvPicPr>
          <p:cNvPr id="5122" name="Picture 2"/>
          <p:cNvPicPr>
            <a:picLocks noGrp="1" noChangeAspect="1" noChangeArrowheads="1"/>
          </p:cNvPicPr>
          <p:nvPr>
            <p:ph sz="half" idx="1"/>
          </p:nvPr>
        </p:nvPicPr>
        <p:blipFill>
          <a:blip r:embed="rId4" cstate="print"/>
          <a:srcRect/>
          <a:stretch>
            <a:fillRect/>
          </a:stretch>
        </p:blipFill>
        <p:spPr bwMode="auto">
          <a:xfrm>
            <a:off x="0" y="838200"/>
            <a:ext cx="4953000" cy="6019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The Right Arm</a:t>
            </a:r>
            <a:endParaRPr lang="en-US" u="sng" dirty="0">
              <a:solidFill>
                <a:srgbClr val="002060"/>
              </a:solidFill>
            </a:endParaRPr>
          </a:p>
        </p:txBody>
      </p:sp>
      <p:sp>
        <p:nvSpPr>
          <p:cNvPr id="3" name="Content Placeholder 2"/>
          <p:cNvSpPr>
            <a:spLocks noGrp="1"/>
          </p:cNvSpPr>
          <p:nvPr>
            <p:ph sz="half" idx="1"/>
          </p:nvPr>
        </p:nvSpPr>
        <p:spPr>
          <a:xfrm>
            <a:off x="0" y="685800"/>
            <a:ext cx="4572000" cy="6172200"/>
          </a:xfrm>
        </p:spPr>
        <p:txBody>
          <a:bodyPr>
            <a:normAutofit fontScale="92500"/>
          </a:bodyPr>
          <a:lstStyle/>
          <a:p>
            <a:r>
              <a:rPr lang="en-US" dirty="0" smtClean="0"/>
              <a:t>The right arm is the right arm.  The health message is not the body; it is not to be made the all in all message.  It is not:</a:t>
            </a:r>
          </a:p>
          <a:p>
            <a:r>
              <a:rPr lang="en-US" dirty="0" smtClean="0"/>
              <a:t>1. you can only eat two meals a day.</a:t>
            </a:r>
          </a:p>
          <a:p>
            <a:r>
              <a:rPr lang="en-US" dirty="0" smtClean="0"/>
              <a:t>2. you should only eat fruit.</a:t>
            </a:r>
          </a:p>
          <a:p>
            <a:r>
              <a:rPr lang="en-US" dirty="0" smtClean="0"/>
              <a:t>3.  watch out for extremes!!</a:t>
            </a:r>
          </a:p>
          <a:p>
            <a:r>
              <a:rPr lang="en-US" dirty="0" smtClean="0"/>
              <a:t>4.  it is about health reform; not health deform!!</a:t>
            </a:r>
            <a:endParaRPr lang="en-US" dirty="0"/>
          </a:p>
          <a:p>
            <a:r>
              <a:rPr lang="en-US" dirty="0" smtClean="0"/>
              <a:t> It is to be used to lead others to health and a desire to know more of Christ and the great truths for this time!</a:t>
            </a:r>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572000" y="685800"/>
            <a:ext cx="4572000" cy="6172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C00000"/>
                </a:solidFill>
                <a:latin typeface="Algerian" pitchFamily="82" charset="0"/>
              </a:rPr>
              <a:t>The hour of His judgment</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0" y="762000"/>
            <a:ext cx="4572000" cy="6096000"/>
          </a:xfrm>
        </p:spPr>
        <p:txBody>
          <a:bodyPr>
            <a:normAutofit lnSpcReduction="10000"/>
          </a:bodyPr>
          <a:lstStyle/>
          <a:p>
            <a:r>
              <a:rPr lang="en-US" dirty="0" smtClean="0"/>
              <a:t>“…for the hour of His judgment is come…”  Rev. 14:7</a:t>
            </a:r>
          </a:p>
          <a:p>
            <a:r>
              <a:rPr lang="en-US" dirty="0" smtClean="0"/>
              <a:t>“</a:t>
            </a:r>
            <a:r>
              <a:rPr lang="en-US" dirty="0"/>
              <a:t>And he said unto me, Unto two thousand and three hundred days; then shall the sanctuary be cleansed</a:t>
            </a:r>
            <a:r>
              <a:rPr lang="en-US" dirty="0" smtClean="0"/>
              <a:t>.”  Dan. 8:14</a:t>
            </a:r>
          </a:p>
          <a:p>
            <a:r>
              <a:rPr lang="en-US" dirty="0" smtClean="0"/>
              <a:t>“For </a:t>
            </a:r>
            <a:r>
              <a:rPr lang="en-US" dirty="0"/>
              <a:t>on that day shall </a:t>
            </a:r>
            <a:r>
              <a:rPr lang="en-US" dirty="0" smtClean="0"/>
              <a:t>the priest </a:t>
            </a:r>
            <a:r>
              <a:rPr lang="en-US" dirty="0"/>
              <a:t>make an atonement for you, to cleanse you, </a:t>
            </a:r>
            <a:r>
              <a:rPr lang="en-US" dirty="0" smtClean="0"/>
              <a:t>that </a:t>
            </a:r>
            <a:r>
              <a:rPr lang="en-US" dirty="0"/>
              <a:t>ye may be clean from all your sins before the LORD</a:t>
            </a:r>
            <a:r>
              <a:rPr lang="en-US" dirty="0" smtClean="0"/>
              <a:t>.”  Leviticus 16:30</a:t>
            </a:r>
            <a:endParaRPr lang="en-US" dirty="0"/>
          </a:p>
          <a:p>
            <a:endParaRPr 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4969</TotalTime>
  <Words>1928</Words>
  <Application>Microsoft Office PowerPoint</Application>
  <PresentationFormat>On-screen Show (4:3)</PresentationFormat>
  <Paragraphs>69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Cleaver</vt:lpstr>
      <vt:lpstr>A behemoth</vt:lpstr>
      <vt:lpstr>The Cleaver of Truth</vt:lpstr>
      <vt:lpstr>Designed for Distinctiveness</vt:lpstr>
      <vt:lpstr>“Fear God”</vt:lpstr>
      <vt:lpstr>Drives us to Christ</vt:lpstr>
      <vt:lpstr>Give Glory to Him</vt:lpstr>
      <vt:lpstr>The Right Arm</vt:lpstr>
      <vt:lpstr>The hour of His judgment</vt:lpstr>
      <vt:lpstr>The One Unique Doctrine</vt:lpstr>
      <vt:lpstr>Worship Him</vt:lpstr>
      <vt:lpstr>Sabbath-Sign of Christ’s Power</vt:lpstr>
      <vt:lpstr>Sabbath-Sanctification</vt:lpstr>
      <vt:lpstr>Babylon is Fallen</vt:lpstr>
      <vt:lpstr>Brain Dead</vt:lpstr>
      <vt:lpstr>True Christians in Rome and A. Protestantism</vt:lpstr>
      <vt:lpstr>The Cleaver Separates</vt:lpstr>
      <vt:lpstr>The Third Angel’s Message</vt:lpstr>
      <vt:lpstr>The Grand Finale</vt:lpstr>
      <vt:lpstr>Man in the Dust</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Cleaver</dc:title>
  <dc:creator>Dad</dc:creator>
  <cp:lastModifiedBy>Dad</cp:lastModifiedBy>
  <cp:revision>6</cp:revision>
  <dcterms:created xsi:type="dcterms:W3CDTF">2011-02-25T13:54:47Z</dcterms:created>
  <dcterms:modified xsi:type="dcterms:W3CDTF">2011-03-02T14:02:04Z</dcterms:modified>
</cp:coreProperties>
</file>