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8" r:id="rId4"/>
    <p:sldId id="273" r:id="rId5"/>
    <p:sldId id="274" r:id="rId6"/>
    <p:sldId id="275" r:id="rId7"/>
    <p:sldId id="276" r:id="rId8"/>
    <p:sldId id="278" r:id="rId9"/>
    <p:sldId id="277" r:id="rId10"/>
    <p:sldId id="279" r:id="rId11"/>
    <p:sldId id="284" r:id="rId12"/>
    <p:sldId id="286" r:id="rId13"/>
    <p:sldId id="280" r:id="rId14"/>
    <p:sldId id="281" r:id="rId15"/>
    <p:sldId id="282" r:id="rId16"/>
    <p:sldId id="269" r:id="rId17"/>
    <p:sldId id="263" r:id="rId18"/>
    <p:sldId id="264" r:id="rId19"/>
    <p:sldId id="260" r:id="rId20"/>
    <p:sldId id="287" r:id="rId21"/>
    <p:sldId id="288" r:id="rId22"/>
    <p:sldId id="285" r:id="rId23"/>
    <p:sldId id="270" r:id="rId24"/>
    <p:sldId id="271" r:id="rId25"/>
    <p:sldId id="272"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CD0518-43E6-4A13-9B8C-15098F5EDF5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103009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D0518-43E6-4A13-9B8C-15098F5EDF5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224879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D0518-43E6-4A13-9B8C-15098F5EDF5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52410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D0518-43E6-4A13-9B8C-15098F5EDF5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124281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CD0518-43E6-4A13-9B8C-15098F5EDF5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1573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CD0518-43E6-4A13-9B8C-15098F5EDF5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388735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CD0518-43E6-4A13-9B8C-15098F5EDF58}"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26318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D0518-43E6-4A13-9B8C-15098F5EDF58}"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12898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D0518-43E6-4A13-9B8C-15098F5EDF58}"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193693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D0518-43E6-4A13-9B8C-15098F5EDF5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143614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D0518-43E6-4A13-9B8C-15098F5EDF5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C78A-3F84-4D1F-BD20-7641F6B5F4BF}" type="slidenum">
              <a:rPr lang="en-US" smtClean="0"/>
              <a:t>‹#›</a:t>
            </a:fld>
            <a:endParaRPr lang="en-US"/>
          </a:p>
        </p:txBody>
      </p:sp>
    </p:spTree>
    <p:extLst>
      <p:ext uri="{BB962C8B-B14F-4D97-AF65-F5344CB8AC3E}">
        <p14:creationId xmlns:p14="http://schemas.microsoft.com/office/powerpoint/2010/main" val="23460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D0518-43E6-4A13-9B8C-15098F5EDF58}" type="datetimeFigureOut">
              <a:rPr lang="en-US" smtClean="0"/>
              <a:t>10/10/2017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C78A-3F84-4D1F-BD20-7641F6B5F4BF}" type="slidenum">
              <a:rPr lang="en-US" smtClean="0"/>
              <a:t>‹#›</a:t>
            </a:fld>
            <a:endParaRPr lang="en-US"/>
          </a:p>
        </p:txBody>
      </p:sp>
    </p:spTree>
    <p:extLst>
      <p:ext uri="{BB962C8B-B14F-4D97-AF65-F5344CB8AC3E}">
        <p14:creationId xmlns:p14="http://schemas.microsoft.com/office/powerpoint/2010/main" val="3268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tandupforthetruth.com/2014/02/pope-to-copeland-catholics-and-charismatics-must-spiritually-uni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1277937"/>
          </a:xfrm>
        </p:spPr>
        <p:txBody>
          <a:bodyPr/>
          <a:lstStyle/>
          <a:p>
            <a:r>
              <a:rPr lang="en-US" b="1" i="1" u="sng" dirty="0" smtClean="0">
                <a:solidFill>
                  <a:srgbClr val="FF0000"/>
                </a:solidFill>
                <a:latin typeface="Algerian" panose="04020705040A02060702" pitchFamily="82" charset="0"/>
              </a:rPr>
              <a:t>Ecumenism:  Babylon Falls</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248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994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0070C0"/>
                </a:solidFill>
              </a:rPr>
              <a:t>The Luther Garden</a:t>
            </a:r>
            <a:endParaRPr lang="en-US" b="1" i="1" u="sng"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0" y="546100"/>
            <a:ext cx="12192000" cy="6311900"/>
          </a:xfrm>
          <a:prstGeom prst="rect">
            <a:avLst/>
          </a:prstGeom>
        </p:spPr>
      </p:pic>
    </p:spTree>
    <p:extLst>
      <p:ext uri="{BB962C8B-B14F-4D97-AF65-F5344CB8AC3E}">
        <p14:creationId xmlns:p14="http://schemas.microsoft.com/office/powerpoint/2010/main" val="265838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0"/>
            <a:ext cx="6019800" cy="787400"/>
          </a:xfrm>
        </p:spPr>
        <p:txBody>
          <a:bodyPr/>
          <a:lstStyle/>
          <a:p>
            <a:r>
              <a:rPr lang="en-US" dirty="0" smtClean="0"/>
              <a:t> </a:t>
            </a:r>
            <a:r>
              <a:rPr lang="en-US" b="1" i="1" u="sng" dirty="0" smtClean="0">
                <a:solidFill>
                  <a:srgbClr val="0070C0"/>
                </a:solidFill>
                <a:latin typeface="Algerian" panose="04020705040A02060702" pitchFamily="82" charset="0"/>
              </a:rPr>
              <a:t>I Hear The Sound!</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0"/>
            <a:ext cx="6172200" cy="6857999"/>
          </a:xfrm>
        </p:spPr>
        <p:txBody>
          <a:bodyPr>
            <a:normAutofit fontScale="92500" lnSpcReduction="10000"/>
          </a:bodyPr>
          <a:lstStyle/>
          <a:p>
            <a:r>
              <a:rPr lang="en-US" dirty="0" smtClean="0"/>
              <a:t>“And </a:t>
            </a:r>
            <a:r>
              <a:rPr lang="en-US" dirty="0"/>
              <a:t>after these things I saw another angel come down from heaven, having great power; and the earth was lightened with his glory</a:t>
            </a:r>
            <a:r>
              <a:rPr lang="en-US" dirty="0" smtClean="0"/>
              <a:t>. </a:t>
            </a:r>
            <a:r>
              <a:rPr lang="en-US" dirty="0"/>
              <a:t>And he cried mightily with a strong voice, saying, Babylon the great is fallen, is fallen, and is become the habitation of devils, and the hold of every foul spirit, and a cage of every unclean and hateful bird</a:t>
            </a:r>
            <a:r>
              <a:rPr lang="en-US" dirty="0" smtClean="0"/>
              <a:t>. </a:t>
            </a:r>
            <a:r>
              <a:rPr lang="en-US" dirty="0"/>
              <a:t>For all nations have drunk of the wine of the wrath of her fornication, and the kings of the earth have committed fornication with her, and the merchants of the earth are waxed rich through the abundance of her </a:t>
            </a:r>
            <a:r>
              <a:rPr lang="en-US" dirty="0" smtClean="0"/>
              <a:t>delicacies. And </a:t>
            </a:r>
            <a:r>
              <a:rPr lang="en-US" dirty="0"/>
              <a:t>I heard another voice from heaven, saying, Come out of her, my people, that ye be not partakers of her sins, and that ye receive not of her plagues</a:t>
            </a:r>
            <a:r>
              <a:rPr lang="en-US" dirty="0" smtClean="0"/>
              <a:t>. </a:t>
            </a:r>
            <a:r>
              <a:rPr lang="en-US" dirty="0"/>
              <a:t>For her sins have reached unto heaven, and God hath remembered her iniquities</a:t>
            </a:r>
            <a:r>
              <a:rPr lang="en-US" dirty="0" smtClean="0"/>
              <a:t>.”  Revelation 18:1-5</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698499"/>
            <a:ext cx="6019799" cy="6159499"/>
          </a:xfrm>
          <a:prstGeom prst="rect">
            <a:avLst/>
          </a:prstGeom>
        </p:spPr>
      </p:pic>
    </p:spTree>
    <p:extLst>
      <p:ext uri="{BB962C8B-B14F-4D97-AF65-F5344CB8AC3E}">
        <p14:creationId xmlns:p14="http://schemas.microsoft.com/office/powerpoint/2010/main" val="102816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6899"/>
          </a:xfrm>
        </p:spPr>
        <p:txBody>
          <a:bodyPr>
            <a:normAutofit fontScale="90000"/>
          </a:bodyPr>
          <a:lstStyle/>
          <a:p>
            <a:r>
              <a:rPr lang="en-US" dirty="0" smtClean="0"/>
              <a:t>        </a:t>
            </a:r>
            <a:r>
              <a:rPr lang="en-US" b="1" i="1" u="sng" dirty="0" smtClean="0">
                <a:solidFill>
                  <a:srgbClr val="FF0000"/>
                </a:solidFill>
                <a:latin typeface="Baskerville Old Face" panose="02020602080505020303" pitchFamily="18" charset="0"/>
              </a:rPr>
              <a:t>Evangelicals and Catholics Together- 1993</a:t>
            </a:r>
            <a:endParaRPr lang="en-US" b="1" i="1" u="sng" dirty="0">
              <a:solidFill>
                <a:srgbClr val="FF0000"/>
              </a:solidFill>
              <a:latin typeface="Baskerville Old Face" panose="02020602080505020303" pitchFamily="18" charset="0"/>
            </a:endParaRPr>
          </a:p>
        </p:txBody>
      </p:sp>
      <p:sp>
        <p:nvSpPr>
          <p:cNvPr id="3" name="Content Placeholder 2"/>
          <p:cNvSpPr>
            <a:spLocks noGrp="1"/>
          </p:cNvSpPr>
          <p:nvPr>
            <p:ph idx="1"/>
          </p:nvPr>
        </p:nvSpPr>
        <p:spPr>
          <a:xfrm>
            <a:off x="0" y="495300"/>
            <a:ext cx="12192000" cy="6362700"/>
          </a:xfrm>
        </p:spPr>
        <p:txBody>
          <a:bodyPr>
            <a:normAutofit/>
          </a:bodyPr>
          <a:lstStyle/>
          <a:p>
            <a:r>
              <a:rPr lang="en-US" sz="4000" dirty="0"/>
              <a:t>In 1993, major leaders from evangelical churches and Catholic churches issued a joint statement called the ECT or Evangelicals and Catholics Together.  The major premise behind this agreement lay in the need for the </a:t>
            </a:r>
            <a:r>
              <a:rPr lang="en-US" sz="4000" dirty="0" smtClean="0"/>
              <a:t> </a:t>
            </a:r>
            <a:r>
              <a:rPr lang="en-US" sz="4000" dirty="0"/>
              <a:t>churches to unite on warring against major social issues like abortion, drugs, and homosexuality.  Some of the major players in these meetings were Chuck Colson, Pat Robertson, Richard </a:t>
            </a:r>
            <a:r>
              <a:rPr lang="en-US" sz="4000" dirty="0" err="1"/>
              <a:t>Neuhaus</a:t>
            </a:r>
            <a:r>
              <a:rPr lang="en-US" sz="4000" dirty="0"/>
              <a:t>, and Cardinal O’Connor.  The two groups were willing to sacrifice some of their beliefs in order for them to be able to unite in defeating these crippling social issues. </a:t>
            </a:r>
          </a:p>
        </p:txBody>
      </p:sp>
    </p:spTree>
    <p:extLst>
      <p:ext uri="{BB962C8B-B14F-4D97-AF65-F5344CB8AC3E}">
        <p14:creationId xmlns:p14="http://schemas.microsoft.com/office/powerpoint/2010/main" val="12584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7010400"/>
          </a:xfrm>
        </p:spPr>
        <p:txBody>
          <a:bodyPr>
            <a:noAutofit/>
          </a:bodyPr>
          <a:lstStyle/>
          <a:p>
            <a:r>
              <a:rPr lang="en-US" sz="3000" dirty="0"/>
              <a:t>A recent document entitled "Evangelicals and Catholics </a:t>
            </a:r>
            <a:r>
              <a:rPr lang="en-US" sz="3000" dirty="0" smtClean="0"/>
              <a:t>Together: The </a:t>
            </a:r>
            <a:r>
              <a:rPr lang="en-US" sz="3000" dirty="0"/>
              <a:t>Christian Mission in the Third Millennium," signed by a number </a:t>
            </a:r>
            <a:r>
              <a:rPr lang="en-US" sz="3000" dirty="0" smtClean="0"/>
              <a:t>of prominent </a:t>
            </a:r>
            <a:r>
              <a:rPr lang="en-US" sz="3000" dirty="0"/>
              <a:t>evangelicals, has neglected the wide doctrinal breach </a:t>
            </a:r>
            <a:r>
              <a:rPr lang="en-US" sz="3000" dirty="0" smtClean="0"/>
              <a:t>that separates </a:t>
            </a:r>
            <a:r>
              <a:rPr lang="en-US" sz="3000" dirty="0"/>
              <a:t>evangelicalism and Roman Catholicism. </a:t>
            </a:r>
            <a:r>
              <a:rPr lang="en-US" sz="3000" b="1" i="1" u="sng" dirty="0"/>
              <a:t>It declares the unity of </a:t>
            </a:r>
            <a:r>
              <a:rPr lang="en-US" sz="3000" b="1" i="1" u="sng" dirty="0" smtClean="0"/>
              <a:t>the two </a:t>
            </a:r>
            <a:r>
              <a:rPr lang="en-US" sz="3000" b="1" i="1" u="sng" dirty="0"/>
              <a:t>participating groups, emphasizes their common faith, allows for </a:t>
            </a:r>
            <a:r>
              <a:rPr lang="en-US" sz="3000" b="1" i="1" u="sng" dirty="0" smtClean="0"/>
              <a:t>doctrinal differences</a:t>
            </a:r>
            <a:r>
              <a:rPr lang="en-US" sz="3000" b="1" i="1" u="sng" dirty="0"/>
              <a:t>, but states that the two nevertheless have a common </a:t>
            </a:r>
            <a:r>
              <a:rPr lang="en-US" sz="3000" b="1" i="1" u="sng" dirty="0" smtClean="0"/>
              <a:t>mission.”   ECT, pg. 7</a:t>
            </a:r>
            <a:endParaRPr lang="en-US" sz="3000" b="1" i="1" u="sng"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55703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Is the Protest Over?</a:t>
            </a:r>
            <a:endParaRPr lang="en-US" b="1" i="1" u="sng" dirty="0">
              <a:solidFill>
                <a:srgbClr val="0070C0"/>
              </a:solidFill>
              <a:latin typeface="Algerian" panose="04020705040A02060702" pitchFamily="82" charset="0"/>
            </a:endParaRPr>
          </a:p>
        </p:txBody>
      </p:sp>
      <p:sp>
        <p:nvSpPr>
          <p:cNvPr id="5" name="Content Placeholder 4"/>
          <p:cNvSpPr>
            <a:spLocks noGrp="1"/>
          </p:cNvSpPr>
          <p:nvPr>
            <p:ph idx="1"/>
          </p:nvPr>
        </p:nvSpPr>
        <p:spPr>
          <a:xfrm>
            <a:off x="0" y="558800"/>
            <a:ext cx="12192000" cy="6299199"/>
          </a:xfrm>
        </p:spPr>
        <p:txBody>
          <a:bodyPr>
            <a:normAutofit/>
          </a:bodyPr>
          <a:lstStyle/>
          <a:p>
            <a:pPr marL="0" indent="0">
              <a:buNone/>
            </a:pPr>
            <a:r>
              <a:rPr lang="en-US" sz="4000" dirty="0" smtClean="0"/>
              <a:t>           </a:t>
            </a:r>
            <a:r>
              <a:rPr lang="en-US" sz="4400" dirty="0"/>
              <a:t>Robertson declared, “The moral crisis facing society today and the obvious social breakdown mandates a closer cooperation between people of faith.  The time has come where </a:t>
            </a:r>
            <a:r>
              <a:rPr lang="en-US" sz="4400" b="1" i="1" u="sng" dirty="0"/>
              <a:t>we must lay aside minor points of doctrinal differences and focus on the Lord Jesus Christ…This statement lays the groundwork for moving forward in a spirit of cooperation.”  </a:t>
            </a:r>
            <a:r>
              <a:rPr lang="en-US" sz="4400" dirty="0"/>
              <a:t>Christian/American, May-June 1994</a:t>
            </a:r>
          </a:p>
        </p:txBody>
      </p:sp>
    </p:spTree>
    <p:extLst>
      <p:ext uri="{BB962C8B-B14F-4D97-AF65-F5344CB8AC3E}">
        <p14:creationId xmlns:p14="http://schemas.microsoft.com/office/powerpoint/2010/main" val="217923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5181600" cy="838199"/>
          </a:xfrm>
        </p:spPr>
        <p:txBody>
          <a:bodyPr/>
          <a:lstStyle/>
          <a:p>
            <a:r>
              <a:rPr lang="en-US" dirty="0" smtClean="0"/>
              <a:t>                   </a:t>
            </a:r>
            <a:r>
              <a:rPr lang="en-US" b="1" i="1" u="sng" dirty="0" smtClean="0">
                <a:solidFill>
                  <a:srgbClr val="0070C0"/>
                </a:solidFill>
              </a:rPr>
              <a:t>2014</a:t>
            </a:r>
            <a:endParaRPr lang="en-US" b="1" i="1" u="sng" dirty="0">
              <a:solidFill>
                <a:srgbClr val="0070C0"/>
              </a:solidFill>
            </a:endParaRPr>
          </a:p>
        </p:txBody>
      </p:sp>
      <p:sp>
        <p:nvSpPr>
          <p:cNvPr id="3" name="Content Placeholder 2"/>
          <p:cNvSpPr>
            <a:spLocks noGrp="1"/>
          </p:cNvSpPr>
          <p:nvPr>
            <p:ph sz="half" idx="1"/>
          </p:nvPr>
        </p:nvSpPr>
        <p:spPr>
          <a:xfrm>
            <a:off x="0" y="0"/>
            <a:ext cx="6172200" cy="6857999"/>
          </a:xfrm>
        </p:spPr>
        <p:txBody>
          <a:bodyPr>
            <a:normAutofit fontScale="85000" lnSpcReduction="20000"/>
          </a:bodyPr>
          <a:lstStyle/>
          <a:p>
            <a:r>
              <a:rPr lang="en-US" dirty="0"/>
              <a:t>Tony Palmer, an evangelical friend of Pope Francis, died in a motorcycle accident. Francis sent a message to be read at his funeral by his wife, Emiliana. Ironically, he was buried in a Catholic cemetery in Bath, England after a Catholic Requiem Mass attended by mostly evangelicals. He really wanted to be a Catholic, so he got his wish in his </a:t>
            </a:r>
            <a:r>
              <a:rPr lang="en-US" dirty="0" smtClean="0"/>
              <a:t>death. Palmer </a:t>
            </a:r>
            <a:r>
              <a:rPr lang="en-US" dirty="0"/>
              <a:t>had a passion to bring Evangelicals and Pentecostals into visible unity with Rome. He and the pope made a video for Kenneth Copeland’s ministerial conference in Texas earlier in 2014. During that meeting, Palmer told the audience, many of whom did not know, that the Catholic and Lutheran Churches had signed a declaration in 1999 saying they now agreed on the doctrine of justification by faith</a:t>
            </a:r>
            <a:r>
              <a:rPr lang="en-US" b="1" i="1" u="sng" dirty="0" smtClean="0">
                <a:solidFill>
                  <a:srgbClr val="FF0000"/>
                </a:solidFill>
                <a:latin typeface="Algerian" panose="04020705040A02060702" pitchFamily="82" charset="0"/>
              </a:rPr>
              <a:t>. “</a:t>
            </a:r>
            <a:r>
              <a:rPr lang="en-US" b="1" i="1" u="sng" dirty="0">
                <a:solidFill>
                  <a:srgbClr val="FF0000"/>
                </a:solidFill>
                <a:latin typeface="Algerian" panose="04020705040A02060702" pitchFamily="82" charset="0"/>
              </a:rPr>
              <a:t>We preach the same Gospel now,” Palmer told the gathering. “The protest is over.”</a:t>
            </a:r>
            <a:r>
              <a:rPr lang="en-US" dirty="0"/>
              <a:t> The Pentecostals reacted rapturously. Copeland burst into speaking in “gibberish,” often wrongly referred to as speaking in tongues.</a:t>
            </a:r>
          </a:p>
        </p:txBody>
      </p:sp>
      <p:pic>
        <p:nvPicPr>
          <p:cNvPr id="5" name="Content Placeholder 4"/>
          <p:cNvPicPr>
            <a:picLocks noGrp="1" noChangeAspect="1"/>
          </p:cNvPicPr>
          <p:nvPr>
            <p:ph sz="half" idx="2"/>
          </p:nvPr>
        </p:nvPicPr>
        <p:blipFill>
          <a:blip r:embed="rId2"/>
          <a:stretch>
            <a:fillRect/>
          </a:stretch>
        </p:blipFill>
        <p:spPr>
          <a:xfrm>
            <a:off x="6172200" y="685800"/>
            <a:ext cx="6019800" cy="6172199"/>
          </a:xfrm>
          <a:prstGeom prst="rect">
            <a:avLst/>
          </a:prstGeom>
        </p:spPr>
      </p:pic>
    </p:spTree>
    <p:extLst>
      <p:ext uri="{BB962C8B-B14F-4D97-AF65-F5344CB8AC3E}">
        <p14:creationId xmlns:p14="http://schemas.microsoft.com/office/powerpoint/2010/main" val="305779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31900"/>
          </a:xfrm>
        </p:spPr>
        <p:txBody>
          <a:bodyPr>
            <a:normAutofit fontScale="90000"/>
          </a:bodyPr>
          <a:lstStyle/>
          <a:p>
            <a:r>
              <a:rPr lang="en-US" dirty="0" smtClean="0"/>
              <a:t>                              </a:t>
            </a:r>
            <a:r>
              <a:rPr lang="en-US" b="1" i="1" u="sng" dirty="0" smtClean="0">
                <a:solidFill>
                  <a:srgbClr val="0070C0"/>
                </a:solidFill>
              </a:rPr>
              <a:t>In </a:t>
            </a:r>
            <a:r>
              <a:rPr lang="en-US" b="1" i="1" u="sng" dirty="0">
                <a:solidFill>
                  <a:srgbClr val="0070C0"/>
                </a:solidFill>
              </a:rPr>
              <a:t>February </a:t>
            </a:r>
            <a:r>
              <a:rPr lang="en-US" b="1" i="1" u="sng" dirty="0" smtClean="0">
                <a:solidFill>
                  <a:srgbClr val="0070C0"/>
                </a:solidFill>
              </a:rPr>
              <a:t>2014</a:t>
            </a:r>
            <a:r>
              <a:rPr lang="en-US" dirty="0"/>
              <a:t/>
            </a:r>
            <a:br>
              <a:rPr lang="en-US" dirty="0"/>
            </a:br>
            <a:endParaRPr lang="en-US" dirty="0"/>
          </a:p>
        </p:txBody>
      </p:sp>
      <p:sp>
        <p:nvSpPr>
          <p:cNvPr id="3" name="Content Placeholder 2"/>
          <p:cNvSpPr>
            <a:spLocks noGrp="1"/>
          </p:cNvSpPr>
          <p:nvPr>
            <p:ph idx="1"/>
          </p:nvPr>
        </p:nvSpPr>
        <p:spPr>
          <a:xfrm>
            <a:off x="0" y="647700"/>
            <a:ext cx="12192000" cy="6210299"/>
          </a:xfrm>
        </p:spPr>
        <p:txBody>
          <a:bodyPr>
            <a:normAutofit fontScale="70000" lnSpcReduction="20000"/>
          </a:bodyPr>
          <a:lstStyle/>
          <a:p>
            <a:pPr marL="0" indent="0">
              <a:buNone/>
            </a:pPr>
            <a:endParaRPr lang="en-US" dirty="0" smtClean="0"/>
          </a:p>
          <a:p>
            <a:r>
              <a:rPr lang="en-US" sz="3100" dirty="0" smtClean="0"/>
              <a:t>“The Catholic and Charismatic Renewal is the hope of the Church,” exclaims Anglican Episcopal Bishop Tony Palmer, before a group of cheering followers at the Kenneth Copeland Ministries. Palmer said those words are from the Vatican. Before playing the video message from Pope Francis to Kenneth Copeland, Palmer told the crowd, “When my wife saw that she could be Catholic, and Charismatic, and Evangelical, and Pentecostal, and it was absolutely accepted in the Catholic Church, she said that she would like to reconnect her roots with the Catholic culture. So she did.  The crowd cheered, as he continued, “Brothers and sisters, Luther’s protest is over. Is yours?” Even Kenneth Copeland finds this development incredible: Said Copeland, “Heaven is thrilled over this…You know what is so thrilling to me? When we went into the ministry 47 years ago, this was impossible.” </a:t>
            </a:r>
            <a:r>
              <a:rPr lang="en-US" sz="3100" dirty="0" smtClean="0">
                <a:hlinkClick r:id="rId2"/>
              </a:rPr>
              <a:t>http://standupforthetruth.com/2014/02/pope-to-copeland-catholics-and-charismatics-must-spiritually-unite/</a:t>
            </a:r>
            <a:r>
              <a:rPr lang="en-US" sz="3100" dirty="0" smtClean="0"/>
              <a:t> Anglican Episcopal Bishop Tony Palmer stated that Pope Francis told him that the Charismatics were the “hope of the Church.” He also called Pope Francis his spiritual father. Furthermore, Tony Palmer claimed that Jesus was ‘sacramental’ and implemented the sacraments, presumably referring to those that the Church of Rome uses. This is in severe biblical and historical error (notice one example in the article Marcus, the </a:t>
            </a:r>
            <a:r>
              <a:rPr lang="en-US" sz="3100" dirty="0" err="1" smtClean="0"/>
              <a:t>Marcosians</a:t>
            </a:r>
            <a:r>
              <a:rPr lang="en-US" sz="3100" dirty="0" smtClean="0"/>
              <a:t>, &amp; Mithraism: Developers of the Eucharist?). Anglican Episcopal Bishop Tony Palmer made many ecumenical statements in the video. He also made a variety of positive statements about Pope Francis, whom he knew before Francis became Pope. In this video, Anglican Episcopal Bishop Tony Palmer and Kenneth Copeland encouraged ecumenical unity with Catholicism. They are endorsing this. Tony Palmer also quoted an Elijah prophecy and </a:t>
            </a:r>
            <a:r>
              <a:rPr lang="en-US" sz="3100" b="1" i="1" u="sng" dirty="0" smtClean="0">
                <a:solidFill>
                  <a:srgbClr val="FF0000"/>
                </a:solidFill>
                <a:latin typeface="Algerian" panose="04020705040A02060702" pitchFamily="82" charset="0"/>
              </a:rPr>
              <a:t>indicated that ecumenism was what the final Elijah would endorse</a:t>
            </a:r>
            <a:r>
              <a:rPr lang="en-US" sz="3100" b="1" i="1" u="sng" dirty="0" smtClean="0">
                <a:latin typeface="Algerian" panose="04020705040A02060702" pitchFamily="82" charset="0"/>
              </a:rPr>
              <a:t>,</a:t>
            </a:r>
            <a:r>
              <a:rPr lang="en-US" sz="3100" dirty="0" smtClean="0"/>
              <a:t> and then he said: I have come in the Spirit of Elijah...to turn the hearts of the children to the fathers...to prepare the way of the Lord...Elijah will come before the Second Coming...”</a:t>
            </a:r>
            <a:endParaRPr lang="en-US" sz="3100" dirty="0"/>
          </a:p>
        </p:txBody>
      </p:sp>
    </p:spTree>
    <p:extLst>
      <p:ext uri="{BB962C8B-B14F-4D97-AF65-F5344CB8AC3E}">
        <p14:creationId xmlns:p14="http://schemas.microsoft.com/office/powerpoint/2010/main" val="338076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Tony Palmer “The Protest is Over!”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812800"/>
            <a:ext cx="12192000" cy="6045199"/>
          </a:xfrm>
        </p:spPr>
        <p:txBody>
          <a:bodyPr>
            <a:normAutofit fontScale="92500" lnSpcReduction="10000"/>
          </a:bodyPr>
          <a:lstStyle/>
          <a:p>
            <a:r>
              <a:rPr lang="en-US" dirty="0" smtClean="0"/>
              <a:t>“The </a:t>
            </a:r>
            <a:r>
              <a:rPr lang="en-US" dirty="0" smtClean="0"/>
              <a:t>spirit of Elijah is the spirit of reconciliation…We know for a thousand years, there was one church called the catholic church... Catholic does not mean Rome</a:t>
            </a:r>
            <a:r>
              <a:rPr lang="en-US" dirty="0" smtClean="0"/>
              <a:t>...Redeem </a:t>
            </a:r>
            <a:r>
              <a:rPr lang="en-US" dirty="0" smtClean="0"/>
              <a:t>what belongs to you…We are Catholic…Division destroys our unity…Fear keeps us divided…most of that fear is based upon propaganda…Brothers and sisters, Luther’s protests are over…The protests have been over for 15 years…If there is no more protests, how can there be a Protestant church…We now teach the same gospel, we now teach the same faith…The protest is over, the protest is </a:t>
            </a:r>
            <a:r>
              <a:rPr lang="en-US" dirty="0" smtClean="0"/>
              <a:t>over. The </a:t>
            </a:r>
            <a:r>
              <a:rPr lang="en-US" dirty="0" smtClean="0"/>
              <a:t>gospel that these groups teach is one that the Apostle Paul warned against (see Galatians 1:6-9). It needs to be understood that the Greco-Roman church was NOT Christ's church for the first 1000 years, there was a split no later than the second century (see some details in the free pdf booklet Continuing History of the Church of God). Tony Palmer is NOT here in the Spirit of Elijah (see also Elijah: Past and Prophesied and The Elijah Heresies). The relatively young Tony Palmer, also died, a few months after this in a motorcycle accident (see Ecumenical ‘Anglican’ Bishop Tony Palmer died; Pope Francis continues his ecumenical meetings). </a:t>
            </a:r>
            <a:r>
              <a:rPr lang="en-US" dirty="0" smtClean="0"/>
              <a:t>Tony </a:t>
            </a:r>
            <a:r>
              <a:rPr lang="en-US" dirty="0" smtClean="0"/>
              <a:t>Palmer mentioned that there was an agreement between the Church of Rome and Lutherans in 1999 that ended the primary disagreements between those groups.  That is why he declared that the protests were over and told people that they were once again Catholic</a:t>
            </a:r>
            <a:r>
              <a:rPr lang="en-US" dirty="0" smtClean="0"/>
              <a:t>.”</a:t>
            </a:r>
            <a:endParaRPr lang="en-US" dirty="0" smtClean="0"/>
          </a:p>
        </p:txBody>
      </p:sp>
    </p:spTree>
    <p:extLst>
      <p:ext uri="{BB962C8B-B14F-4D97-AF65-F5344CB8AC3E}">
        <p14:creationId xmlns:p14="http://schemas.microsoft.com/office/powerpoint/2010/main" val="151191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22299"/>
          </a:xfrm>
        </p:spPr>
        <p:txBody>
          <a:bodyPr>
            <a:normAutofit fontScale="90000"/>
          </a:bodyPr>
          <a:lstStyle/>
          <a:p>
            <a:r>
              <a:rPr lang="en-US" b="1" i="1" dirty="0" smtClean="0">
                <a:solidFill>
                  <a:srgbClr val="C00000"/>
                </a:solidFill>
              </a:rPr>
              <a:t>                           </a:t>
            </a:r>
            <a:r>
              <a:rPr lang="en-US" b="1" i="1" u="sng" dirty="0" smtClean="0">
                <a:solidFill>
                  <a:srgbClr val="C00000"/>
                </a:solidFill>
              </a:rPr>
              <a:t> Is the Reformation Over?</a:t>
            </a:r>
            <a:endParaRPr lang="en-US" b="1" i="1" u="sng" dirty="0">
              <a:solidFill>
                <a:srgbClr val="C00000"/>
              </a:solidFill>
            </a:endParaRPr>
          </a:p>
        </p:txBody>
      </p:sp>
      <p:sp>
        <p:nvSpPr>
          <p:cNvPr id="3" name="Content Placeholder 2"/>
          <p:cNvSpPr>
            <a:spLocks noGrp="1"/>
          </p:cNvSpPr>
          <p:nvPr>
            <p:ph idx="1"/>
          </p:nvPr>
        </p:nvSpPr>
        <p:spPr>
          <a:xfrm>
            <a:off x="0" y="622300"/>
            <a:ext cx="12192000" cy="6235700"/>
          </a:xfrm>
        </p:spPr>
        <p:txBody>
          <a:bodyPr>
            <a:normAutofit/>
          </a:bodyPr>
          <a:lstStyle/>
          <a:p>
            <a:r>
              <a:rPr lang="en-US" sz="3200" dirty="0" smtClean="0"/>
              <a:t>“The Roman Church now presents a fair front to the world, covering with apologies her record of horrible cruelties. She has clothed herself in Christ like garments; but she is unchanged. Every principle of the papacy that existed in past ages exists today. The doctrines devised in the darkest ages are still held. Let none deceive themselves. The papacy that Protestants are now so ready to honor is the same that ruled the world in the days of the Reformation, when men of God stood up, at the peril of their lives, to expose her iniquity. She possesses the same pride and arrogant assumption that lorded it over kings and princes, and claimed the prerogatives of God. Her spirit is no less cruel and despotic now than when she crushed out human liberty and slew the saints of the Most High.” GC 571</a:t>
            </a:r>
            <a:endParaRPr lang="en-US" sz="3200" dirty="0"/>
          </a:p>
        </p:txBody>
      </p:sp>
    </p:spTree>
    <p:extLst>
      <p:ext uri="{BB962C8B-B14F-4D97-AF65-F5344CB8AC3E}">
        <p14:creationId xmlns:p14="http://schemas.microsoft.com/office/powerpoint/2010/main" val="377132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0070C0"/>
                </a:solidFill>
              </a:rPr>
              <a:t>The Luther Garden</a:t>
            </a:r>
            <a:endParaRPr lang="en-US" b="1" i="1" u="sng"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0" y="673100"/>
            <a:ext cx="12192000" cy="6184900"/>
          </a:xfrm>
          <a:prstGeom prst="rect">
            <a:avLst/>
          </a:prstGeom>
        </p:spPr>
      </p:pic>
    </p:spTree>
    <p:extLst>
      <p:ext uri="{BB962C8B-B14F-4D97-AF65-F5344CB8AC3E}">
        <p14:creationId xmlns:p14="http://schemas.microsoft.com/office/powerpoint/2010/main" val="167401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473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230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599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latin typeface="Algerian" panose="04020705040A02060702" pitchFamily="82" charset="0"/>
              </a:rPr>
              <a:t>           </a:t>
            </a:r>
            <a:r>
              <a:rPr lang="en-US" b="1" i="1" u="sng" dirty="0" smtClean="0">
                <a:solidFill>
                  <a:srgbClr val="C00000"/>
                </a:solidFill>
                <a:latin typeface="Algerian" panose="04020705040A02060702" pitchFamily="82" charset="0"/>
              </a:rPr>
              <a:t>Is the Reformation Over?</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09600"/>
            <a:ext cx="12192000" cy="6248400"/>
          </a:xfrm>
        </p:spPr>
        <p:txBody>
          <a:bodyPr>
            <a:normAutofit fontScale="92500" lnSpcReduction="20000"/>
          </a:bodyPr>
          <a:lstStyle/>
          <a:p>
            <a:r>
              <a:rPr lang="en-US" dirty="0" smtClean="0"/>
              <a:t>“In </a:t>
            </a:r>
            <a:r>
              <a:rPr lang="en-US" dirty="0"/>
              <a:t>2017, when the Protestants remember the posting of the theses in Wittenberg 500 years ago, the memory of the beginnings of the Reformation shall already have grown strong roots. Since the beginning of the Luther Decade in 2008, 500 trees are being planted, by and by, in Wittenberg. They are going to grow and thrive in the city as green monuments in the memory of 500 years of living </a:t>
            </a:r>
            <a:r>
              <a:rPr lang="en-US" dirty="0" smtClean="0"/>
              <a:t>Reformation. Some </a:t>
            </a:r>
            <a:r>
              <a:rPr lang="en-US" dirty="0"/>
              <a:t>of these trees can be found in the "Luther Garden", a park in the old </a:t>
            </a:r>
            <a:r>
              <a:rPr lang="en-US" dirty="0" smtClean="0"/>
              <a:t>fortifications </a:t>
            </a:r>
            <a:r>
              <a:rPr lang="en-US" dirty="0"/>
              <a:t>of Wittenberg. As a living memorial of the beginning of the Reformation in Wittenberg, it shall also reach out beyond the city. Churches of all denominations from all over the world are invited to become "godparents" for one of the 500 trees in Wittenberg and to plant a second tree in the area of their home </a:t>
            </a:r>
            <a:r>
              <a:rPr lang="en-US" dirty="0" smtClean="0"/>
              <a:t>parish. Positive </a:t>
            </a:r>
            <a:r>
              <a:rPr lang="en-US" dirty="0"/>
              <a:t>impulses for the city, the region and the </a:t>
            </a:r>
            <a:r>
              <a:rPr lang="en-US" dirty="0" smtClean="0"/>
              <a:t>state. The </a:t>
            </a:r>
            <a:r>
              <a:rPr lang="en-US" dirty="0"/>
              <a:t>project was initiated by the Lutheran World Foundation in Geneva. Its </a:t>
            </a:r>
            <a:r>
              <a:rPr lang="en-US" dirty="0" smtClean="0"/>
              <a:t>realization </a:t>
            </a:r>
            <a:r>
              <a:rPr lang="en-US" dirty="0"/>
              <a:t>has been supported by the German National Committee of the Lutheran World Foundation, the United Evangelical Church in Germany and the Luther City of </a:t>
            </a:r>
            <a:r>
              <a:rPr lang="en-US" dirty="0" smtClean="0"/>
              <a:t>Wittenberg. The </a:t>
            </a:r>
            <a:r>
              <a:rPr lang="en-US" dirty="0"/>
              <a:t>cooperative concept enables many new contacts and communicative processes. The impulses have a positive effect on the city, the region and the state, and send signals across the borders regarding the significance of the Reformation. For the Lutheran World Foundation, the worldwide dimension of the project supports its fundamental notion of the church, as it has been phrased in its constitution</a:t>
            </a:r>
            <a:r>
              <a:rPr lang="en-US" b="1" i="1" u="sng" dirty="0">
                <a:solidFill>
                  <a:srgbClr val="C00000"/>
                </a:solidFill>
              </a:rPr>
              <a:t>: "The Lutheran World Foundation confesses the one, holy, catholic and apostolic church and wants to serve the unity of Christianity." On this basis, the Lutheran World Foundation wants to underline the ecumenical significance of the Reformation anniversary and its importance for the ecumenical relationships.</a:t>
            </a:r>
          </a:p>
        </p:txBody>
      </p:sp>
    </p:spTree>
    <p:extLst>
      <p:ext uri="{BB962C8B-B14F-4D97-AF65-F5344CB8AC3E}">
        <p14:creationId xmlns:p14="http://schemas.microsoft.com/office/powerpoint/2010/main" val="373103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C00000"/>
                </a:solidFill>
              </a:rPr>
              <a:t>Trees in the Luther Garden</a:t>
            </a:r>
            <a:endParaRPr lang="en-US" b="1" i="1" u="sng" dirty="0">
              <a:solidFill>
                <a:srgbClr val="C00000"/>
              </a:solidFill>
            </a:endParaRPr>
          </a:p>
        </p:txBody>
      </p:sp>
      <p:sp>
        <p:nvSpPr>
          <p:cNvPr id="3" name="Content Placeholder 2"/>
          <p:cNvSpPr>
            <a:spLocks noGrp="1"/>
          </p:cNvSpPr>
          <p:nvPr>
            <p:ph sz="half" idx="1"/>
          </p:nvPr>
        </p:nvSpPr>
        <p:spPr>
          <a:xfrm>
            <a:off x="838200" y="571500"/>
            <a:ext cx="5181600" cy="6286500"/>
          </a:xfrm>
        </p:spPr>
        <p:txBody>
          <a:bodyPr>
            <a:normAutofit lnSpcReduction="10000"/>
          </a:bodyPr>
          <a:lstStyle/>
          <a:p>
            <a:r>
              <a:rPr lang="en-US" dirty="0"/>
              <a:t>On March 3rd, 2015 a tree was planted for the Seventh-Day Adventist Church in Lower Saxony. The symbolical plantation of the Red Maple tree (Acer rubrum ‘October Glory’ was done by Rev. Ralf Schönfeld (president) and Rev. Detlef Bendig (deputy chairman)… On March 3rd, 2015 Johannes Scheel and Thomas Groß planted a Red Maple Tree (Acer rubrum ‚October Glory’) for the Seventh-Day Adventist in Berlin-Central Germany, which is a federation of churches from Berlin, Brandenburg, Saxony, Saxony-Anhalt and Thuringia.</a:t>
            </a:r>
          </a:p>
        </p:txBody>
      </p:sp>
      <p:pic>
        <p:nvPicPr>
          <p:cNvPr id="5" name="Content Placeholder 4"/>
          <p:cNvPicPr>
            <a:picLocks noGrp="1" noChangeAspect="1"/>
          </p:cNvPicPr>
          <p:nvPr>
            <p:ph sz="half" idx="2"/>
          </p:nvPr>
        </p:nvPicPr>
        <p:blipFill>
          <a:blip r:embed="rId2"/>
          <a:stretch>
            <a:fillRect/>
          </a:stretch>
        </p:blipFill>
        <p:spPr>
          <a:xfrm>
            <a:off x="6019800" y="647700"/>
            <a:ext cx="6172200" cy="6210300"/>
          </a:xfrm>
          <a:prstGeom prst="rect">
            <a:avLst/>
          </a:prstGeom>
        </p:spPr>
      </p:pic>
    </p:spTree>
    <p:extLst>
      <p:ext uri="{BB962C8B-B14F-4D97-AF65-F5344CB8AC3E}">
        <p14:creationId xmlns:p14="http://schemas.microsoft.com/office/powerpoint/2010/main" val="320993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14401"/>
          </a:xfrm>
        </p:spPr>
        <p:txBody>
          <a:bodyPr>
            <a:normAutofit/>
          </a:bodyPr>
          <a:lstStyle/>
          <a:p>
            <a:r>
              <a:rPr lang="en-US" dirty="0" smtClean="0"/>
              <a:t>                         </a:t>
            </a:r>
            <a:r>
              <a:rPr lang="en-US" b="1" i="1" u="sng" dirty="0" smtClean="0">
                <a:solidFill>
                  <a:srgbClr val="FF0000"/>
                </a:solidFill>
                <a:latin typeface="Algerian" panose="04020705040A02060702" pitchFamily="82" charset="0"/>
              </a:rPr>
              <a:t>Is the Protest Over?</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23900"/>
            <a:ext cx="12192000" cy="6134099"/>
          </a:xfrm>
        </p:spPr>
        <p:txBody>
          <a:bodyPr>
            <a:normAutofit fontScale="92500" lnSpcReduction="20000"/>
          </a:bodyPr>
          <a:lstStyle/>
          <a:p>
            <a:r>
              <a:rPr lang="en-US" dirty="0"/>
              <a:t> “The wide diversity of belief in the Protestant churches is regarded by many as decisive proof that no effort to secure a forced uniformity can ever be made. But there has been for years, in churches of the Protestant faith, a strong and growing sentiment in favor of a union based upon common points of doctrine. To secure such a union, the discussion of subjects upon which all were not agreed--however important they might be from a Bible standpoint--must necessarily be waived. Charles Beecher, in a sermon in the year 1846, declared that the ministry of "the evangelical Protestant denominations" is "not only formed all the way up under a tremendous pressure of merely human fear, but they live, and move, and breathe in a state of things radically corrupt, and appealing every hour to every baser element of their nature to hush up the truth, and bow the knee to the power of apostasy. Was not this the way things went with Rome? Are we not living her life over again? And what do we see just ahead? Another general council! A world's convention! Evangelical alliance, and universal creed!"--Sermon on "The Bible a Sufficient Creed," delivered at Fort Wayne, Indiana, Feb. 22, 1846. When this shall be gained, then, in the effort to secure complete uniformity, it will be only a step to the resort to force. </a:t>
            </a:r>
            <a:r>
              <a:rPr lang="en-US" b="1" i="1" u="sng" dirty="0"/>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  </a:t>
            </a:r>
            <a:r>
              <a:rPr lang="en-US" dirty="0"/>
              <a:t>GC, pgs. 444,445</a:t>
            </a:r>
          </a:p>
        </p:txBody>
      </p:sp>
    </p:spTree>
    <p:extLst>
      <p:ext uri="{BB962C8B-B14F-4D97-AF65-F5344CB8AC3E}">
        <p14:creationId xmlns:p14="http://schemas.microsoft.com/office/powerpoint/2010/main" val="219575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0"/>
            <a:ext cx="6019800" cy="787400"/>
          </a:xfrm>
        </p:spPr>
        <p:txBody>
          <a:bodyPr/>
          <a:lstStyle/>
          <a:p>
            <a:r>
              <a:rPr lang="en-US" dirty="0" smtClean="0"/>
              <a:t> </a:t>
            </a:r>
            <a:r>
              <a:rPr lang="en-US" b="1" i="1" u="sng" dirty="0" smtClean="0">
                <a:solidFill>
                  <a:srgbClr val="0070C0"/>
                </a:solidFill>
                <a:latin typeface="Algerian" panose="04020705040A02060702" pitchFamily="82" charset="0"/>
              </a:rPr>
              <a:t>I Hear The Sound!</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0"/>
            <a:ext cx="6172200" cy="6857999"/>
          </a:xfrm>
        </p:spPr>
        <p:txBody>
          <a:bodyPr>
            <a:normAutofit fontScale="92500" lnSpcReduction="10000"/>
          </a:bodyPr>
          <a:lstStyle/>
          <a:p>
            <a:r>
              <a:rPr lang="en-US" dirty="0" smtClean="0"/>
              <a:t>“And </a:t>
            </a:r>
            <a:r>
              <a:rPr lang="en-US" dirty="0"/>
              <a:t>after these things I saw another angel come down from heaven, having great power; and the earth was lightened with his glory</a:t>
            </a:r>
            <a:r>
              <a:rPr lang="en-US" dirty="0" smtClean="0"/>
              <a:t>. </a:t>
            </a:r>
            <a:r>
              <a:rPr lang="en-US" dirty="0"/>
              <a:t>And he cried mightily with a strong voice, saying, Babylon the great is fallen, is fallen, and is become the habitation of devils, and the hold of every foul spirit, and a cage of every unclean and hateful bird</a:t>
            </a:r>
            <a:r>
              <a:rPr lang="en-US" dirty="0" smtClean="0"/>
              <a:t>. </a:t>
            </a:r>
            <a:r>
              <a:rPr lang="en-US" dirty="0"/>
              <a:t>For all nations have drunk of the wine of the wrath of her fornication, and the kings of the earth have committed fornication with her, and the merchants of the earth are waxed rich through the abundance of her </a:t>
            </a:r>
            <a:r>
              <a:rPr lang="en-US" dirty="0" smtClean="0"/>
              <a:t>delicacies. And </a:t>
            </a:r>
            <a:r>
              <a:rPr lang="en-US" dirty="0"/>
              <a:t>I heard another voice from heaven, saying, Come out of her, my people, that ye be not partakers of her sins, and that ye receive not of her plagues</a:t>
            </a:r>
            <a:r>
              <a:rPr lang="en-US" dirty="0" smtClean="0"/>
              <a:t>. </a:t>
            </a:r>
            <a:r>
              <a:rPr lang="en-US" dirty="0"/>
              <a:t>For her sins have reached unto heaven, and God hath remembered her iniquities</a:t>
            </a:r>
            <a:r>
              <a:rPr lang="en-US" dirty="0" smtClean="0"/>
              <a:t>.”  Revelation 18:1-5</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698499"/>
            <a:ext cx="6019799" cy="6159499"/>
          </a:xfrm>
          <a:prstGeom prst="rect">
            <a:avLst/>
          </a:prstGeom>
        </p:spPr>
      </p:pic>
    </p:spTree>
    <p:extLst>
      <p:ext uri="{BB962C8B-B14F-4D97-AF65-F5344CB8AC3E}">
        <p14:creationId xmlns:p14="http://schemas.microsoft.com/office/powerpoint/2010/main" val="65070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00B0F0"/>
                </a:solidFill>
                <a:latin typeface="Algerian" panose="04020705040A02060702" pitchFamily="82" charset="0"/>
              </a:rPr>
              <a:t>A Bombed Dropped!</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idx="1"/>
          </p:nvPr>
        </p:nvSpPr>
        <p:spPr>
          <a:xfrm>
            <a:off x="0" y="546100"/>
            <a:ext cx="12192000" cy="6311900"/>
          </a:xfrm>
        </p:spPr>
        <p:txBody>
          <a:bodyPr>
            <a:normAutofit lnSpcReduction="10000"/>
          </a:bodyPr>
          <a:lstStyle/>
          <a:p>
            <a:r>
              <a:rPr lang="en-US" b="1" i="1" u="sng" dirty="0" smtClean="0"/>
              <a:t>Worthy </a:t>
            </a:r>
            <a:r>
              <a:rPr lang="en-US" b="1" i="1" u="sng" dirty="0"/>
              <a:t>News </a:t>
            </a:r>
            <a:r>
              <a:rPr lang="en-US" b="1" i="1" u="sng" dirty="0" smtClean="0"/>
              <a:t> </a:t>
            </a:r>
            <a:r>
              <a:rPr lang="en-US" dirty="0" smtClean="0"/>
              <a:t>June</a:t>
            </a:r>
            <a:r>
              <a:rPr lang="en-US" dirty="0"/>
              <a:t>, </a:t>
            </a:r>
            <a:r>
              <a:rPr lang="en-US" dirty="0" smtClean="0"/>
              <a:t>2014</a:t>
            </a:r>
          </a:p>
          <a:p>
            <a:r>
              <a:rPr lang="en-US" dirty="0" smtClean="0"/>
              <a:t> </a:t>
            </a:r>
            <a:r>
              <a:rPr lang="en-US" dirty="0"/>
              <a:t>“Kenneth Copeland and James Robison met with Pope Francis for three hours last week at the </a:t>
            </a:r>
            <a:r>
              <a:rPr lang="en-US" dirty="0" smtClean="0"/>
              <a:t>Vatican. The </a:t>
            </a:r>
            <a:r>
              <a:rPr lang="en-US" dirty="0"/>
              <a:t>meeting was set up by Bishop Tony Palmer, a bishop of the Anglican Episcopal Church in the United Kingdom</a:t>
            </a:r>
            <a:r>
              <a:rPr lang="en-US" b="1" i="1" u="sng" dirty="0">
                <a:latin typeface="Algerian" panose="04020705040A02060702" pitchFamily="82" charset="0"/>
              </a:rPr>
              <a:t>. Last January, Palmer addressed a Kenneth Copeland pastor's conference calling for unity between Catholics and </a:t>
            </a:r>
            <a:r>
              <a:rPr lang="en-US" b="1" i="1" u="sng" dirty="0" smtClean="0">
                <a:latin typeface="Algerian" panose="04020705040A02060702" pitchFamily="82" charset="0"/>
              </a:rPr>
              <a:t>Protestants. </a:t>
            </a:r>
            <a:r>
              <a:rPr lang="en-US" dirty="0" smtClean="0"/>
              <a:t>"This </a:t>
            </a:r>
            <a:r>
              <a:rPr lang="en-US" dirty="0"/>
              <a:t>meeting was a miracle," Robison told the Fort Worth Star-Telegram. "This is something God has done. God wants his arms around the world. And he wants Christians to put his arms around the world by working together</a:t>
            </a:r>
            <a:r>
              <a:rPr lang="en-US" dirty="0" smtClean="0"/>
              <a:t>.“ </a:t>
            </a:r>
            <a:r>
              <a:rPr lang="en-US" b="1" i="1" u="sng" dirty="0" smtClean="0">
                <a:latin typeface="Algerian" panose="04020705040A02060702" pitchFamily="82" charset="0"/>
              </a:rPr>
              <a:t>Over </a:t>
            </a:r>
            <a:r>
              <a:rPr lang="en-US" b="1" i="1" u="sng" dirty="0">
                <a:latin typeface="Algerian" panose="04020705040A02060702" pitchFamily="82" charset="0"/>
              </a:rPr>
              <a:t>the past few years, Robison has led several conferences with evangelicals and Catholics working toward an ecumenical understanding. </a:t>
            </a:r>
            <a:r>
              <a:rPr lang="en-US" dirty="0"/>
              <a:t>Robison along with Catholic philosopher Jay W. Richards wrote a book entitled, "Indivisible</a:t>
            </a:r>
            <a:r>
              <a:rPr lang="en-US" dirty="0" smtClean="0"/>
              <a:t>.“ Earlier </a:t>
            </a:r>
            <a:r>
              <a:rPr lang="en-US" dirty="0"/>
              <a:t>this month, mega-church speaker Joel Osteen, also met with the Pope saying, "I love the fact that's he's made the Church more inclusive, not trying to make it smaller, but to try to make it larger — to take everybody in. So, that just resonates with me."</a:t>
            </a:r>
          </a:p>
        </p:txBody>
      </p:sp>
    </p:spTree>
    <p:extLst>
      <p:ext uri="{BB962C8B-B14F-4D97-AF65-F5344CB8AC3E}">
        <p14:creationId xmlns:p14="http://schemas.microsoft.com/office/powerpoint/2010/main" val="425966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1999"/>
          </a:xfrm>
        </p:spPr>
        <p:txBody>
          <a:bodyPr/>
          <a:lstStyle/>
          <a:p>
            <a:r>
              <a:rPr lang="en-US" b="1" i="1" dirty="0" smtClean="0">
                <a:solidFill>
                  <a:srgbClr val="FF0000"/>
                </a:solidFill>
                <a:latin typeface="Algerian" panose="04020705040A02060702" pitchFamily="82" charset="0"/>
              </a:rPr>
              <a:t>                         </a:t>
            </a:r>
            <a:r>
              <a:rPr lang="en-US" b="1" i="1" u="sng" dirty="0" smtClean="0">
                <a:solidFill>
                  <a:srgbClr val="FF0000"/>
                </a:solidFill>
                <a:latin typeface="Algerian" panose="04020705040A02060702" pitchFamily="82" charset="0"/>
              </a:rPr>
              <a:t>Long Time Coming!</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60400"/>
            <a:ext cx="6172200" cy="6197600"/>
          </a:xfrm>
          <a:prstGeom prst="rect">
            <a:avLst/>
          </a:prstGeom>
        </p:spPr>
      </p:pic>
      <p:sp>
        <p:nvSpPr>
          <p:cNvPr id="4" name="Content Placeholder 3"/>
          <p:cNvSpPr>
            <a:spLocks noGrp="1"/>
          </p:cNvSpPr>
          <p:nvPr>
            <p:ph sz="half" idx="2"/>
          </p:nvPr>
        </p:nvSpPr>
        <p:spPr>
          <a:xfrm>
            <a:off x="6172200" y="660400"/>
            <a:ext cx="6019800" cy="6197600"/>
          </a:xfrm>
        </p:spPr>
        <p:txBody>
          <a:bodyPr>
            <a:noAutofit/>
          </a:bodyPr>
          <a:lstStyle/>
          <a:p>
            <a:r>
              <a:rPr lang="en-US" sz="3200" dirty="0" smtClean="0"/>
              <a:t>“Venerable </a:t>
            </a:r>
            <a:r>
              <a:rPr lang="en-US" sz="3200" dirty="0"/>
              <a:t>brothers and our beloved sons! We announce to you, indeed trembling a little with emotion, but at the same time with humble resolution of intention, the name and the proposal of a twofold celebration: a diocesan synod for the city, and an ecumenical council for the Universal Church</a:t>
            </a:r>
            <a:r>
              <a:rPr lang="en-US" sz="3200" dirty="0" smtClean="0"/>
              <a:t>.”  Vatican II was the call for ecumenical union among all churches.  This was the goal of John XXIII and Pedro Arrupe, the Jesuit General!</a:t>
            </a:r>
            <a:endParaRPr lang="en-US" sz="3200" dirty="0"/>
          </a:p>
        </p:txBody>
      </p:sp>
    </p:spTree>
    <p:extLst>
      <p:ext uri="{BB962C8B-B14F-4D97-AF65-F5344CB8AC3E}">
        <p14:creationId xmlns:p14="http://schemas.microsoft.com/office/powerpoint/2010/main" val="336320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b="1" i="1" u="sng" dirty="0" smtClean="0"/>
              <a:t>“Vatican </a:t>
            </a:r>
            <a:r>
              <a:rPr lang="en-US" b="1" i="1" u="sng" dirty="0"/>
              <a:t>II marked a significant change which, unlike many previous ecumenical councils, did not occur on any dogmatic or doctrinal level. </a:t>
            </a:r>
            <a:r>
              <a:rPr lang="en-US" dirty="0"/>
              <a:t>Rather, it created a new sense of Catholic culture, in dialogue with the modern world, which now integrates itself into every aspect of Christian life. This changing culture is marked by laity involvement in the church, a blending with modern culture, a focus on the individual, and a greater emphasis on the importance of service to others, all of which are promoted in Jesuit Catholic universities</a:t>
            </a:r>
            <a:r>
              <a:rPr lang="en-US" dirty="0" smtClean="0"/>
              <a:t>.”  Conversations, Tyler Flynn, October, 2015 </a:t>
            </a:r>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300398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latin typeface="Algerian" panose="04020705040A02060702" pitchFamily="82" charset="0"/>
              </a:rPr>
              <a:t>Lima, Peru 1982</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rmAutofit/>
          </a:bodyPr>
          <a:lstStyle/>
          <a:p>
            <a:r>
              <a:rPr lang="en-US" sz="3200" dirty="0"/>
              <a:t>In January of 1982, a theological representative of the Seventh-day Adventist Church signed what today has become know as the BEM document, sometimes also referred to as the Lima Text, with which readers will probably be unfamiliar. BEM stands for Baptism, Eucharist, and Ministry. This document of the World Council of Churches is the centerpiece of their determination to bring in a one-world religion around the planet.</a:t>
            </a:r>
          </a:p>
          <a:p>
            <a:r>
              <a:rPr lang="en-US" sz="3200" dirty="0"/>
              <a:t>The synopsis of the purposes of the document are these:</a:t>
            </a:r>
          </a:p>
          <a:p>
            <a:r>
              <a:rPr lang="en-US" sz="3200" dirty="0"/>
              <a:t>1. Baptism: To encourage all churches to make no issue of the mode of or the age at baptism. If adult consent and decision baptism is practiced by immersion, that is acceptable, as equally is infant sprinkling.</a:t>
            </a:r>
          </a:p>
          <a:p>
            <a:endParaRPr lang="en-US" sz="3200" dirty="0"/>
          </a:p>
        </p:txBody>
      </p:sp>
    </p:spTree>
    <p:extLst>
      <p:ext uri="{BB962C8B-B14F-4D97-AF65-F5344CB8AC3E}">
        <p14:creationId xmlns:p14="http://schemas.microsoft.com/office/powerpoint/2010/main" val="421868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The BEM Document!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58800"/>
            <a:ext cx="12192000" cy="6299199"/>
          </a:xfrm>
        </p:spPr>
        <p:txBody>
          <a:bodyPr>
            <a:noAutofit/>
          </a:bodyPr>
          <a:lstStyle/>
          <a:p>
            <a:r>
              <a:rPr lang="en-US" sz="3200" dirty="0"/>
              <a:t>2. Eucharist: To encourage all to accept equally the various concepts, whether they be trans-substantiation, con-substantiation, or the fact that the bread and wine are symbols of the broken body and spilled blood of Jesus Christ.</a:t>
            </a:r>
          </a:p>
          <a:p>
            <a:r>
              <a:rPr lang="en-US" sz="3200" dirty="0"/>
              <a:t>3. Ministry: To encourage all churches to work for the unchurched, but never to proselytize from other churches.</a:t>
            </a:r>
          </a:p>
          <a:p>
            <a:r>
              <a:rPr lang="en-US" sz="3200" dirty="0"/>
              <a:t>(The acceptance of this agreement would lead to a total capitulation from the final message which we are commissioned by our God to give to the world—the loud cry of Revelation 18:4, “Come out of her, my people, that ye be not partakers of her sins, and that ye receive not of her plagues.” They are to be called out because of God’s great love for them. They must be called out so that they will not continue in the sins of Babylon, and so that they will be protected from the plagues that will come after the close of probation.</a:t>
            </a:r>
            <a:br>
              <a:rPr lang="en-US" sz="3200" dirty="0"/>
            </a:br>
            <a:endParaRPr lang="en-US" sz="3200" dirty="0"/>
          </a:p>
        </p:txBody>
      </p:sp>
    </p:spTree>
    <p:extLst>
      <p:ext uri="{BB962C8B-B14F-4D97-AF65-F5344CB8AC3E}">
        <p14:creationId xmlns:p14="http://schemas.microsoft.com/office/powerpoint/2010/main" val="427801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a:xfrm>
            <a:off x="0" y="0"/>
            <a:ext cx="12192000" cy="6857999"/>
          </a:xfrm>
        </p:spPr>
        <p:txBody>
          <a:bodyPr>
            <a:normAutofit/>
          </a:bodyPr>
          <a:lstStyle/>
          <a:p>
            <a:r>
              <a:rPr lang="en-US" dirty="0"/>
              <a:t>“The statement published here marks a major advance in the ecumenical journey. The result of a fifty-year process of study and consultation, this text on Baptism, Eucharist, and Ministry represents a theological convergence that has been achieved thorough decades of dialogue, under the guidance of the Holy Spirit.</a:t>
            </a:r>
            <a:br>
              <a:rPr lang="en-US" dirty="0"/>
            </a:br>
            <a:r>
              <a:rPr lang="en-US" dirty="0"/>
              <a:t>“Over 100 theologians met in Lima, Peru in January 1982, and recommended unanimously to transmit this agreed statement—the Lima Text—for the common study and official response of the churches. They represented virtually all the major church traditions: Eastern Orthodox, Oriental Orthodox, Roman Catholic, Old Catholic, Lutheran, Anglican, Reformed, Methodist, United, Disciples, Baptists, Adventists, and Pentecostal.</a:t>
            </a:r>
            <a:br>
              <a:rPr lang="en-US" dirty="0"/>
            </a:br>
            <a:r>
              <a:rPr lang="en-US" dirty="0"/>
              <a:t>“The churches’ response to this agreed statement will be a vital step of the ecumenical process of “reception.” (Lima Test, emphasis ours).</a:t>
            </a:r>
          </a:p>
          <a:p>
            <a:r>
              <a:rPr lang="en-US" dirty="0"/>
              <a:t>Dr. Raoul Dederen, professor at the Seminary at Andrews University, was the Seventh-day Adventist representative at this meeting.</a:t>
            </a:r>
          </a:p>
          <a:p>
            <a:endParaRPr lang="en-US" dirty="0"/>
          </a:p>
        </p:txBody>
      </p:sp>
    </p:spTree>
    <p:extLst>
      <p:ext uri="{BB962C8B-B14F-4D97-AF65-F5344CB8AC3E}">
        <p14:creationId xmlns:p14="http://schemas.microsoft.com/office/powerpoint/2010/main" val="168304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a:bodyPr>
          <a:lstStyle/>
          <a:p>
            <a:r>
              <a:rPr lang="en-US" sz="3000" dirty="0" smtClean="0"/>
              <a:t>It is utterly impossible that Raoul Dederen was a SDAdventist!  No real SDA could have ever signed the BEM document.  This was a theological mishmash that utterly disregarded the truth of Scripture and gutted the three angel’s messages! The 3 issues of Baptism, Eucharist, and ministry were core issues during the time of the Reformation and millions died over these issues.  By signing off on the ministry part of the document, the 2</a:t>
            </a:r>
            <a:r>
              <a:rPr lang="en-US" sz="3000" baseline="30000" dirty="0" smtClean="0"/>
              <a:t>nd</a:t>
            </a:r>
            <a:r>
              <a:rPr lang="en-US" sz="3000" dirty="0" smtClean="0"/>
              <a:t> and 3</a:t>
            </a:r>
            <a:r>
              <a:rPr lang="en-US" sz="3000" baseline="30000" dirty="0" smtClean="0"/>
              <a:t>rd</a:t>
            </a:r>
            <a:r>
              <a:rPr lang="en-US" sz="3000" dirty="0" smtClean="0"/>
              <a:t> angel’s messages just disappear into the wind! </a:t>
            </a:r>
            <a:endParaRPr lang="en-US" sz="3000" dirty="0"/>
          </a:p>
        </p:txBody>
      </p:sp>
    </p:spTree>
    <p:extLst>
      <p:ext uri="{BB962C8B-B14F-4D97-AF65-F5344CB8AC3E}">
        <p14:creationId xmlns:p14="http://schemas.microsoft.com/office/powerpoint/2010/main" val="2254995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3277</Words>
  <Application>Microsoft Office PowerPoint</Application>
  <PresentationFormat>Widescreen</PresentationFormat>
  <Paragraphs>46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Algerian</vt:lpstr>
      <vt:lpstr>Arial</vt:lpstr>
      <vt:lpstr>Baskerville Old Face</vt:lpstr>
      <vt:lpstr>Calibri</vt:lpstr>
      <vt:lpstr>Calibri Light</vt:lpstr>
      <vt:lpstr>Office Theme</vt:lpstr>
      <vt:lpstr>Ecumenism:  Babylon Falls</vt:lpstr>
      <vt:lpstr>                         The Luther Garden</vt:lpstr>
      <vt:lpstr>                        A Bombed Dropped!</vt:lpstr>
      <vt:lpstr>                         Long Time Coming!</vt:lpstr>
      <vt:lpstr>PowerPoint Presentation</vt:lpstr>
      <vt:lpstr>                        Lima, Peru 1982</vt:lpstr>
      <vt:lpstr>                             The BEM Document!</vt:lpstr>
      <vt:lpstr>                                          </vt:lpstr>
      <vt:lpstr>PowerPoint Presentation</vt:lpstr>
      <vt:lpstr>PowerPoint Presentation</vt:lpstr>
      <vt:lpstr>                           The Luther Garden</vt:lpstr>
      <vt:lpstr> I Hear The Sound!</vt:lpstr>
      <vt:lpstr>        Evangelicals and Catholics Together- 1993</vt:lpstr>
      <vt:lpstr>                                       </vt:lpstr>
      <vt:lpstr>                          Is the Protest Over?</vt:lpstr>
      <vt:lpstr>                   2014</vt:lpstr>
      <vt:lpstr>                              In February 2014 </vt:lpstr>
      <vt:lpstr>   Tony Palmer “The Protest is Over!”</vt:lpstr>
      <vt:lpstr>                            Is the Reformation Over?</vt:lpstr>
      <vt:lpstr>PowerPoint Presentation</vt:lpstr>
      <vt:lpstr>PowerPoint Presentation</vt:lpstr>
      <vt:lpstr>PowerPoint Presentation</vt:lpstr>
      <vt:lpstr>           Is the Reformation Over?</vt:lpstr>
      <vt:lpstr>                  Trees in the Luther Garden</vt:lpstr>
      <vt:lpstr>                         Is the Protest Over?</vt:lpstr>
      <vt:lpstr> I Hear The Sound!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Ecumenism:  Babylon Falls</dc:title>
  <dc:creator>All Public</dc:creator>
  <cp:lastModifiedBy>All Public</cp:lastModifiedBy>
  <cp:revision>20</cp:revision>
  <dcterms:created xsi:type="dcterms:W3CDTF">2017-09-28T19:51:14Z</dcterms:created>
  <dcterms:modified xsi:type="dcterms:W3CDTF">2017-10-10T17:36:13Z</dcterms:modified>
</cp:coreProperties>
</file>