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9" r:id="rId5"/>
    <p:sldId id="263" r:id="rId6"/>
    <p:sldId id="260" r:id="rId7"/>
    <p:sldId id="258" r:id="rId8"/>
    <p:sldId id="262" r:id="rId9"/>
    <p:sldId id="268" r:id="rId10"/>
    <p:sldId id="265" r:id="rId11"/>
    <p:sldId id="267" r:id="rId12"/>
    <p:sldId id="266" r:id="rId13"/>
    <p:sldId id="264"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2" autoAdjust="0"/>
    <p:restoredTop sz="94660"/>
  </p:normalViewPr>
  <p:slideViewPr>
    <p:cSldViewPr snapToGrid="0">
      <p:cViewPr varScale="1">
        <p:scale>
          <a:sx n="44" d="100"/>
          <a:sy n="44" d="100"/>
        </p:scale>
        <p:origin x="67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32FD-0386-4FB2-85FE-47C6696670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40EF86-7B34-4D78-8CC5-796852FFF9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AC1F66-7FFC-4938-B8F7-7269771A96B2}"/>
              </a:ext>
            </a:extLst>
          </p:cNvPr>
          <p:cNvSpPr>
            <a:spLocks noGrp="1"/>
          </p:cNvSpPr>
          <p:nvPr>
            <p:ph type="dt" sz="half" idx="10"/>
          </p:nvPr>
        </p:nvSpPr>
        <p:spPr/>
        <p:txBody>
          <a:bodyPr/>
          <a:lstStyle/>
          <a:p>
            <a:fld id="{5D7A5824-DE72-4AA5-BE29-93C545B763DE}" type="datetimeFigureOut">
              <a:rPr lang="en-US" smtClean="0"/>
              <a:t>6/15/2018</a:t>
            </a:fld>
            <a:endParaRPr lang="en-US"/>
          </a:p>
        </p:txBody>
      </p:sp>
      <p:sp>
        <p:nvSpPr>
          <p:cNvPr id="5" name="Footer Placeholder 4">
            <a:extLst>
              <a:ext uri="{FF2B5EF4-FFF2-40B4-BE49-F238E27FC236}">
                <a16:creationId xmlns:a16="http://schemas.microsoft.com/office/drawing/2014/main" id="{7C690A77-06C8-46C8-9487-4F2BC2177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570D6-6614-4DAA-B10B-76BC8C57E7CE}"/>
              </a:ext>
            </a:extLst>
          </p:cNvPr>
          <p:cNvSpPr>
            <a:spLocks noGrp="1"/>
          </p:cNvSpPr>
          <p:nvPr>
            <p:ph type="sldNum" sz="quarter" idx="12"/>
          </p:nvPr>
        </p:nvSpPr>
        <p:spPr/>
        <p:txBody>
          <a:bodyPr/>
          <a:lstStyle/>
          <a:p>
            <a:fld id="{11B86FC9-1548-475D-B876-2FD00BFF6A80}" type="slidenum">
              <a:rPr lang="en-US" smtClean="0"/>
              <a:t>‹#›</a:t>
            </a:fld>
            <a:endParaRPr lang="en-US"/>
          </a:p>
        </p:txBody>
      </p:sp>
    </p:spTree>
    <p:extLst>
      <p:ext uri="{BB962C8B-B14F-4D97-AF65-F5344CB8AC3E}">
        <p14:creationId xmlns:p14="http://schemas.microsoft.com/office/powerpoint/2010/main" val="177434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E69EF-4A77-4640-915E-DAE051D3E5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246B15-EA40-43B3-B915-312B262AA6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7E599-027F-4A19-8444-827732D137A2}"/>
              </a:ext>
            </a:extLst>
          </p:cNvPr>
          <p:cNvSpPr>
            <a:spLocks noGrp="1"/>
          </p:cNvSpPr>
          <p:nvPr>
            <p:ph type="dt" sz="half" idx="10"/>
          </p:nvPr>
        </p:nvSpPr>
        <p:spPr/>
        <p:txBody>
          <a:bodyPr/>
          <a:lstStyle/>
          <a:p>
            <a:fld id="{5D7A5824-DE72-4AA5-BE29-93C545B763DE}" type="datetimeFigureOut">
              <a:rPr lang="en-US" smtClean="0"/>
              <a:t>6/15/2018</a:t>
            </a:fld>
            <a:endParaRPr lang="en-US"/>
          </a:p>
        </p:txBody>
      </p:sp>
      <p:sp>
        <p:nvSpPr>
          <p:cNvPr id="5" name="Footer Placeholder 4">
            <a:extLst>
              <a:ext uri="{FF2B5EF4-FFF2-40B4-BE49-F238E27FC236}">
                <a16:creationId xmlns:a16="http://schemas.microsoft.com/office/drawing/2014/main" id="{76419ABC-5396-4EBC-BD8A-4A60EF0D91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7DE68B-CE67-400C-B080-C2D3ABF0C9BE}"/>
              </a:ext>
            </a:extLst>
          </p:cNvPr>
          <p:cNvSpPr>
            <a:spLocks noGrp="1"/>
          </p:cNvSpPr>
          <p:nvPr>
            <p:ph type="sldNum" sz="quarter" idx="12"/>
          </p:nvPr>
        </p:nvSpPr>
        <p:spPr/>
        <p:txBody>
          <a:bodyPr/>
          <a:lstStyle/>
          <a:p>
            <a:fld id="{11B86FC9-1548-475D-B876-2FD00BFF6A80}" type="slidenum">
              <a:rPr lang="en-US" smtClean="0"/>
              <a:t>‹#›</a:t>
            </a:fld>
            <a:endParaRPr lang="en-US"/>
          </a:p>
        </p:txBody>
      </p:sp>
    </p:spTree>
    <p:extLst>
      <p:ext uri="{BB962C8B-B14F-4D97-AF65-F5344CB8AC3E}">
        <p14:creationId xmlns:p14="http://schemas.microsoft.com/office/powerpoint/2010/main" val="1606454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E8F6CD-BAA2-4E6D-85E0-D0C411EB25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CE0053-A6AA-4F34-B9FE-3AC505DAEA1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52458-32EE-4AF4-B921-4A841094FA51}"/>
              </a:ext>
            </a:extLst>
          </p:cNvPr>
          <p:cNvSpPr>
            <a:spLocks noGrp="1"/>
          </p:cNvSpPr>
          <p:nvPr>
            <p:ph type="dt" sz="half" idx="10"/>
          </p:nvPr>
        </p:nvSpPr>
        <p:spPr/>
        <p:txBody>
          <a:bodyPr/>
          <a:lstStyle/>
          <a:p>
            <a:fld id="{5D7A5824-DE72-4AA5-BE29-93C545B763DE}" type="datetimeFigureOut">
              <a:rPr lang="en-US" smtClean="0"/>
              <a:t>6/15/2018</a:t>
            </a:fld>
            <a:endParaRPr lang="en-US"/>
          </a:p>
        </p:txBody>
      </p:sp>
      <p:sp>
        <p:nvSpPr>
          <p:cNvPr id="5" name="Footer Placeholder 4">
            <a:extLst>
              <a:ext uri="{FF2B5EF4-FFF2-40B4-BE49-F238E27FC236}">
                <a16:creationId xmlns:a16="http://schemas.microsoft.com/office/drawing/2014/main" id="{91F1C539-AEC5-4361-9EE6-223EB9876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1D76A2-7DB6-47A8-B1AD-599B549BDB75}"/>
              </a:ext>
            </a:extLst>
          </p:cNvPr>
          <p:cNvSpPr>
            <a:spLocks noGrp="1"/>
          </p:cNvSpPr>
          <p:nvPr>
            <p:ph type="sldNum" sz="quarter" idx="12"/>
          </p:nvPr>
        </p:nvSpPr>
        <p:spPr/>
        <p:txBody>
          <a:bodyPr/>
          <a:lstStyle/>
          <a:p>
            <a:fld id="{11B86FC9-1548-475D-B876-2FD00BFF6A80}" type="slidenum">
              <a:rPr lang="en-US" smtClean="0"/>
              <a:t>‹#›</a:t>
            </a:fld>
            <a:endParaRPr lang="en-US"/>
          </a:p>
        </p:txBody>
      </p:sp>
    </p:spTree>
    <p:extLst>
      <p:ext uri="{BB962C8B-B14F-4D97-AF65-F5344CB8AC3E}">
        <p14:creationId xmlns:p14="http://schemas.microsoft.com/office/powerpoint/2010/main" val="1566203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963DD-6301-4E91-A536-DF83C18602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83AAD6-1DAE-45C5-9CD8-1EC488F1835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4A7A23-824D-45C2-9664-9D6A43EF1BE2}"/>
              </a:ext>
            </a:extLst>
          </p:cNvPr>
          <p:cNvSpPr>
            <a:spLocks noGrp="1"/>
          </p:cNvSpPr>
          <p:nvPr>
            <p:ph type="dt" sz="half" idx="10"/>
          </p:nvPr>
        </p:nvSpPr>
        <p:spPr/>
        <p:txBody>
          <a:bodyPr/>
          <a:lstStyle/>
          <a:p>
            <a:fld id="{5D7A5824-DE72-4AA5-BE29-93C545B763DE}" type="datetimeFigureOut">
              <a:rPr lang="en-US" smtClean="0"/>
              <a:t>6/15/2018</a:t>
            </a:fld>
            <a:endParaRPr lang="en-US"/>
          </a:p>
        </p:txBody>
      </p:sp>
      <p:sp>
        <p:nvSpPr>
          <p:cNvPr id="5" name="Footer Placeholder 4">
            <a:extLst>
              <a:ext uri="{FF2B5EF4-FFF2-40B4-BE49-F238E27FC236}">
                <a16:creationId xmlns:a16="http://schemas.microsoft.com/office/drawing/2014/main" id="{43CBF6B9-5C58-4418-826E-28AA7FCAB4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818117-5D83-4CAF-A06E-9AB2E50AFE46}"/>
              </a:ext>
            </a:extLst>
          </p:cNvPr>
          <p:cNvSpPr>
            <a:spLocks noGrp="1"/>
          </p:cNvSpPr>
          <p:nvPr>
            <p:ph type="sldNum" sz="quarter" idx="12"/>
          </p:nvPr>
        </p:nvSpPr>
        <p:spPr/>
        <p:txBody>
          <a:bodyPr/>
          <a:lstStyle/>
          <a:p>
            <a:fld id="{11B86FC9-1548-475D-B876-2FD00BFF6A80}" type="slidenum">
              <a:rPr lang="en-US" smtClean="0"/>
              <a:t>‹#›</a:t>
            </a:fld>
            <a:endParaRPr lang="en-US"/>
          </a:p>
        </p:txBody>
      </p:sp>
    </p:spTree>
    <p:extLst>
      <p:ext uri="{BB962C8B-B14F-4D97-AF65-F5344CB8AC3E}">
        <p14:creationId xmlns:p14="http://schemas.microsoft.com/office/powerpoint/2010/main" val="475768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16AD8-6801-4CB8-BC38-C0C6B45E15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F7D641-98D1-42E3-AE6D-A36895112F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DFBD3C3-A596-46E7-A255-E8EF14FA875F}"/>
              </a:ext>
            </a:extLst>
          </p:cNvPr>
          <p:cNvSpPr>
            <a:spLocks noGrp="1"/>
          </p:cNvSpPr>
          <p:nvPr>
            <p:ph type="dt" sz="half" idx="10"/>
          </p:nvPr>
        </p:nvSpPr>
        <p:spPr/>
        <p:txBody>
          <a:bodyPr/>
          <a:lstStyle/>
          <a:p>
            <a:fld id="{5D7A5824-DE72-4AA5-BE29-93C545B763DE}" type="datetimeFigureOut">
              <a:rPr lang="en-US" smtClean="0"/>
              <a:t>6/15/2018</a:t>
            </a:fld>
            <a:endParaRPr lang="en-US"/>
          </a:p>
        </p:txBody>
      </p:sp>
      <p:sp>
        <p:nvSpPr>
          <p:cNvPr id="5" name="Footer Placeholder 4">
            <a:extLst>
              <a:ext uri="{FF2B5EF4-FFF2-40B4-BE49-F238E27FC236}">
                <a16:creationId xmlns:a16="http://schemas.microsoft.com/office/drawing/2014/main" id="{7983AFF2-786A-4D98-93FA-E41E30C894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38B192-1EB4-421D-AA01-7E6C63428BFA}"/>
              </a:ext>
            </a:extLst>
          </p:cNvPr>
          <p:cNvSpPr>
            <a:spLocks noGrp="1"/>
          </p:cNvSpPr>
          <p:nvPr>
            <p:ph type="sldNum" sz="quarter" idx="12"/>
          </p:nvPr>
        </p:nvSpPr>
        <p:spPr/>
        <p:txBody>
          <a:bodyPr/>
          <a:lstStyle/>
          <a:p>
            <a:fld id="{11B86FC9-1548-475D-B876-2FD00BFF6A80}" type="slidenum">
              <a:rPr lang="en-US" smtClean="0"/>
              <a:t>‹#›</a:t>
            </a:fld>
            <a:endParaRPr lang="en-US"/>
          </a:p>
        </p:txBody>
      </p:sp>
    </p:spTree>
    <p:extLst>
      <p:ext uri="{BB962C8B-B14F-4D97-AF65-F5344CB8AC3E}">
        <p14:creationId xmlns:p14="http://schemas.microsoft.com/office/powerpoint/2010/main" val="678150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B3772-4733-48F9-A42F-8CFEF6BBCA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E14A96-35FC-439B-8A83-C13838D17F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751A19-B622-4C5A-A43A-C2F4D471E30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ECCE3F-0538-40F2-8447-FB9255B66996}"/>
              </a:ext>
            </a:extLst>
          </p:cNvPr>
          <p:cNvSpPr>
            <a:spLocks noGrp="1"/>
          </p:cNvSpPr>
          <p:nvPr>
            <p:ph type="dt" sz="half" idx="10"/>
          </p:nvPr>
        </p:nvSpPr>
        <p:spPr/>
        <p:txBody>
          <a:bodyPr/>
          <a:lstStyle/>
          <a:p>
            <a:fld id="{5D7A5824-DE72-4AA5-BE29-93C545B763DE}" type="datetimeFigureOut">
              <a:rPr lang="en-US" smtClean="0"/>
              <a:t>6/15/2018</a:t>
            </a:fld>
            <a:endParaRPr lang="en-US"/>
          </a:p>
        </p:txBody>
      </p:sp>
      <p:sp>
        <p:nvSpPr>
          <p:cNvPr id="6" name="Footer Placeholder 5">
            <a:extLst>
              <a:ext uri="{FF2B5EF4-FFF2-40B4-BE49-F238E27FC236}">
                <a16:creationId xmlns:a16="http://schemas.microsoft.com/office/drawing/2014/main" id="{13C4F4CF-8384-490B-B693-B97811CF9C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AF1709-CB74-49B3-87B5-F504579DB328}"/>
              </a:ext>
            </a:extLst>
          </p:cNvPr>
          <p:cNvSpPr>
            <a:spLocks noGrp="1"/>
          </p:cNvSpPr>
          <p:nvPr>
            <p:ph type="sldNum" sz="quarter" idx="12"/>
          </p:nvPr>
        </p:nvSpPr>
        <p:spPr/>
        <p:txBody>
          <a:bodyPr/>
          <a:lstStyle/>
          <a:p>
            <a:fld id="{11B86FC9-1548-475D-B876-2FD00BFF6A80}" type="slidenum">
              <a:rPr lang="en-US" smtClean="0"/>
              <a:t>‹#›</a:t>
            </a:fld>
            <a:endParaRPr lang="en-US"/>
          </a:p>
        </p:txBody>
      </p:sp>
    </p:spTree>
    <p:extLst>
      <p:ext uri="{BB962C8B-B14F-4D97-AF65-F5344CB8AC3E}">
        <p14:creationId xmlns:p14="http://schemas.microsoft.com/office/powerpoint/2010/main" val="45891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0842-7F2C-4E22-858B-127F96CD20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5E91DB-89B0-4B39-9668-F21561EF0D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382B04-FC17-4665-93CD-850ED726305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FE68FB-6FC6-4407-82B2-A1760B27DD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9BA8135-EA6B-44F9-9DD5-6FE01FE5089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A3D224-5016-4C49-A8C2-1AB2E0488801}"/>
              </a:ext>
            </a:extLst>
          </p:cNvPr>
          <p:cNvSpPr>
            <a:spLocks noGrp="1"/>
          </p:cNvSpPr>
          <p:nvPr>
            <p:ph type="dt" sz="half" idx="10"/>
          </p:nvPr>
        </p:nvSpPr>
        <p:spPr/>
        <p:txBody>
          <a:bodyPr/>
          <a:lstStyle/>
          <a:p>
            <a:fld id="{5D7A5824-DE72-4AA5-BE29-93C545B763DE}" type="datetimeFigureOut">
              <a:rPr lang="en-US" smtClean="0"/>
              <a:t>6/15/2018</a:t>
            </a:fld>
            <a:endParaRPr lang="en-US"/>
          </a:p>
        </p:txBody>
      </p:sp>
      <p:sp>
        <p:nvSpPr>
          <p:cNvPr id="8" name="Footer Placeholder 7">
            <a:extLst>
              <a:ext uri="{FF2B5EF4-FFF2-40B4-BE49-F238E27FC236}">
                <a16:creationId xmlns:a16="http://schemas.microsoft.com/office/drawing/2014/main" id="{8E90ACFB-99A4-4C32-A43E-30081F5D39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C1CDE0-B5CB-4C74-AE26-DE5BD020247E}"/>
              </a:ext>
            </a:extLst>
          </p:cNvPr>
          <p:cNvSpPr>
            <a:spLocks noGrp="1"/>
          </p:cNvSpPr>
          <p:nvPr>
            <p:ph type="sldNum" sz="quarter" idx="12"/>
          </p:nvPr>
        </p:nvSpPr>
        <p:spPr/>
        <p:txBody>
          <a:bodyPr/>
          <a:lstStyle/>
          <a:p>
            <a:fld id="{11B86FC9-1548-475D-B876-2FD00BFF6A80}" type="slidenum">
              <a:rPr lang="en-US" smtClean="0"/>
              <a:t>‹#›</a:t>
            </a:fld>
            <a:endParaRPr lang="en-US"/>
          </a:p>
        </p:txBody>
      </p:sp>
    </p:spTree>
    <p:extLst>
      <p:ext uri="{BB962C8B-B14F-4D97-AF65-F5344CB8AC3E}">
        <p14:creationId xmlns:p14="http://schemas.microsoft.com/office/powerpoint/2010/main" val="2630599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AA878-B9DB-468B-BF6A-3C5151636D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F1FE12-AE74-4091-A6A9-8B0B6ED204FF}"/>
              </a:ext>
            </a:extLst>
          </p:cNvPr>
          <p:cNvSpPr>
            <a:spLocks noGrp="1"/>
          </p:cNvSpPr>
          <p:nvPr>
            <p:ph type="dt" sz="half" idx="10"/>
          </p:nvPr>
        </p:nvSpPr>
        <p:spPr/>
        <p:txBody>
          <a:bodyPr/>
          <a:lstStyle/>
          <a:p>
            <a:fld id="{5D7A5824-DE72-4AA5-BE29-93C545B763DE}" type="datetimeFigureOut">
              <a:rPr lang="en-US" smtClean="0"/>
              <a:t>6/15/2018</a:t>
            </a:fld>
            <a:endParaRPr lang="en-US"/>
          </a:p>
        </p:txBody>
      </p:sp>
      <p:sp>
        <p:nvSpPr>
          <p:cNvPr id="4" name="Footer Placeholder 3">
            <a:extLst>
              <a:ext uri="{FF2B5EF4-FFF2-40B4-BE49-F238E27FC236}">
                <a16:creationId xmlns:a16="http://schemas.microsoft.com/office/drawing/2014/main" id="{8E5D08EE-CE69-4705-A615-C78C48C641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899428-4AB0-4360-9557-F45F54FACFEC}"/>
              </a:ext>
            </a:extLst>
          </p:cNvPr>
          <p:cNvSpPr>
            <a:spLocks noGrp="1"/>
          </p:cNvSpPr>
          <p:nvPr>
            <p:ph type="sldNum" sz="quarter" idx="12"/>
          </p:nvPr>
        </p:nvSpPr>
        <p:spPr/>
        <p:txBody>
          <a:bodyPr/>
          <a:lstStyle/>
          <a:p>
            <a:fld id="{11B86FC9-1548-475D-B876-2FD00BFF6A80}" type="slidenum">
              <a:rPr lang="en-US" smtClean="0"/>
              <a:t>‹#›</a:t>
            </a:fld>
            <a:endParaRPr lang="en-US"/>
          </a:p>
        </p:txBody>
      </p:sp>
    </p:spTree>
    <p:extLst>
      <p:ext uri="{BB962C8B-B14F-4D97-AF65-F5344CB8AC3E}">
        <p14:creationId xmlns:p14="http://schemas.microsoft.com/office/powerpoint/2010/main" val="1609645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2BA83C-2F83-4B3B-8EC4-18EB7D1B93EF}"/>
              </a:ext>
            </a:extLst>
          </p:cNvPr>
          <p:cNvSpPr>
            <a:spLocks noGrp="1"/>
          </p:cNvSpPr>
          <p:nvPr>
            <p:ph type="dt" sz="half" idx="10"/>
          </p:nvPr>
        </p:nvSpPr>
        <p:spPr/>
        <p:txBody>
          <a:bodyPr/>
          <a:lstStyle/>
          <a:p>
            <a:fld id="{5D7A5824-DE72-4AA5-BE29-93C545B763DE}" type="datetimeFigureOut">
              <a:rPr lang="en-US" smtClean="0"/>
              <a:t>6/15/2018</a:t>
            </a:fld>
            <a:endParaRPr lang="en-US"/>
          </a:p>
        </p:txBody>
      </p:sp>
      <p:sp>
        <p:nvSpPr>
          <p:cNvPr id="3" name="Footer Placeholder 2">
            <a:extLst>
              <a:ext uri="{FF2B5EF4-FFF2-40B4-BE49-F238E27FC236}">
                <a16:creationId xmlns:a16="http://schemas.microsoft.com/office/drawing/2014/main" id="{EE713C20-3B70-4BB1-9BF9-6097CCE9E2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F62B68-6A06-45CB-A01F-F8D78237C31C}"/>
              </a:ext>
            </a:extLst>
          </p:cNvPr>
          <p:cNvSpPr>
            <a:spLocks noGrp="1"/>
          </p:cNvSpPr>
          <p:nvPr>
            <p:ph type="sldNum" sz="quarter" idx="12"/>
          </p:nvPr>
        </p:nvSpPr>
        <p:spPr/>
        <p:txBody>
          <a:bodyPr/>
          <a:lstStyle/>
          <a:p>
            <a:fld id="{11B86FC9-1548-475D-B876-2FD00BFF6A80}" type="slidenum">
              <a:rPr lang="en-US" smtClean="0"/>
              <a:t>‹#›</a:t>
            </a:fld>
            <a:endParaRPr lang="en-US"/>
          </a:p>
        </p:txBody>
      </p:sp>
    </p:spTree>
    <p:extLst>
      <p:ext uri="{BB962C8B-B14F-4D97-AF65-F5344CB8AC3E}">
        <p14:creationId xmlns:p14="http://schemas.microsoft.com/office/powerpoint/2010/main" val="243696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18934-08F1-476C-9EFA-0674B67207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74443-AF71-4E18-BBDA-E80C2CB127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379508-D772-4A31-8901-BF8180D06D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E6D8B9-13C3-4BF8-B959-60E2C61A584A}"/>
              </a:ext>
            </a:extLst>
          </p:cNvPr>
          <p:cNvSpPr>
            <a:spLocks noGrp="1"/>
          </p:cNvSpPr>
          <p:nvPr>
            <p:ph type="dt" sz="half" idx="10"/>
          </p:nvPr>
        </p:nvSpPr>
        <p:spPr/>
        <p:txBody>
          <a:bodyPr/>
          <a:lstStyle/>
          <a:p>
            <a:fld id="{5D7A5824-DE72-4AA5-BE29-93C545B763DE}" type="datetimeFigureOut">
              <a:rPr lang="en-US" smtClean="0"/>
              <a:t>6/15/2018</a:t>
            </a:fld>
            <a:endParaRPr lang="en-US"/>
          </a:p>
        </p:txBody>
      </p:sp>
      <p:sp>
        <p:nvSpPr>
          <p:cNvPr id="6" name="Footer Placeholder 5">
            <a:extLst>
              <a:ext uri="{FF2B5EF4-FFF2-40B4-BE49-F238E27FC236}">
                <a16:creationId xmlns:a16="http://schemas.microsoft.com/office/drawing/2014/main" id="{F0BC182C-AD8B-4A02-AE24-0A88A8C08C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31255A-7520-493D-8D74-4B15B456992F}"/>
              </a:ext>
            </a:extLst>
          </p:cNvPr>
          <p:cNvSpPr>
            <a:spLocks noGrp="1"/>
          </p:cNvSpPr>
          <p:nvPr>
            <p:ph type="sldNum" sz="quarter" idx="12"/>
          </p:nvPr>
        </p:nvSpPr>
        <p:spPr/>
        <p:txBody>
          <a:bodyPr/>
          <a:lstStyle/>
          <a:p>
            <a:fld id="{11B86FC9-1548-475D-B876-2FD00BFF6A80}" type="slidenum">
              <a:rPr lang="en-US" smtClean="0"/>
              <a:t>‹#›</a:t>
            </a:fld>
            <a:endParaRPr lang="en-US"/>
          </a:p>
        </p:txBody>
      </p:sp>
    </p:spTree>
    <p:extLst>
      <p:ext uri="{BB962C8B-B14F-4D97-AF65-F5344CB8AC3E}">
        <p14:creationId xmlns:p14="http://schemas.microsoft.com/office/powerpoint/2010/main" val="2611419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DCA0-3727-45B6-8253-5AEE8EC620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084ED1-F68E-4E69-9AAA-3F8BC2B04C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D3BEF6-0F9A-4A69-BDE1-70231F3FC1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ADCE65-EE05-44EE-AB9F-30299B4F0FA2}"/>
              </a:ext>
            </a:extLst>
          </p:cNvPr>
          <p:cNvSpPr>
            <a:spLocks noGrp="1"/>
          </p:cNvSpPr>
          <p:nvPr>
            <p:ph type="dt" sz="half" idx="10"/>
          </p:nvPr>
        </p:nvSpPr>
        <p:spPr/>
        <p:txBody>
          <a:bodyPr/>
          <a:lstStyle/>
          <a:p>
            <a:fld id="{5D7A5824-DE72-4AA5-BE29-93C545B763DE}" type="datetimeFigureOut">
              <a:rPr lang="en-US" smtClean="0"/>
              <a:t>6/15/2018</a:t>
            </a:fld>
            <a:endParaRPr lang="en-US"/>
          </a:p>
        </p:txBody>
      </p:sp>
      <p:sp>
        <p:nvSpPr>
          <p:cNvPr id="6" name="Footer Placeholder 5">
            <a:extLst>
              <a:ext uri="{FF2B5EF4-FFF2-40B4-BE49-F238E27FC236}">
                <a16:creationId xmlns:a16="http://schemas.microsoft.com/office/drawing/2014/main" id="{A2AD3C93-1F18-4B2F-8693-2FAEEC58EF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14196-FD41-4850-ACDF-0A8841A63356}"/>
              </a:ext>
            </a:extLst>
          </p:cNvPr>
          <p:cNvSpPr>
            <a:spLocks noGrp="1"/>
          </p:cNvSpPr>
          <p:nvPr>
            <p:ph type="sldNum" sz="quarter" idx="12"/>
          </p:nvPr>
        </p:nvSpPr>
        <p:spPr/>
        <p:txBody>
          <a:bodyPr/>
          <a:lstStyle/>
          <a:p>
            <a:fld id="{11B86FC9-1548-475D-B876-2FD00BFF6A80}" type="slidenum">
              <a:rPr lang="en-US" smtClean="0"/>
              <a:t>‹#›</a:t>
            </a:fld>
            <a:endParaRPr lang="en-US"/>
          </a:p>
        </p:txBody>
      </p:sp>
    </p:spTree>
    <p:extLst>
      <p:ext uri="{BB962C8B-B14F-4D97-AF65-F5344CB8AC3E}">
        <p14:creationId xmlns:p14="http://schemas.microsoft.com/office/powerpoint/2010/main" val="4047886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CCD9F6-91B0-4127-8660-D4970F63FF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09ABA1-7D27-469C-A7F1-C7D5CCD1A4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13D10F-B146-4215-A87A-7FA69EC3D5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A5824-DE72-4AA5-BE29-93C545B763DE}" type="datetimeFigureOut">
              <a:rPr lang="en-US" smtClean="0"/>
              <a:t>6/15/2018</a:t>
            </a:fld>
            <a:endParaRPr lang="en-US"/>
          </a:p>
        </p:txBody>
      </p:sp>
      <p:sp>
        <p:nvSpPr>
          <p:cNvPr id="5" name="Footer Placeholder 4">
            <a:extLst>
              <a:ext uri="{FF2B5EF4-FFF2-40B4-BE49-F238E27FC236}">
                <a16:creationId xmlns:a16="http://schemas.microsoft.com/office/drawing/2014/main" id="{7D3C1C71-0D67-42C4-95FF-02A5705014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C55A73-E666-4DA9-A038-24F82C3F26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B86FC9-1548-475D-B876-2FD00BFF6A80}" type="slidenum">
              <a:rPr lang="en-US" smtClean="0"/>
              <a:t>‹#›</a:t>
            </a:fld>
            <a:endParaRPr lang="en-US"/>
          </a:p>
        </p:txBody>
      </p:sp>
    </p:spTree>
    <p:extLst>
      <p:ext uri="{BB962C8B-B14F-4D97-AF65-F5344CB8AC3E}">
        <p14:creationId xmlns:p14="http://schemas.microsoft.com/office/powerpoint/2010/main" val="188914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1EDD-31A7-41E5-96AB-26AE864A8C69}"/>
              </a:ext>
            </a:extLst>
          </p:cNvPr>
          <p:cNvSpPr>
            <a:spLocks noGrp="1"/>
          </p:cNvSpPr>
          <p:nvPr>
            <p:ph type="ctrTitle"/>
          </p:nvPr>
        </p:nvSpPr>
        <p:spPr>
          <a:xfrm>
            <a:off x="1524000" y="0"/>
            <a:ext cx="9144000" cy="1054780"/>
          </a:xfrm>
        </p:spPr>
        <p:txBody>
          <a:bodyPr/>
          <a:lstStyle/>
          <a:p>
            <a:r>
              <a:rPr lang="en-US" dirty="0">
                <a:latin typeface="Algerian" panose="04020705040A02060702" pitchFamily="82" charset="0"/>
              </a:rPr>
              <a:t>The Burnt Offerings</a:t>
            </a:r>
          </a:p>
        </p:txBody>
      </p:sp>
      <p:pic>
        <p:nvPicPr>
          <p:cNvPr id="4" name="Picture 3">
            <a:extLst>
              <a:ext uri="{FF2B5EF4-FFF2-40B4-BE49-F238E27FC236}">
                <a16:creationId xmlns:a16="http://schemas.microsoft.com/office/drawing/2014/main" id="{1C316492-2794-4BD5-9098-E6269B37DE86}"/>
              </a:ext>
            </a:extLst>
          </p:cNvPr>
          <p:cNvPicPr>
            <a:picLocks noChangeAspect="1"/>
          </p:cNvPicPr>
          <p:nvPr/>
        </p:nvPicPr>
        <p:blipFill rotWithShape="1">
          <a:blip r:embed="rId2"/>
          <a:srcRect b="3633"/>
          <a:stretch/>
        </p:blipFill>
        <p:spPr>
          <a:xfrm>
            <a:off x="2214196" y="1416870"/>
            <a:ext cx="7111188" cy="5441130"/>
          </a:xfrm>
          <a:prstGeom prst="rect">
            <a:avLst/>
          </a:prstGeom>
        </p:spPr>
      </p:pic>
    </p:spTree>
    <p:extLst>
      <p:ext uri="{BB962C8B-B14F-4D97-AF65-F5344CB8AC3E}">
        <p14:creationId xmlns:p14="http://schemas.microsoft.com/office/powerpoint/2010/main" val="2802514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C9D28-5FDC-4EDC-85C7-FA6351E839FB}"/>
              </a:ext>
            </a:extLst>
          </p:cNvPr>
          <p:cNvSpPr>
            <a:spLocks noGrp="1"/>
          </p:cNvSpPr>
          <p:nvPr>
            <p:ph type="title"/>
          </p:nvPr>
        </p:nvSpPr>
        <p:spPr>
          <a:xfrm>
            <a:off x="838200" y="-56903"/>
            <a:ext cx="10515600" cy="1325563"/>
          </a:xfrm>
        </p:spPr>
        <p:txBody>
          <a:bodyPr>
            <a:normAutofit/>
          </a:bodyPr>
          <a:lstStyle/>
          <a:p>
            <a:pPr algn="ctr"/>
            <a:r>
              <a:rPr lang="en-US" sz="4800" b="1" i="1" u="sng" dirty="0"/>
              <a:t>The Ultimate (Consecration) Burnt Offering</a:t>
            </a:r>
          </a:p>
        </p:txBody>
      </p:sp>
      <p:sp>
        <p:nvSpPr>
          <p:cNvPr id="3" name="Content Placeholder 2">
            <a:extLst>
              <a:ext uri="{FF2B5EF4-FFF2-40B4-BE49-F238E27FC236}">
                <a16:creationId xmlns:a16="http://schemas.microsoft.com/office/drawing/2014/main" id="{C05D539A-AA69-4874-848E-063A2914EE95}"/>
              </a:ext>
            </a:extLst>
          </p:cNvPr>
          <p:cNvSpPr>
            <a:spLocks noGrp="1"/>
          </p:cNvSpPr>
          <p:nvPr>
            <p:ph idx="1"/>
          </p:nvPr>
        </p:nvSpPr>
        <p:spPr>
          <a:xfrm>
            <a:off x="5720862" y="1617785"/>
            <a:ext cx="6283568" cy="4559178"/>
          </a:xfrm>
        </p:spPr>
        <p:txBody>
          <a:bodyPr>
            <a:normAutofit lnSpcReduction="10000"/>
          </a:bodyPr>
          <a:lstStyle/>
          <a:p>
            <a:pPr marL="0" indent="0">
              <a:buNone/>
            </a:pPr>
            <a:r>
              <a:rPr lang="en-US" dirty="0"/>
              <a:t>Gen. 22:1-2 “And it came to pass after these things, that God did tempt Abraham, and said unto him, Abraham: and he said, Behold, here I am. And he said, Take now thy son, thine only son Isaac, whom thou </a:t>
            </a:r>
            <a:r>
              <a:rPr lang="en-US" dirty="0" err="1"/>
              <a:t>lovest</a:t>
            </a:r>
            <a:r>
              <a:rPr lang="en-US" dirty="0"/>
              <a:t>, and get thee into the land of Moriah; and </a:t>
            </a:r>
            <a:r>
              <a:rPr lang="en-US" b="1" dirty="0"/>
              <a:t>offer him there for a </a:t>
            </a:r>
            <a:r>
              <a:rPr lang="en-US" b="1" u="sng" dirty="0"/>
              <a:t>burnt offering </a:t>
            </a:r>
            <a:r>
              <a:rPr lang="en-US" b="1" dirty="0"/>
              <a:t>upon one of the mountains which I will tell thee of</a:t>
            </a:r>
            <a:r>
              <a:rPr lang="en-US" dirty="0"/>
              <a:t>.”</a:t>
            </a:r>
          </a:p>
          <a:p>
            <a:pPr marL="0" indent="0">
              <a:buNone/>
            </a:pPr>
            <a:endParaRPr lang="en-US" dirty="0"/>
          </a:p>
          <a:p>
            <a:pPr marL="0" indent="0">
              <a:buNone/>
            </a:pPr>
            <a:r>
              <a:rPr lang="en-US" dirty="0"/>
              <a:t>What did Abraham prove by this willingness? </a:t>
            </a:r>
          </a:p>
          <a:p>
            <a:pPr marL="0" indent="0">
              <a:buNone/>
            </a:pPr>
            <a:endParaRPr lang="en-US" dirty="0"/>
          </a:p>
        </p:txBody>
      </p:sp>
      <p:pic>
        <p:nvPicPr>
          <p:cNvPr id="4" name="Picture 3">
            <a:extLst>
              <a:ext uri="{FF2B5EF4-FFF2-40B4-BE49-F238E27FC236}">
                <a16:creationId xmlns:a16="http://schemas.microsoft.com/office/drawing/2014/main" id="{5B67FE27-516E-42AD-BCA2-C02B863D7C34}"/>
              </a:ext>
            </a:extLst>
          </p:cNvPr>
          <p:cNvPicPr>
            <a:picLocks noChangeAspect="1"/>
          </p:cNvPicPr>
          <p:nvPr/>
        </p:nvPicPr>
        <p:blipFill>
          <a:blip r:embed="rId2"/>
          <a:stretch>
            <a:fillRect/>
          </a:stretch>
        </p:blipFill>
        <p:spPr>
          <a:xfrm>
            <a:off x="838200" y="1084096"/>
            <a:ext cx="4117522" cy="5490029"/>
          </a:xfrm>
          <a:prstGeom prst="rect">
            <a:avLst/>
          </a:prstGeom>
        </p:spPr>
      </p:pic>
    </p:spTree>
    <p:extLst>
      <p:ext uri="{BB962C8B-B14F-4D97-AF65-F5344CB8AC3E}">
        <p14:creationId xmlns:p14="http://schemas.microsoft.com/office/powerpoint/2010/main" val="2971499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B09D5-0DAF-4319-8F42-5B94B15EE73B}"/>
              </a:ext>
            </a:extLst>
          </p:cNvPr>
          <p:cNvSpPr>
            <a:spLocks noGrp="1"/>
          </p:cNvSpPr>
          <p:nvPr>
            <p:ph type="title"/>
          </p:nvPr>
        </p:nvSpPr>
        <p:spPr>
          <a:xfrm>
            <a:off x="838200" y="-197579"/>
            <a:ext cx="10515600" cy="1325563"/>
          </a:xfrm>
        </p:spPr>
        <p:txBody>
          <a:bodyPr/>
          <a:lstStyle/>
          <a:p>
            <a:pPr algn="ctr"/>
            <a:r>
              <a:rPr lang="en-US" b="1" u="sng" dirty="0">
                <a:effectLst>
                  <a:outerShdw blurRad="38100" dist="38100" dir="2700000" algn="tl">
                    <a:srgbClr val="000000">
                      <a:alpha val="43137"/>
                    </a:srgbClr>
                  </a:outerShdw>
                </a:effectLst>
              </a:rPr>
              <a:t>The Outcome</a:t>
            </a:r>
          </a:p>
        </p:txBody>
      </p:sp>
      <p:sp>
        <p:nvSpPr>
          <p:cNvPr id="3" name="Content Placeholder 2">
            <a:extLst>
              <a:ext uri="{FF2B5EF4-FFF2-40B4-BE49-F238E27FC236}">
                <a16:creationId xmlns:a16="http://schemas.microsoft.com/office/drawing/2014/main" id="{5BD42B7E-94EC-4F03-89F6-5ADB40DA72AA}"/>
              </a:ext>
            </a:extLst>
          </p:cNvPr>
          <p:cNvSpPr>
            <a:spLocks noGrp="1"/>
          </p:cNvSpPr>
          <p:nvPr>
            <p:ph idx="1"/>
          </p:nvPr>
        </p:nvSpPr>
        <p:spPr>
          <a:xfrm>
            <a:off x="375139" y="1127984"/>
            <a:ext cx="11652738" cy="5366601"/>
          </a:xfrm>
        </p:spPr>
        <p:txBody>
          <a:bodyPr>
            <a:normAutofit lnSpcReduction="10000"/>
          </a:bodyPr>
          <a:lstStyle/>
          <a:p>
            <a:pPr marL="0" indent="0">
              <a:buNone/>
            </a:pPr>
            <a:r>
              <a:rPr lang="en-US" dirty="0"/>
              <a:t>And the angel of the </a:t>
            </a:r>
            <a:r>
              <a:rPr lang="en-US" cap="small" dirty="0">
                <a:effectLst/>
              </a:rPr>
              <a:t>Lord</a:t>
            </a:r>
            <a:r>
              <a:rPr lang="en-US" dirty="0"/>
              <a:t> called unto him out of heaven, and said, Abraham, Abraham: and he said, Here am I. </a:t>
            </a:r>
            <a:r>
              <a:rPr lang="en-US" b="1" dirty="0"/>
              <a:t>And he said, Lay not thine hand upon the lad, neither do thou any thing unto him: for now I know that thou </a:t>
            </a:r>
            <a:r>
              <a:rPr lang="en-US" b="1" dirty="0" err="1"/>
              <a:t>fearest</a:t>
            </a:r>
            <a:r>
              <a:rPr lang="en-US" b="1" dirty="0"/>
              <a:t> God, seeing thou hast not withheld thy son, thine only son from me</a:t>
            </a:r>
            <a:r>
              <a:rPr lang="en-US" dirty="0"/>
              <a:t>. And Abraham lifted up his eyes, and looked, and behold behind him </a:t>
            </a:r>
            <a:r>
              <a:rPr lang="en-US" b="1" dirty="0"/>
              <a:t>a ram caught in a thicket by his horns</a:t>
            </a:r>
            <a:r>
              <a:rPr lang="en-US" dirty="0"/>
              <a:t>: and Abraham went and took the ram, and </a:t>
            </a:r>
            <a:r>
              <a:rPr lang="en-US" b="1" dirty="0"/>
              <a:t>offered him up for a burnt offering in the stead of his son</a:t>
            </a:r>
            <a:r>
              <a:rPr lang="en-US" dirty="0"/>
              <a:t>. And Abraham called the name of that place </a:t>
            </a:r>
            <a:r>
              <a:rPr lang="en-US" dirty="0" err="1"/>
              <a:t>Jehovahjireh</a:t>
            </a:r>
            <a:r>
              <a:rPr lang="en-US" dirty="0"/>
              <a:t>: as it is said to this day, In the mount of the </a:t>
            </a:r>
            <a:r>
              <a:rPr lang="en-US" cap="small" dirty="0">
                <a:effectLst/>
              </a:rPr>
              <a:t>Lord</a:t>
            </a:r>
            <a:r>
              <a:rPr lang="en-US" dirty="0"/>
              <a:t> it shall be seen. And the angel of the </a:t>
            </a:r>
            <a:r>
              <a:rPr lang="en-US" cap="small" dirty="0">
                <a:effectLst/>
              </a:rPr>
              <a:t>Lord</a:t>
            </a:r>
            <a:r>
              <a:rPr lang="en-US" dirty="0"/>
              <a:t> called unto Abraham out of heaven the second time, And said, By myself have I sworn, saith the </a:t>
            </a:r>
            <a:r>
              <a:rPr lang="en-US" cap="small" dirty="0">
                <a:effectLst/>
              </a:rPr>
              <a:t>Lord</a:t>
            </a:r>
            <a:r>
              <a:rPr lang="en-US" dirty="0"/>
              <a:t>, for because thou hast done this thing, and hast not withheld thy son, thine only son: That in blessing I will bless thee, and in multiplying I will multiply thy seed as the stars of the heaven, and as the sand which is upon the sea shore; and thy seed shall possess the gate of his enemies; </a:t>
            </a:r>
            <a:r>
              <a:rPr lang="en-US" baseline="30000" dirty="0"/>
              <a:t> </a:t>
            </a:r>
            <a:r>
              <a:rPr lang="en-US" dirty="0"/>
              <a:t>And in thy seed shall all the nations of the earth be blessed; </a:t>
            </a:r>
            <a:r>
              <a:rPr lang="en-US" b="1" u="sng" dirty="0"/>
              <a:t>because thou hast obeyed my voice</a:t>
            </a:r>
            <a:r>
              <a:rPr lang="en-US" dirty="0"/>
              <a:t>.</a:t>
            </a:r>
          </a:p>
          <a:p>
            <a:pPr marL="0" indent="0">
              <a:buNone/>
            </a:pPr>
            <a:endParaRPr lang="en-US" dirty="0"/>
          </a:p>
        </p:txBody>
      </p:sp>
    </p:spTree>
    <p:extLst>
      <p:ext uri="{BB962C8B-B14F-4D97-AF65-F5344CB8AC3E}">
        <p14:creationId xmlns:p14="http://schemas.microsoft.com/office/powerpoint/2010/main" val="738749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06693-649F-4ED7-9BFB-1FBB848A711F}"/>
              </a:ext>
            </a:extLst>
          </p:cNvPr>
          <p:cNvSpPr>
            <a:spLocks noGrp="1"/>
          </p:cNvSpPr>
          <p:nvPr>
            <p:ph type="title"/>
          </p:nvPr>
        </p:nvSpPr>
        <p:spPr/>
        <p:txBody>
          <a:bodyPr>
            <a:normAutofit/>
          </a:bodyPr>
          <a:lstStyle/>
          <a:p>
            <a:r>
              <a:rPr lang="en-US" sz="7200" dirty="0">
                <a:solidFill>
                  <a:srgbClr val="FFC000"/>
                </a:solidFill>
                <a:latin typeface="Brush Script MT" panose="03060802040406070304" pitchFamily="66" charset="0"/>
              </a:rPr>
              <a:t>Who is the Burnt Offering?</a:t>
            </a:r>
          </a:p>
        </p:txBody>
      </p:sp>
      <p:sp>
        <p:nvSpPr>
          <p:cNvPr id="3" name="Content Placeholder 2">
            <a:extLst>
              <a:ext uri="{FF2B5EF4-FFF2-40B4-BE49-F238E27FC236}">
                <a16:creationId xmlns:a16="http://schemas.microsoft.com/office/drawing/2014/main" id="{353811C2-B4FE-4695-95C5-4C9163CEC72A}"/>
              </a:ext>
            </a:extLst>
          </p:cNvPr>
          <p:cNvSpPr>
            <a:spLocks noGrp="1"/>
          </p:cNvSpPr>
          <p:nvPr>
            <p:ph idx="1"/>
          </p:nvPr>
        </p:nvSpPr>
        <p:spPr>
          <a:xfrm>
            <a:off x="416169" y="1690688"/>
            <a:ext cx="6054969" cy="5167312"/>
          </a:xfrm>
        </p:spPr>
        <p:txBody>
          <a:bodyPr/>
          <a:lstStyle/>
          <a:p>
            <a:pPr marL="0" indent="0">
              <a:buNone/>
            </a:pPr>
            <a:r>
              <a:rPr lang="en-US" dirty="0">
                <a:solidFill>
                  <a:schemeClr val="bg1"/>
                </a:solidFill>
              </a:rPr>
              <a:t>Rom. 12:1-2 “I beseech you therefore, brethren, by the mercies of God, </a:t>
            </a:r>
            <a:r>
              <a:rPr lang="en-US" b="1" u="sng" dirty="0">
                <a:solidFill>
                  <a:schemeClr val="bg1"/>
                </a:solidFill>
              </a:rPr>
              <a:t>that ye present your bodies a living sacrifice, holy, acceptable unto God, which is your reasonable service</a:t>
            </a:r>
            <a:r>
              <a:rPr lang="en-US" dirty="0">
                <a:solidFill>
                  <a:schemeClr val="bg1"/>
                </a:solidFill>
              </a:rPr>
              <a:t>. And be not conformed to this world: but be ye transformed by the renewing of your mind, that ye may prove what is that good, and acceptable, and perfect, will of God.</a:t>
            </a:r>
          </a:p>
          <a:p>
            <a:pPr marL="0" indent="0">
              <a:buNone/>
            </a:pPr>
            <a:endParaRPr lang="en-US" dirty="0">
              <a:solidFill>
                <a:schemeClr val="bg1"/>
              </a:solidFill>
            </a:endParaRPr>
          </a:p>
        </p:txBody>
      </p:sp>
      <p:pic>
        <p:nvPicPr>
          <p:cNvPr id="4" name="Picture 3">
            <a:extLst>
              <a:ext uri="{FF2B5EF4-FFF2-40B4-BE49-F238E27FC236}">
                <a16:creationId xmlns:a16="http://schemas.microsoft.com/office/drawing/2014/main" id="{FF1D928C-75DE-4E20-AAE7-D124FC5D78C8}"/>
              </a:ext>
            </a:extLst>
          </p:cNvPr>
          <p:cNvPicPr>
            <a:picLocks noChangeAspect="1"/>
          </p:cNvPicPr>
          <p:nvPr/>
        </p:nvPicPr>
        <p:blipFill rotWithShape="1">
          <a:blip r:embed="rId2"/>
          <a:srcRect r="7862"/>
          <a:stretch/>
        </p:blipFill>
        <p:spPr>
          <a:xfrm>
            <a:off x="6471138" y="1649657"/>
            <a:ext cx="5304694" cy="4318006"/>
          </a:xfrm>
          <a:prstGeom prst="rect">
            <a:avLst/>
          </a:prstGeom>
        </p:spPr>
      </p:pic>
    </p:spTree>
    <p:extLst>
      <p:ext uri="{BB962C8B-B14F-4D97-AF65-F5344CB8AC3E}">
        <p14:creationId xmlns:p14="http://schemas.microsoft.com/office/powerpoint/2010/main" val="1119954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9E623-785C-4E07-BB29-A6387BC389CE}"/>
              </a:ext>
            </a:extLst>
          </p:cNvPr>
          <p:cNvSpPr>
            <a:spLocks noGrp="1"/>
          </p:cNvSpPr>
          <p:nvPr>
            <p:ph type="title"/>
          </p:nvPr>
        </p:nvSpPr>
        <p:spPr>
          <a:xfrm>
            <a:off x="838200" y="-200931"/>
            <a:ext cx="10515600" cy="1325563"/>
          </a:xfrm>
        </p:spPr>
        <p:txBody>
          <a:bodyPr/>
          <a:lstStyle/>
          <a:p>
            <a:r>
              <a:rPr lang="en-US" b="1" i="1" u="sng" dirty="0">
                <a:solidFill>
                  <a:srgbClr val="00B0F0"/>
                </a:solidFill>
              </a:rPr>
              <a:t>Be Submissively Obedient and Meek As Christ</a:t>
            </a:r>
          </a:p>
        </p:txBody>
      </p:sp>
      <p:sp>
        <p:nvSpPr>
          <p:cNvPr id="3" name="Content Placeholder 2">
            <a:extLst>
              <a:ext uri="{FF2B5EF4-FFF2-40B4-BE49-F238E27FC236}">
                <a16:creationId xmlns:a16="http://schemas.microsoft.com/office/drawing/2014/main" id="{22A2FB0F-D88A-493F-8A9F-6A1792763A30}"/>
              </a:ext>
            </a:extLst>
          </p:cNvPr>
          <p:cNvSpPr>
            <a:spLocks noGrp="1"/>
          </p:cNvSpPr>
          <p:nvPr>
            <p:ph idx="1"/>
          </p:nvPr>
        </p:nvSpPr>
        <p:spPr>
          <a:xfrm>
            <a:off x="326571" y="936172"/>
            <a:ext cx="11495315" cy="5556704"/>
          </a:xfrm>
        </p:spPr>
        <p:txBody>
          <a:bodyPr>
            <a:normAutofit/>
          </a:bodyPr>
          <a:lstStyle/>
          <a:p>
            <a:pPr marL="0" indent="0">
              <a:buNone/>
            </a:pPr>
            <a:r>
              <a:rPr lang="en-US" dirty="0">
                <a:solidFill>
                  <a:schemeClr val="bg1"/>
                </a:solidFill>
              </a:rPr>
              <a:t>Phil. 2:5-12 “</a:t>
            </a:r>
            <a:r>
              <a:rPr lang="en-US" b="1" u="sng" dirty="0">
                <a:solidFill>
                  <a:schemeClr val="bg1"/>
                </a:solidFill>
              </a:rPr>
              <a:t>Let this mind be in you, which was also in Christ Jesus</a:t>
            </a:r>
            <a:r>
              <a:rPr lang="en-US" dirty="0">
                <a:solidFill>
                  <a:schemeClr val="bg1"/>
                </a:solidFill>
              </a:rPr>
              <a:t>: Who, being in the form of God, thought it not robbery to be equal with God: </a:t>
            </a:r>
            <a:r>
              <a:rPr lang="en-US" b="1" dirty="0">
                <a:solidFill>
                  <a:schemeClr val="bg1"/>
                </a:solidFill>
              </a:rPr>
              <a:t>But made himself of no reputation, and took upon him the form of a servant</a:t>
            </a:r>
            <a:r>
              <a:rPr lang="en-US" dirty="0">
                <a:solidFill>
                  <a:schemeClr val="bg1"/>
                </a:solidFill>
              </a:rPr>
              <a:t>, and was made in the likeness of men: </a:t>
            </a:r>
            <a:r>
              <a:rPr lang="en-US" b="1" u="sng" dirty="0">
                <a:solidFill>
                  <a:schemeClr val="bg1"/>
                </a:solidFill>
              </a:rPr>
              <a:t>And being found in fashion as a man, he humbled himself, and became obedient unto death, even the death of the cross</a:t>
            </a:r>
            <a:r>
              <a:rPr lang="en-US" dirty="0">
                <a:solidFill>
                  <a:schemeClr val="bg1"/>
                </a:solidFill>
              </a:rPr>
              <a:t>. Wherefore God also hath highly exalted him, and given him a name which is above every name: That at the name of Jesus every knee should bow, of things in heaven, and things in earth, and things under the earth; And that every tongue should confess that Jesus Christ is Lord, to the glory of God the Father. Wherefore, my beloved, as ye have always obeyed, not as in my presence only, but now much more in my absence, </a:t>
            </a:r>
            <a:r>
              <a:rPr lang="en-US" b="1" u="sng" dirty="0">
                <a:solidFill>
                  <a:schemeClr val="bg1"/>
                </a:solidFill>
              </a:rPr>
              <a:t>work out your own salvation with fear and trembling</a:t>
            </a:r>
            <a:r>
              <a:rPr lang="en-US" dirty="0">
                <a:solidFill>
                  <a:schemeClr val="bg1"/>
                </a:solidFill>
              </a:rPr>
              <a:t>.”</a:t>
            </a:r>
          </a:p>
          <a:p>
            <a:pPr marL="0" indent="0">
              <a:buNone/>
            </a:pPr>
            <a:endParaRPr lang="en-US" dirty="0"/>
          </a:p>
        </p:txBody>
      </p:sp>
    </p:spTree>
    <p:extLst>
      <p:ext uri="{BB962C8B-B14F-4D97-AF65-F5344CB8AC3E}">
        <p14:creationId xmlns:p14="http://schemas.microsoft.com/office/powerpoint/2010/main" val="2021287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D45B-FB7C-470D-8125-1D01FD786AF2}"/>
              </a:ext>
            </a:extLst>
          </p:cNvPr>
          <p:cNvSpPr>
            <a:spLocks noGrp="1"/>
          </p:cNvSpPr>
          <p:nvPr>
            <p:ph type="title"/>
          </p:nvPr>
        </p:nvSpPr>
        <p:spPr>
          <a:xfrm>
            <a:off x="838200" y="-80349"/>
            <a:ext cx="10515600" cy="1325563"/>
          </a:xfrm>
        </p:spPr>
        <p:txBody>
          <a:bodyPr/>
          <a:lstStyle/>
          <a:p>
            <a:r>
              <a:rPr lang="en-US" dirty="0"/>
              <a:t>Other Aspects…</a:t>
            </a:r>
          </a:p>
        </p:txBody>
      </p:sp>
      <p:sp>
        <p:nvSpPr>
          <p:cNvPr id="3" name="Content Placeholder 2">
            <a:extLst>
              <a:ext uri="{FF2B5EF4-FFF2-40B4-BE49-F238E27FC236}">
                <a16:creationId xmlns:a16="http://schemas.microsoft.com/office/drawing/2014/main" id="{A36C6F08-F671-4CB9-A9A1-1B1AF101600D}"/>
              </a:ext>
            </a:extLst>
          </p:cNvPr>
          <p:cNvSpPr>
            <a:spLocks noGrp="1"/>
          </p:cNvSpPr>
          <p:nvPr>
            <p:ph idx="1"/>
          </p:nvPr>
        </p:nvSpPr>
        <p:spPr>
          <a:xfrm>
            <a:off x="6822830" y="961292"/>
            <a:ext cx="5369169" cy="5556738"/>
          </a:xfrm>
        </p:spPr>
        <p:txBody>
          <a:bodyPr/>
          <a:lstStyle/>
          <a:p>
            <a:pPr marL="0" indent="0">
              <a:buNone/>
            </a:pPr>
            <a:r>
              <a:rPr lang="en-US" dirty="0"/>
              <a:t>Lev. 1:7-9 “And the sons of Aaron the priest shall put fire upon the altar, and </a:t>
            </a:r>
            <a:r>
              <a:rPr lang="en-US" b="1" dirty="0"/>
              <a:t>lay the wood in order</a:t>
            </a:r>
            <a:r>
              <a:rPr lang="en-US" dirty="0"/>
              <a:t> upon the fire: </a:t>
            </a:r>
            <a:r>
              <a:rPr lang="en-US" b="1" dirty="0"/>
              <a:t>And the priests, Aaron's sons, shall lay the parts, </a:t>
            </a:r>
            <a:r>
              <a:rPr lang="en-US" b="1" u="sng" dirty="0"/>
              <a:t>the head, and the fat</a:t>
            </a:r>
            <a:r>
              <a:rPr lang="en-US" b="1" dirty="0"/>
              <a:t>, in order upon the wood that is on the fire which is upon the altar</a:t>
            </a:r>
            <a:r>
              <a:rPr lang="en-US" dirty="0"/>
              <a:t>: </a:t>
            </a:r>
            <a:r>
              <a:rPr lang="en-US" b="1" dirty="0"/>
              <a:t>But his </a:t>
            </a:r>
            <a:r>
              <a:rPr lang="en-US" b="1" u="sng" dirty="0"/>
              <a:t>inwards and his legs shall he wash in water</a:t>
            </a:r>
            <a:r>
              <a:rPr lang="en-US" b="1" dirty="0"/>
              <a:t>: and the priest shall burn all on the altar</a:t>
            </a:r>
            <a:r>
              <a:rPr lang="en-US" dirty="0"/>
              <a:t>, to be a burnt sacrifice, an offering made by fire, of a sweet </a:t>
            </a:r>
            <a:r>
              <a:rPr lang="en-US" dirty="0" err="1"/>
              <a:t>savour</a:t>
            </a:r>
            <a:r>
              <a:rPr lang="en-US" dirty="0"/>
              <a:t> unto the </a:t>
            </a:r>
            <a:r>
              <a:rPr lang="en-US" cap="small" dirty="0">
                <a:effectLst/>
              </a:rPr>
              <a:t>Lord</a:t>
            </a:r>
            <a:r>
              <a:rPr lang="en-US" dirty="0"/>
              <a:t>.”</a:t>
            </a:r>
          </a:p>
          <a:p>
            <a:pPr marL="0" indent="0">
              <a:buNone/>
            </a:pPr>
            <a:endParaRPr lang="en-US" dirty="0"/>
          </a:p>
        </p:txBody>
      </p:sp>
      <p:pic>
        <p:nvPicPr>
          <p:cNvPr id="4" name="Picture 3">
            <a:extLst>
              <a:ext uri="{FF2B5EF4-FFF2-40B4-BE49-F238E27FC236}">
                <a16:creationId xmlns:a16="http://schemas.microsoft.com/office/drawing/2014/main" id="{F625EB55-1D50-4FCC-8757-04F908DB4514}"/>
              </a:ext>
            </a:extLst>
          </p:cNvPr>
          <p:cNvPicPr>
            <a:picLocks noChangeAspect="1"/>
          </p:cNvPicPr>
          <p:nvPr/>
        </p:nvPicPr>
        <p:blipFill>
          <a:blip r:embed="rId2"/>
          <a:stretch>
            <a:fillRect/>
          </a:stretch>
        </p:blipFill>
        <p:spPr>
          <a:xfrm>
            <a:off x="375138" y="1453661"/>
            <a:ext cx="6096000" cy="4572000"/>
          </a:xfrm>
          <a:prstGeom prst="rect">
            <a:avLst/>
          </a:prstGeom>
        </p:spPr>
      </p:pic>
    </p:spTree>
    <p:extLst>
      <p:ext uri="{BB962C8B-B14F-4D97-AF65-F5344CB8AC3E}">
        <p14:creationId xmlns:p14="http://schemas.microsoft.com/office/powerpoint/2010/main" val="3839382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A8939-21B9-4B68-90D5-21F60E8F605D}"/>
              </a:ext>
            </a:extLst>
          </p:cNvPr>
          <p:cNvSpPr>
            <a:spLocks noGrp="1"/>
          </p:cNvSpPr>
          <p:nvPr>
            <p:ph type="title"/>
          </p:nvPr>
        </p:nvSpPr>
        <p:spPr>
          <a:xfrm>
            <a:off x="1774907" y="-174137"/>
            <a:ext cx="10515600" cy="1325563"/>
          </a:xfrm>
        </p:spPr>
        <p:txBody>
          <a:bodyPr/>
          <a:lstStyle/>
          <a:p>
            <a:r>
              <a:rPr lang="en-US" dirty="0"/>
              <a:t>Fully Devoted: Mind Body Spirit</a:t>
            </a:r>
          </a:p>
        </p:txBody>
      </p:sp>
      <p:sp>
        <p:nvSpPr>
          <p:cNvPr id="3" name="Content Placeholder 2">
            <a:extLst>
              <a:ext uri="{FF2B5EF4-FFF2-40B4-BE49-F238E27FC236}">
                <a16:creationId xmlns:a16="http://schemas.microsoft.com/office/drawing/2014/main" id="{91364E35-8E01-49EB-B06A-624DE0015410}"/>
              </a:ext>
            </a:extLst>
          </p:cNvPr>
          <p:cNvSpPr>
            <a:spLocks noGrp="1"/>
          </p:cNvSpPr>
          <p:nvPr>
            <p:ph idx="1"/>
          </p:nvPr>
        </p:nvSpPr>
        <p:spPr>
          <a:xfrm>
            <a:off x="162984" y="2769211"/>
            <a:ext cx="5933016" cy="4351338"/>
          </a:xfrm>
        </p:spPr>
        <p:txBody>
          <a:bodyPr/>
          <a:lstStyle/>
          <a:p>
            <a:pPr marL="0" indent="0">
              <a:buNone/>
            </a:pPr>
            <a:r>
              <a:rPr lang="en-US" dirty="0"/>
              <a:t>1. Head-the Mind (taking every thought captive to Christ-2 Cor. 10:5)</a:t>
            </a:r>
          </a:p>
          <a:p>
            <a:pPr marL="0" indent="0">
              <a:buNone/>
            </a:pPr>
            <a:r>
              <a:rPr lang="en-US" dirty="0"/>
              <a:t>2. Fat-prosperity, best, strength (Is. 1:19; 2 Sam. 1:22)</a:t>
            </a:r>
          </a:p>
          <a:p>
            <a:pPr marL="0" indent="0">
              <a:buNone/>
            </a:pPr>
            <a:r>
              <a:rPr lang="en-US" dirty="0"/>
              <a:t>3. Inwards (motives, heart, spirit, love)</a:t>
            </a:r>
          </a:p>
          <a:p>
            <a:pPr marL="0" indent="0">
              <a:buNone/>
            </a:pPr>
            <a:r>
              <a:rPr lang="en-US" dirty="0"/>
              <a:t>4. legs-actions, “walk” (What was Jesus really doing in the Upper Room? John 13)</a:t>
            </a:r>
          </a:p>
        </p:txBody>
      </p:sp>
      <p:pic>
        <p:nvPicPr>
          <p:cNvPr id="4" name="Picture 3">
            <a:extLst>
              <a:ext uri="{FF2B5EF4-FFF2-40B4-BE49-F238E27FC236}">
                <a16:creationId xmlns:a16="http://schemas.microsoft.com/office/drawing/2014/main" id="{1AFFB615-0D14-47A9-8C82-ED95E7EB6D3A}"/>
              </a:ext>
            </a:extLst>
          </p:cNvPr>
          <p:cNvPicPr>
            <a:picLocks noChangeAspect="1"/>
          </p:cNvPicPr>
          <p:nvPr/>
        </p:nvPicPr>
        <p:blipFill>
          <a:blip r:embed="rId2"/>
          <a:stretch>
            <a:fillRect/>
          </a:stretch>
        </p:blipFill>
        <p:spPr>
          <a:xfrm>
            <a:off x="6161616" y="1690688"/>
            <a:ext cx="5801784" cy="4351338"/>
          </a:xfrm>
          <a:prstGeom prst="rect">
            <a:avLst/>
          </a:prstGeom>
        </p:spPr>
      </p:pic>
      <p:sp>
        <p:nvSpPr>
          <p:cNvPr id="5" name="TextBox 4">
            <a:extLst>
              <a:ext uri="{FF2B5EF4-FFF2-40B4-BE49-F238E27FC236}">
                <a16:creationId xmlns:a16="http://schemas.microsoft.com/office/drawing/2014/main" id="{AAA6863E-A323-4093-88D0-C5CD77FD67C0}"/>
              </a:ext>
            </a:extLst>
          </p:cNvPr>
          <p:cNvSpPr txBox="1"/>
          <p:nvPr/>
        </p:nvSpPr>
        <p:spPr>
          <a:xfrm>
            <a:off x="228601" y="998190"/>
            <a:ext cx="5801784" cy="1384995"/>
          </a:xfrm>
          <a:prstGeom prst="rect">
            <a:avLst/>
          </a:prstGeom>
          <a:noFill/>
        </p:spPr>
        <p:txBody>
          <a:bodyPr wrap="square" rtlCol="0">
            <a:spAutoFit/>
          </a:bodyPr>
          <a:lstStyle/>
          <a:p>
            <a:r>
              <a:rPr lang="en-US" sz="2800" b="1" dirty="0"/>
              <a:t>Ephesians 5:26 “That he might sanctify and cleanse it with the washing of water by the word”</a:t>
            </a:r>
          </a:p>
        </p:txBody>
      </p:sp>
    </p:spTree>
    <p:extLst>
      <p:ext uri="{BB962C8B-B14F-4D97-AF65-F5344CB8AC3E}">
        <p14:creationId xmlns:p14="http://schemas.microsoft.com/office/powerpoint/2010/main" val="3450171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98D6B-C5D1-4E83-BE30-B336BA494E36}"/>
              </a:ext>
            </a:extLst>
          </p:cNvPr>
          <p:cNvSpPr>
            <a:spLocks noGrp="1"/>
          </p:cNvSpPr>
          <p:nvPr>
            <p:ph type="title"/>
          </p:nvPr>
        </p:nvSpPr>
        <p:spPr/>
        <p:txBody>
          <a:bodyPr/>
          <a:lstStyle/>
          <a:p>
            <a:r>
              <a:rPr lang="en-US" dirty="0">
                <a:solidFill>
                  <a:srgbClr val="FFC000"/>
                </a:solidFill>
              </a:rPr>
              <a:t>Lastly….</a:t>
            </a:r>
          </a:p>
        </p:txBody>
      </p:sp>
      <p:sp>
        <p:nvSpPr>
          <p:cNvPr id="3" name="Content Placeholder 2">
            <a:extLst>
              <a:ext uri="{FF2B5EF4-FFF2-40B4-BE49-F238E27FC236}">
                <a16:creationId xmlns:a16="http://schemas.microsoft.com/office/drawing/2014/main" id="{127E915D-E6AB-4DFB-BDC6-735CB297A82D}"/>
              </a:ext>
            </a:extLst>
          </p:cNvPr>
          <p:cNvSpPr>
            <a:spLocks noGrp="1"/>
          </p:cNvSpPr>
          <p:nvPr>
            <p:ph idx="1"/>
          </p:nvPr>
        </p:nvSpPr>
        <p:spPr>
          <a:xfrm>
            <a:off x="838200" y="1825625"/>
            <a:ext cx="5890846" cy="4351338"/>
          </a:xfrm>
        </p:spPr>
        <p:txBody>
          <a:bodyPr>
            <a:normAutofit/>
          </a:bodyPr>
          <a:lstStyle/>
          <a:p>
            <a:pPr marL="0" indent="0">
              <a:buNone/>
            </a:pPr>
            <a:r>
              <a:rPr lang="en-US" dirty="0">
                <a:solidFill>
                  <a:schemeClr val="bg1"/>
                </a:solidFill>
              </a:rPr>
              <a:t>The Skin of burnt offerings were presented to the priests (Lev. 7:8)</a:t>
            </a:r>
          </a:p>
          <a:p>
            <a:pPr marL="0" indent="0">
              <a:buNone/>
            </a:pPr>
            <a:endParaRPr lang="en-US" dirty="0">
              <a:solidFill>
                <a:schemeClr val="bg1"/>
              </a:solidFill>
            </a:endParaRPr>
          </a:p>
          <a:p>
            <a:pPr marL="0" indent="0">
              <a:buNone/>
            </a:pPr>
            <a:r>
              <a:rPr lang="en-US" dirty="0">
                <a:solidFill>
                  <a:schemeClr val="bg1"/>
                </a:solidFill>
              </a:rPr>
              <a:t>Life is Sacrificed in the Blood “</a:t>
            </a:r>
            <a:r>
              <a:rPr lang="en-US" b="1" u="sng" dirty="0">
                <a:solidFill>
                  <a:schemeClr val="bg1"/>
                </a:solidFill>
              </a:rPr>
              <a:t>For the life of the flesh is in the blood</a:t>
            </a:r>
            <a:r>
              <a:rPr lang="en-US" dirty="0">
                <a:solidFill>
                  <a:schemeClr val="bg1"/>
                </a:solidFill>
              </a:rPr>
              <a:t>: and I have given it to you upon the altar to make an atonement for your souls: for it is the blood that </a:t>
            </a:r>
            <a:r>
              <a:rPr lang="en-US" dirty="0" err="1">
                <a:solidFill>
                  <a:schemeClr val="bg1"/>
                </a:solidFill>
              </a:rPr>
              <a:t>maketh</a:t>
            </a:r>
            <a:r>
              <a:rPr lang="en-US" dirty="0">
                <a:solidFill>
                  <a:schemeClr val="bg1"/>
                </a:solidFill>
              </a:rPr>
              <a:t> an atonement for the soul.” (Lev. 17:11)</a:t>
            </a:r>
          </a:p>
          <a:p>
            <a:pPr marL="0" indent="0">
              <a:buNone/>
            </a:pPr>
            <a:endParaRPr lang="en-US" dirty="0">
              <a:solidFill>
                <a:schemeClr val="bg1"/>
              </a:solidFill>
            </a:endParaRPr>
          </a:p>
        </p:txBody>
      </p:sp>
      <p:pic>
        <p:nvPicPr>
          <p:cNvPr id="4" name="Picture 3">
            <a:extLst>
              <a:ext uri="{FF2B5EF4-FFF2-40B4-BE49-F238E27FC236}">
                <a16:creationId xmlns:a16="http://schemas.microsoft.com/office/drawing/2014/main" id="{9441BB0E-F52A-4C4A-BBBC-A00AE1EC8434}"/>
              </a:ext>
            </a:extLst>
          </p:cNvPr>
          <p:cNvPicPr>
            <a:picLocks noChangeAspect="1"/>
          </p:cNvPicPr>
          <p:nvPr/>
        </p:nvPicPr>
        <p:blipFill>
          <a:blip r:embed="rId2"/>
          <a:stretch>
            <a:fillRect/>
          </a:stretch>
        </p:blipFill>
        <p:spPr>
          <a:xfrm>
            <a:off x="7341949" y="1690688"/>
            <a:ext cx="4140188" cy="4351338"/>
          </a:xfrm>
          <a:prstGeom prst="rect">
            <a:avLst/>
          </a:prstGeom>
        </p:spPr>
      </p:pic>
    </p:spTree>
    <p:extLst>
      <p:ext uri="{BB962C8B-B14F-4D97-AF65-F5344CB8AC3E}">
        <p14:creationId xmlns:p14="http://schemas.microsoft.com/office/powerpoint/2010/main" val="3089961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52F286-95C1-44E2-A197-C9338B80C777}"/>
              </a:ext>
            </a:extLst>
          </p:cNvPr>
          <p:cNvSpPr>
            <a:spLocks noGrp="1"/>
          </p:cNvSpPr>
          <p:nvPr>
            <p:ph idx="1"/>
          </p:nvPr>
        </p:nvSpPr>
        <p:spPr>
          <a:xfrm>
            <a:off x="0" y="761218"/>
            <a:ext cx="12191999" cy="6096782"/>
          </a:xfrm>
        </p:spPr>
        <p:txBody>
          <a:bodyPr>
            <a:normAutofit/>
          </a:bodyPr>
          <a:lstStyle/>
          <a:p>
            <a:pPr marL="0" indent="0">
              <a:buNone/>
            </a:pPr>
            <a:r>
              <a:rPr lang="en-US" dirty="0">
                <a:solidFill>
                  <a:schemeClr val="bg1"/>
                </a:solidFill>
              </a:rPr>
              <a:t>Salt added to every offering: “</a:t>
            </a:r>
            <a:r>
              <a:rPr lang="en-US" b="1" u="sng" dirty="0">
                <a:solidFill>
                  <a:schemeClr val="bg1"/>
                </a:solidFill>
              </a:rPr>
              <a:t>In the ritual service, salt was added to every sacrifice</a:t>
            </a:r>
            <a:r>
              <a:rPr lang="en-US" dirty="0">
                <a:solidFill>
                  <a:schemeClr val="bg1"/>
                </a:solidFill>
              </a:rPr>
              <a:t>. This, like the offering of incense, signified that only the righteousness of Christ could make the service acceptable to God. Referring to this practice, Jesus said, "Every sacrifice shall be salted with salt." "Have salt in yourselves, and have peace one with another." All who would present themselves "a living sacrifice, holy, acceptable unto God" (Rom. 12:1), must receive the saving salt, the righteousness of our </a:t>
            </a:r>
            <a:r>
              <a:rPr lang="en-US" dirty="0" err="1">
                <a:solidFill>
                  <a:schemeClr val="bg1"/>
                </a:solidFill>
              </a:rPr>
              <a:t>Saviour</a:t>
            </a:r>
            <a:r>
              <a:rPr lang="en-US" dirty="0">
                <a:solidFill>
                  <a:schemeClr val="bg1"/>
                </a:solidFill>
              </a:rPr>
              <a:t>. Then they become "the salt of the earth," restraining evil among men, as salt preserves from corruption. Matt. 5:13. But if the salt has lost its savor; if there is only a profession of godliness, without the love of Christ, there is no power for good. The life can exert no saving influence upon the world. Your energy and efficiency in the upbuilding of My kingdom, Jesus says, depend upon your receiving of My Spirit. You must be partakers of My grace, in order to be a savor of life unto life. Then there will be no rivalry, no self-seeking, no desire for the highest place. You will have that love which seeks not her own, but another's wealth.” DA, 439.</a:t>
            </a:r>
          </a:p>
          <a:p>
            <a:pPr marL="0" indent="0">
              <a:buNone/>
            </a:pPr>
            <a:endParaRPr lang="en-US" dirty="0"/>
          </a:p>
        </p:txBody>
      </p:sp>
      <p:sp>
        <p:nvSpPr>
          <p:cNvPr id="4" name="TextBox 3">
            <a:extLst>
              <a:ext uri="{FF2B5EF4-FFF2-40B4-BE49-F238E27FC236}">
                <a16:creationId xmlns:a16="http://schemas.microsoft.com/office/drawing/2014/main" id="{3A54585E-9E3B-4F83-AC97-B9C6DD776C56}"/>
              </a:ext>
            </a:extLst>
          </p:cNvPr>
          <p:cNvSpPr txBox="1"/>
          <p:nvPr/>
        </p:nvSpPr>
        <p:spPr>
          <a:xfrm>
            <a:off x="2046514" y="130634"/>
            <a:ext cx="7750629" cy="707886"/>
          </a:xfrm>
          <a:prstGeom prst="rect">
            <a:avLst/>
          </a:prstGeom>
          <a:noFill/>
        </p:spPr>
        <p:txBody>
          <a:bodyPr wrap="square" rtlCol="0">
            <a:spAutoFit/>
          </a:bodyPr>
          <a:lstStyle/>
          <a:p>
            <a:r>
              <a:rPr lang="en-US" sz="4000" dirty="0">
                <a:solidFill>
                  <a:srgbClr val="FFC000"/>
                </a:solidFill>
              </a:rPr>
              <a:t>SALT OF THE EARTH</a:t>
            </a:r>
          </a:p>
        </p:txBody>
      </p:sp>
    </p:spTree>
    <p:extLst>
      <p:ext uri="{BB962C8B-B14F-4D97-AF65-F5344CB8AC3E}">
        <p14:creationId xmlns:p14="http://schemas.microsoft.com/office/powerpoint/2010/main" val="3069805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F5522-545B-48D4-A1BD-5915DEC84697}"/>
              </a:ext>
            </a:extLst>
          </p:cNvPr>
          <p:cNvSpPr>
            <a:spLocks noGrp="1"/>
          </p:cNvSpPr>
          <p:nvPr>
            <p:ph type="title"/>
          </p:nvPr>
        </p:nvSpPr>
        <p:spPr>
          <a:xfrm>
            <a:off x="838200" y="0"/>
            <a:ext cx="10515600" cy="1325563"/>
          </a:xfrm>
        </p:spPr>
        <p:txBody>
          <a:bodyPr>
            <a:normAutofit/>
          </a:bodyPr>
          <a:lstStyle/>
          <a:p>
            <a:r>
              <a:rPr lang="en-US" sz="6600" i="1" dirty="0">
                <a:solidFill>
                  <a:srgbClr val="FF0000"/>
                </a:solidFill>
              </a:rPr>
              <a:t>What is it?</a:t>
            </a:r>
          </a:p>
        </p:txBody>
      </p:sp>
      <p:sp>
        <p:nvSpPr>
          <p:cNvPr id="3" name="Content Placeholder 2">
            <a:extLst>
              <a:ext uri="{FF2B5EF4-FFF2-40B4-BE49-F238E27FC236}">
                <a16:creationId xmlns:a16="http://schemas.microsoft.com/office/drawing/2014/main" id="{9084442D-DAE4-4985-B79F-568CDC2BA902}"/>
              </a:ext>
            </a:extLst>
          </p:cNvPr>
          <p:cNvSpPr>
            <a:spLocks noGrp="1"/>
          </p:cNvSpPr>
          <p:nvPr>
            <p:ph idx="1"/>
          </p:nvPr>
        </p:nvSpPr>
        <p:spPr>
          <a:xfrm>
            <a:off x="5298830" y="1497380"/>
            <a:ext cx="6775938" cy="5032375"/>
          </a:xfrm>
        </p:spPr>
        <p:txBody>
          <a:bodyPr>
            <a:normAutofit/>
          </a:bodyPr>
          <a:lstStyle/>
          <a:p>
            <a:pPr marL="0" indent="0">
              <a:buNone/>
            </a:pPr>
            <a:r>
              <a:rPr lang="en-US" dirty="0"/>
              <a:t>Lev. 1:1-3 “And the </a:t>
            </a:r>
            <a:r>
              <a:rPr lang="en-US" cap="small" dirty="0">
                <a:effectLst/>
              </a:rPr>
              <a:t>Lord</a:t>
            </a:r>
            <a:r>
              <a:rPr lang="en-US" dirty="0"/>
              <a:t> called unto Moses, and </a:t>
            </a:r>
            <a:r>
              <a:rPr lang="en-US" dirty="0" err="1"/>
              <a:t>spake</a:t>
            </a:r>
            <a:r>
              <a:rPr lang="en-US" dirty="0"/>
              <a:t> unto him out of the tabernacle of the congregation, saying, Speak unto the children of Israel, and say unto them, </a:t>
            </a:r>
            <a:r>
              <a:rPr lang="en-US" b="1" dirty="0"/>
              <a:t>If any man of you bring an offering unto the </a:t>
            </a:r>
            <a:r>
              <a:rPr lang="en-US" b="1" cap="small" dirty="0">
                <a:effectLst/>
              </a:rPr>
              <a:t>Lord</a:t>
            </a:r>
            <a:r>
              <a:rPr lang="en-US" dirty="0"/>
              <a:t>, ye shall bring your </a:t>
            </a:r>
            <a:r>
              <a:rPr lang="en-US" b="1" dirty="0"/>
              <a:t>offering of the cattle, even of the herd, and of the flock</a:t>
            </a:r>
            <a:r>
              <a:rPr lang="en-US" dirty="0"/>
              <a:t>. If his offering be a </a:t>
            </a:r>
            <a:r>
              <a:rPr lang="en-US" b="1" dirty="0"/>
              <a:t>burnt sacrifice of the herd, let him offer a male without blemish</a:t>
            </a:r>
            <a:r>
              <a:rPr lang="en-US" dirty="0"/>
              <a:t>: he shall offer it </a:t>
            </a:r>
            <a:r>
              <a:rPr lang="en-US" b="1" u="sng" dirty="0"/>
              <a:t>of his own voluntary will </a:t>
            </a:r>
            <a:r>
              <a:rPr lang="en-US" dirty="0"/>
              <a:t>at the door of the tabernacle of the congregation before the </a:t>
            </a:r>
            <a:r>
              <a:rPr lang="en-US" cap="small" dirty="0">
                <a:effectLst/>
              </a:rPr>
              <a:t>Lord</a:t>
            </a:r>
            <a:r>
              <a:rPr lang="en-US" dirty="0"/>
              <a:t>.”</a:t>
            </a:r>
          </a:p>
          <a:p>
            <a:pPr marL="0" indent="0">
              <a:buNone/>
            </a:pPr>
            <a:endParaRPr lang="en-US" dirty="0"/>
          </a:p>
        </p:txBody>
      </p:sp>
      <p:pic>
        <p:nvPicPr>
          <p:cNvPr id="4" name="Picture 3">
            <a:extLst>
              <a:ext uri="{FF2B5EF4-FFF2-40B4-BE49-F238E27FC236}">
                <a16:creationId xmlns:a16="http://schemas.microsoft.com/office/drawing/2014/main" id="{0E52609E-1886-435E-AE6D-3BF7F172D47C}"/>
              </a:ext>
            </a:extLst>
          </p:cNvPr>
          <p:cNvPicPr>
            <a:picLocks noChangeAspect="1"/>
          </p:cNvPicPr>
          <p:nvPr/>
        </p:nvPicPr>
        <p:blipFill>
          <a:blip r:embed="rId2"/>
          <a:stretch>
            <a:fillRect/>
          </a:stretch>
        </p:blipFill>
        <p:spPr>
          <a:xfrm>
            <a:off x="257909" y="1260178"/>
            <a:ext cx="4900246" cy="5597821"/>
          </a:xfrm>
          <a:prstGeom prst="rect">
            <a:avLst/>
          </a:prstGeom>
        </p:spPr>
      </p:pic>
    </p:spTree>
    <p:extLst>
      <p:ext uri="{BB962C8B-B14F-4D97-AF65-F5344CB8AC3E}">
        <p14:creationId xmlns:p14="http://schemas.microsoft.com/office/powerpoint/2010/main" val="1057087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CF3CB-6D5D-4C42-A1C1-E7AD899C77C3}"/>
              </a:ext>
            </a:extLst>
          </p:cNvPr>
          <p:cNvSpPr>
            <a:spLocks noGrp="1"/>
          </p:cNvSpPr>
          <p:nvPr>
            <p:ph type="title"/>
          </p:nvPr>
        </p:nvSpPr>
        <p:spPr/>
        <p:txBody>
          <a:bodyPr>
            <a:normAutofit/>
          </a:bodyPr>
          <a:lstStyle/>
          <a:p>
            <a:pPr algn="ctr"/>
            <a:r>
              <a:rPr lang="en-US" sz="6600" dirty="0">
                <a:solidFill>
                  <a:srgbClr val="7030A0"/>
                </a:solidFill>
                <a:latin typeface="Aparajita" panose="020B0604020202020204" pitchFamily="34" charset="0"/>
                <a:cs typeface="Aparajita" panose="020B0604020202020204" pitchFamily="34" charset="0"/>
              </a:rPr>
              <a:t>A Willing Offering…</a:t>
            </a:r>
          </a:p>
        </p:txBody>
      </p:sp>
      <p:sp>
        <p:nvSpPr>
          <p:cNvPr id="3" name="Content Placeholder 2">
            <a:extLst>
              <a:ext uri="{FF2B5EF4-FFF2-40B4-BE49-F238E27FC236}">
                <a16:creationId xmlns:a16="http://schemas.microsoft.com/office/drawing/2014/main" id="{3AD1EC4C-A5EA-49BC-BBCD-0ABA05A65A03}"/>
              </a:ext>
            </a:extLst>
          </p:cNvPr>
          <p:cNvSpPr>
            <a:spLocks noGrp="1"/>
          </p:cNvSpPr>
          <p:nvPr>
            <p:ph idx="1"/>
          </p:nvPr>
        </p:nvSpPr>
        <p:spPr>
          <a:xfrm>
            <a:off x="838200" y="1825625"/>
            <a:ext cx="4812323" cy="4351338"/>
          </a:xfrm>
        </p:spPr>
        <p:txBody>
          <a:bodyPr/>
          <a:lstStyle/>
          <a:p>
            <a:pPr marL="0" indent="0">
              <a:buNone/>
            </a:pPr>
            <a:r>
              <a:rPr lang="en-US" dirty="0"/>
              <a:t>“God does not compel men to give. All that they give must be voluntary. He will not have His treasury replenished with unwilling offerings.”—3T, 393.</a:t>
            </a:r>
          </a:p>
        </p:txBody>
      </p:sp>
      <p:pic>
        <p:nvPicPr>
          <p:cNvPr id="4" name="Picture 3">
            <a:extLst>
              <a:ext uri="{FF2B5EF4-FFF2-40B4-BE49-F238E27FC236}">
                <a16:creationId xmlns:a16="http://schemas.microsoft.com/office/drawing/2014/main" id="{2960BBE5-1B72-483F-8C6C-6EE45786989B}"/>
              </a:ext>
            </a:extLst>
          </p:cNvPr>
          <p:cNvPicPr>
            <a:picLocks noChangeAspect="1"/>
          </p:cNvPicPr>
          <p:nvPr/>
        </p:nvPicPr>
        <p:blipFill rotWithShape="1">
          <a:blip r:embed="rId2"/>
          <a:srcRect l="9858" r="16998"/>
          <a:stretch/>
        </p:blipFill>
        <p:spPr>
          <a:xfrm>
            <a:off x="5878284" y="1690688"/>
            <a:ext cx="6237969" cy="4802187"/>
          </a:xfrm>
          <a:prstGeom prst="rect">
            <a:avLst/>
          </a:prstGeom>
        </p:spPr>
      </p:pic>
      <p:sp>
        <p:nvSpPr>
          <p:cNvPr id="5" name="TextBox 4">
            <a:extLst>
              <a:ext uri="{FF2B5EF4-FFF2-40B4-BE49-F238E27FC236}">
                <a16:creationId xmlns:a16="http://schemas.microsoft.com/office/drawing/2014/main" id="{3BF4C8EE-4CDE-42CA-A200-35E6C38757EA}"/>
              </a:ext>
            </a:extLst>
          </p:cNvPr>
          <p:cNvSpPr txBox="1"/>
          <p:nvPr/>
        </p:nvSpPr>
        <p:spPr>
          <a:xfrm>
            <a:off x="428731" y="4202601"/>
            <a:ext cx="5221792" cy="2246769"/>
          </a:xfrm>
          <a:prstGeom prst="rect">
            <a:avLst/>
          </a:prstGeom>
          <a:noFill/>
        </p:spPr>
        <p:txBody>
          <a:bodyPr wrap="square" rtlCol="0">
            <a:spAutoFit/>
          </a:bodyPr>
          <a:lstStyle/>
          <a:p>
            <a:r>
              <a:rPr lang="en-US" sz="2800" dirty="0"/>
              <a:t>Moreover, Jesus is the Lamb without spot, He was perfect unto death, and a Lamb of the 1</a:t>
            </a:r>
            <a:r>
              <a:rPr lang="en-US" sz="2800" baseline="30000" dirty="0"/>
              <a:t>st</a:t>
            </a:r>
            <a:r>
              <a:rPr lang="en-US" sz="2800" dirty="0"/>
              <a:t> year in that He was in His prime at His death</a:t>
            </a:r>
          </a:p>
        </p:txBody>
      </p:sp>
    </p:spTree>
    <p:extLst>
      <p:ext uri="{BB962C8B-B14F-4D97-AF65-F5344CB8AC3E}">
        <p14:creationId xmlns:p14="http://schemas.microsoft.com/office/powerpoint/2010/main" val="3029880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1305EA-1C3C-4D74-A87A-8A0B7A15DB85}"/>
              </a:ext>
            </a:extLst>
          </p:cNvPr>
          <p:cNvSpPr>
            <a:spLocks noGrp="1"/>
          </p:cNvSpPr>
          <p:nvPr>
            <p:ph idx="1"/>
          </p:nvPr>
        </p:nvSpPr>
        <p:spPr>
          <a:xfrm>
            <a:off x="500743" y="214540"/>
            <a:ext cx="11146971" cy="3214460"/>
          </a:xfrm>
        </p:spPr>
        <p:txBody>
          <a:bodyPr/>
          <a:lstStyle/>
          <a:p>
            <a:pPr marL="0" indent="0">
              <a:buNone/>
            </a:pPr>
            <a:r>
              <a:rPr lang="en-US" dirty="0"/>
              <a:t>Lev. 1:4-6 “</a:t>
            </a:r>
            <a:r>
              <a:rPr lang="en-US" b="1" dirty="0"/>
              <a:t>And he shall put his hand upon the head of the burnt offering; and it shall be accepted for him to make atonement (at-one-</a:t>
            </a:r>
            <a:r>
              <a:rPr lang="en-US" b="1" dirty="0" err="1"/>
              <a:t>ment</a:t>
            </a:r>
            <a:r>
              <a:rPr lang="en-US" b="1" dirty="0"/>
              <a:t>) for him.</a:t>
            </a:r>
            <a:r>
              <a:rPr lang="en-US" dirty="0"/>
              <a:t> And </a:t>
            </a:r>
            <a:r>
              <a:rPr lang="en-US" b="1" u="sng" dirty="0"/>
              <a:t>he shall kill the bullock before the </a:t>
            </a:r>
            <a:r>
              <a:rPr lang="en-US" b="1" u="sng" cap="small" dirty="0">
                <a:effectLst/>
              </a:rPr>
              <a:t>Lord</a:t>
            </a:r>
            <a:r>
              <a:rPr lang="en-US" dirty="0"/>
              <a:t>: </a:t>
            </a:r>
            <a:r>
              <a:rPr lang="en-US" b="1" u="sng" dirty="0"/>
              <a:t>and the priests, Aaron's sons, shall bring the blood</a:t>
            </a:r>
            <a:r>
              <a:rPr lang="en-US" dirty="0"/>
              <a:t>, and sprinkle the blood round about upon the altar that is by the door of the tabernacle of the congregation. </a:t>
            </a:r>
            <a:r>
              <a:rPr lang="en-US" b="1" u="sng" dirty="0"/>
              <a:t>And he shall flay the burnt offering, and cut it into his pieces.</a:t>
            </a:r>
          </a:p>
          <a:p>
            <a:pPr marL="0" indent="0">
              <a:buNone/>
            </a:pPr>
            <a:endParaRPr lang="en-US" dirty="0"/>
          </a:p>
        </p:txBody>
      </p:sp>
      <p:pic>
        <p:nvPicPr>
          <p:cNvPr id="4" name="Picture 3">
            <a:extLst>
              <a:ext uri="{FF2B5EF4-FFF2-40B4-BE49-F238E27FC236}">
                <a16:creationId xmlns:a16="http://schemas.microsoft.com/office/drawing/2014/main" id="{790FF98E-33C2-41E8-B46C-78D11EEBD962}"/>
              </a:ext>
            </a:extLst>
          </p:cNvPr>
          <p:cNvPicPr>
            <a:picLocks noChangeAspect="1"/>
          </p:cNvPicPr>
          <p:nvPr/>
        </p:nvPicPr>
        <p:blipFill rotWithShape="1">
          <a:blip r:embed="rId2"/>
          <a:srcRect l="2473" r="271" b="4093"/>
          <a:stretch/>
        </p:blipFill>
        <p:spPr>
          <a:xfrm>
            <a:off x="294593" y="2726488"/>
            <a:ext cx="7114391" cy="4037728"/>
          </a:xfrm>
          <a:prstGeom prst="rect">
            <a:avLst/>
          </a:prstGeom>
        </p:spPr>
      </p:pic>
      <p:pic>
        <p:nvPicPr>
          <p:cNvPr id="5" name="Picture 4">
            <a:extLst>
              <a:ext uri="{FF2B5EF4-FFF2-40B4-BE49-F238E27FC236}">
                <a16:creationId xmlns:a16="http://schemas.microsoft.com/office/drawing/2014/main" id="{BEDD5CC5-86DC-450A-BAC7-59DFA8717749}"/>
              </a:ext>
            </a:extLst>
          </p:cNvPr>
          <p:cNvPicPr>
            <a:picLocks noChangeAspect="1"/>
          </p:cNvPicPr>
          <p:nvPr/>
        </p:nvPicPr>
        <p:blipFill>
          <a:blip r:embed="rId3"/>
          <a:stretch>
            <a:fillRect/>
          </a:stretch>
        </p:blipFill>
        <p:spPr>
          <a:xfrm>
            <a:off x="7747121" y="3236949"/>
            <a:ext cx="4444879" cy="3016805"/>
          </a:xfrm>
          <a:prstGeom prst="rect">
            <a:avLst/>
          </a:prstGeom>
        </p:spPr>
      </p:pic>
    </p:spTree>
    <p:extLst>
      <p:ext uri="{BB962C8B-B14F-4D97-AF65-F5344CB8AC3E}">
        <p14:creationId xmlns:p14="http://schemas.microsoft.com/office/powerpoint/2010/main" val="3710721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194F3-09D7-4D64-B7EA-B2969913FEED}"/>
              </a:ext>
            </a:extLst>
          </p:cNvPr>
          <p:cNvSpPr>
            <a:spLocks noGrp="1"/>
          </p:cNvSpPr>
          <p:nvPr>
            <p:ph type="title"/>
          </p:nvPr>
        </p:nvSpPr>
        <p:spPr>
          <a:xfrm>
            <a:off x="0" y="-113838"/>
            <a:ext cx="12192000" cy="1325563"/>
          </a:xfrm>
        </p:spPr>
        <p:txBody>
          <a:bodyPr/>
          <a:lstStyle/>
          <a:p>
            <a:pPr algn="ctr"/>
            <a:r>
              <a:rPr lang="en-US" dirty="0">
                <a:solidFill>
                  <a:schemeClr val="accent2">
                    <a:lumMod val="75000"/>
                  </a:schemeClr>
                </a:solidFill>
                <a:latin typeface="Agency FB" panose="020B0503020202020204" pitchFamily="34" charset="0"/>
              </a:rPr>
              <a:t>The Priest’s Inspect and Ensure Perfection of Offering</a:t>
            </a:r>
          </a:p>
        </p:txBody>
      </p:sp>
      <p:sp>
        <p:nvSpPr>
          <p:cNvPr id="3" name="Content Placeholder 2">
            <a:extLst>
              <a:ext uri="{FF2B5EF4-FFF2-40B4-BE49-F238E27FC236}">
                <a16:creationId xmlns:a16="http://schemas.microsoft.com/office/drawing/2014/main" id="{A7D82DAF-BEC5-45AC-92F8-BD04E696435B}"/>
              </a:ext>
            </a:extLst>
          </p:cNvPr>
          <p:cNvSpPr>
            <a:spLocks noGrp="1"/>
          </p:cNvSpPr>
          <p:nvPr>
            <p:ph idx="1"/>
          </p:nvPr>
        </p:nvSpPr>
        <p:spPr>
          <a:xfrm>
            <a:off x="5900056" y="1518675"/>
            <a:ext cx="6014360" cy="4965238"/>
          </a:xfrm>
        </p:spPr>
        <p:txBody>
          <a:bodyPr>
            <a:normAutofit/>
          </a:bodyPr>
          <a:lstStyle/>
          <a:p>
            <a:pPr marL="0" indent="0">
              <a:buNone/>
            </a:pPr>
            <a:r>
              <a:rPr lang="en-US" dirty="0"/>
              <a:t>“In the days of ancient Israel the sacrifices brought to the high priest were cut open to the backbone to see if they were sound at heart. So the sacrifices we bring today are laid open before the piercing eye of our Great High Priest. He opens and inspects every sacrifice brought by the human race that He may prove whether it is worthy of being presented to the Father” MS, 42, 1901</a:t>
            </a:r>
          </a:p>
        </p:txBody>
      </p:sp>
      <p:pic>
        <p:nvPicPr>
          <p:cNvPr id="4" name="Picture 3">
            <a:extLst>
              <a:ext uri="{FF2B5EF4-FFF2-40B4-BE49-F238E27FC236}">
                <a16:creationId xmlns:a16="http://schemas.microsoft.com/office/drawing/2014/main" id="{3004C024-7AA5-42DB-A6B9-67039830D45D}"/>
              </a:ext>
            </a:extLst>
          </p:cNvPr>
          <p:cNvPicPr>
            <a:picLocks noChangeAspect="1"/>
          </p:cNvPicPr>
          <p:nvPr/>
        </p:nvPicPr>
        <p:blipFill>
          <a:blip r:embed="rId2"/>
          <a:stretch>
            <a:fillRect/>
          </a:stretch>
        </p:blipFill>
        <p:spPr>
          <a:xfrm>
            <a:off x="517070" y="2286794"/>
            <a:ext cx="5143500" cy="3429000"/>
          </a:xfrm>
          <a:prstGeom prst="rect">
            <a:avLst/>
          </a:prstGeom>
        </p:spPr>
      </p:pic>
    </p:spTree>
    <p:extLst>
      <p:ext uri="{BB962C8B-B14F-4D97-AF65-F5344CB8AC3E}">
        <p14:creationId xmlns:p14="http://schemas.microsoft.com/office/powerpoint/2010/main" val="4193586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FAA38-263E-44C2-880B-0B62C740F278}"/>
              </a:ext>
            </a:extLst>
          </p:cNvPr>
          <p:cNvSpPr>
            <a:spLocks noGrp="1"/>
          </p:cNvSpPr>
          <p:nvPr>
            <p:ph type="title"/>
          </p:nvPr>
        </p:nvSpPr>
        <p:spPr>
          <a:xfrm>
            <a:off x="838200" y="177557"/>
            <a:ext cx="10515600" cy="1325563"/>
          </a:xfrm>
        </p:spPr>
        <p:txBody>
          <a:bodyPr>
            <a:normAutofit/>
          </a:bodyPr>
          <a:lstStyle/>
          <a:p>
            <a:pPr algn="ctr"/>
            <a:r>
              <a:rPr lang="en-US" sz="5400" dirty="0">
                <a:highlight>
                  <a:srgbClr val="FFFF00"/>
                </a:highlight>
                <a:latin typeface="Baskerville Old Face" panose="02020602080505020303" pitchFamily="18" charset="0"/>
              </a:rPr>
              <a:t>Personal and Communal Offering</a:t>
            </a:r>
          </a:p>
        </p:txBody>
      </p:sp>
      <p:sp>
        <p:nvSpPr>
          <p:cNvPr id="3" name="Content Placeholder 2">
            <a:extLst>
              <a:ext uri="{FF2B5EF4-FFF2-40B4-BE49-F238E27FC236}">
                <a16:creationId xmlns:a16="http://schemas.microsoft.com/office/drawing/2014/main" id="{86AB798F-02B2-480D-B7CF-235F4E76FCDE}"/>
              </a:ext>
            </a:extLst>
          </p:cNvPr>
          <p:cNvSpPr>
            <a:spLocks noGrp="1"/>
          </p:cNvSpPr>
          <p:nvPr>
            <p:ph idx="1"/>
          </p:nvPr>
        </p:nvSpPr>
        <p:spPr>
          <a:xfrm>
            <a:off x="562709" y="1477108"/>
            <a:ext cx="11207260" cy="5015767"/>
          </a:xfrm>
        </p:spPr>
        <p:txBody>
          <a:bodyPr/>
          <a:lstStyle/>
          <a:p>
            <a:pPr marL="0" indent="0">
              <a:buNone/>
            </a:pPr>
            <a:r>
              <a:rPr lang="en-US" dirty="0">
                <a:solidFill>
                  <a:schemeClr val="bg1"/>
                </a:solidFill>
              </a:rPr>
              <a:t>Num. 28:3 “And thou shalt say unto them, This is the offering made by fire which ye shall offer unto the </a:t>
            </a:r>
            <a:r>
              <a:rPr lang="en-US" cap="small" dirty="0">
                <a:solidFill>
                  <a:schemeClr val="bg1"/>
                </a:solidFill>
                <a:effectLst/>
              </a:rPr>
              <a:t>Lord</a:t>
            </a:r>
            <a:r>
              <a:rPr lang="en-US" dirty="0">
                <a:solidFill>
                  <a:schemeClr val="bg1"/>
                </a:solidFill>
              </a:rPr>
              <a:t>; two lambs of </a:t>
            </a:r>
            <a:r>
              <a:rPr lang="en-US" b="1" u="sng" dirty="0">
                <a:solidFill>
                  <a:schemeClr val="bg1"/>
                </a:solidFill>
              </a:rPr>
              <a:t>the first year without spot day by day, for a continual burnt offering</a:t>
            </a:r>
            <a:r>
              <a:rPr lang="en-US" dirty="0">
                <a:solidFill>
                  <a:schemeClr val="bg1"/>
                </a:solidFill>
              </a:rPr>
              <a:t>. </a:t>
            </a:r>
            <a:r>
              <a:rPr lang="en-US" b="1" dirty="0">
                <a:solidFill>
                  <a:schemeClr val="bg1"/>
                </a:solidFill>
              </a:rPr>
              <a:t>The one lamb shalt thou offer in the morning, and the other lamb shalt thou offer at even”</a:t>
            </a:r>
          </a:p>
          <a:p>
            <a:pPr marL="0" indent="0">
              <a:buNone/>
            </a:pPr>
            <a:endParaRPr lang="en-US" b="1" dirty="0">
              <a:solidFill>
                <a:schemeClr val="bg1"/>
              </a:solidFill>
            </a:endParaRPr>
          </a:p>
          <a:p>
            <a:pPr marL="0" indent="0">
              <a:buNone/>
            </a:pPr>
            <a:r>
              <a:rPr lang="en-US" dirty="0">
                <a:solidFill>
                  <a:schemeClr val="bg1"/>
                </a:solidFill>
              </a:rPr>
              <a:t>Ex. 29:42-43 “</a:t>
            </a:r>
            <a:r>
              <a:rPr lang="en-US" b="1" dirty="0">
                <a:solidFill>
                  <a:schemeClr val="bg1"/>
                </a:solidFill>
              </a:rPr>
              <a:t>This shall be a continual burnt offering throughout your generations at the door of the tabernacle of the congregation before the </a:t>
            </a:r>
            <a:r>
              <a:rPr lang="en-US" b="1" cap="small" dirty="0">
                <a:solidFill>
                  <a:schemeClr val="bg1"/>
                </a:solidFill>
                <a:effectLst/>
              </a:rPr>
              <a:t>Lord</a:t>
            </a:r>
            <a:r>
              <a:rPr lang="en-US" b="1" dirty="0">
                <a:solidFill>
                  <a:schemeClr val="bg1"/>
                </a:solidFill>
              </a:rPr>
              <a:t>: where I will meet you, to speak there unto thee</a:t>
            </a:r>
            <a:r>
              <a:rPr lang="en-US" dirty="0">
                <a:solidFill>
                  <a:schemeClr val="bg1"/>
                </a:solidFill>
              </a:rPr>
              <a:t>. And there I will meet with the children of Israel, and the tabernacle shall be sanctified by my glory.</a:t>
            </a:r>
          </a:p>
          <a:p>
            <a:pPr marL="0" indent="0">
              <a:buNone/>
            </a:pP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2094278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ADAC5-A007-45D2-BE2B-81F57619097A}"/>
              </a:ext>
            </a:extLst>
          </p:cNvPr>
          <p:cNvSpPr>
            <a:spLocks noGrp="1"/>
          </p:cNvSpPr>
          <p:nvPr>
            <p:ph type="title"/>
          </p:nvPr>
        </p:nvSpPr>
        <p:spPr>
          <a:xfrm>
            <a:off x="838200" y="16784"/>
            <a:ext cx="10515600" cy="1325563"/>
          </a:xfrm>
        </p:spPr>
        <p:txBody>
          <a:bodyPr/>
          <a:lstStyle/>
          <a:p>
            <a:pPr algn="ctr"/>
            <a:r>
              <a:rPr lang="en-US" b="1" i="1" dirty="0">
                <a:solidFill>
                  <a:srgbClr val="002060"/>
                </a:solidFill>
              </a:rPr>
              <a:t>There were 5 varieties of Burnt Offerings directly mentioned</a:t>
            </a:r>
          </a:p>
        </p:txBody>
      </p:sp>
      <p:sp>
        <p:nvSpPr>
          <p:cNvPr id="3" name="Content Placeholder 2">
            <a:extLst>
              <a:ext uri="{FF2B5EF4-FFF2-40B4-BE49-F238E27FC236}">
                <a16:creationId xmlns:a16="http://schemas.microsoft.com/office/drawing/2014/main" id="{1A375DE9-B4A6-4290-B20F-C40232E67544}"/>
              </a:ext>
            </a:extLst>
          </p:cNvPr>
          <p:cNvSpPr>
            <a:spLocks noGrp="1"/>
          </p:cNvSpPr>
          <p:nvPr>
            <p:ph idx="1"/>
          </p:nvPr>
        </p:nvSpPr>
        <p:spPr>
          <a:xfrm>
            <a:off x="838200" y="1825625"/>
            <a:ext cx="5410200" cy="4351338"/>
          </a:xfrm>
        </p:spPr>
        <p:txBody>
          <a:bodyPr/>
          <a:lstStyle/>
          <a:p>
            <a:pPr marL="514350" indent="-514350">
              <a:buAutoNum type="arabicPeriod"/>
            </a:pPr>
            <a:r>
              <a:rPr lang="en-US" dirty="0"/>
              <a:t>Oxen/Bullock (Lev. 1:5)</a:t>
            </a:r>
          </a:p>
          <a:p>
            <a:pPr marL="514350" indent="-514350">
              <a:buAutoNum type="arabicPeriod"/>
            </a:pPr>
            <a:r>
              <a:rPr lang="en-US" dirty="0"/>
              <a:t>Sheep/Ram (Lev. 1:10, Ex. 29:22)</a:t>
            </a:r>
          </a:p>
          <a:p>
            <a:pPr marL="514350" indent="-514350">
              <a:buAutoNum type="arabicPeriod"/>
            </a:pPr>
            <a:r>
              <a:rPr lang="en-US" dirty="0"/>
              <a:t>Goats (Lev. 1:10)</a:t>
            </a:r>
          </a:p>
          <a:p>
            <a:pPr marL="514350" indent="-514350">
              <a:buAutoNum type="arabicPeriod"/>
            </a:pPr>
            <a:r>
              <a:rPr lang="en-US" dirty="0"/>
              <a:t>Turtle Doves (Lev. 1:14)</a:t>
            </a:r>
          </a:p>
          <a:p>
            <a:pPr marL="514350" indent="-514350">
              <a:buAutoNum type="arabicPeriod"/>
            </a:pPr>
            <a:r>
              <a:rPr lang="en-US" dirty="0"/>
              <a:t>Pigeons (Lev. 1:14)</a:t>
            </a:r>
          </a:p>
          <a:p>
            <a:pPr marL="514350" indent="-514350">
              <a:buAutoNum type="arabicPeriod"/>
            </a:pPr>
            <a:r>
              <a:rPr lang="en-US" dirty="0"/>
              <a:t>Possibly Sparrows also</a:t>
            </a:r>
          </a:p>
        </p:txBody>
      </p:sp>
      <p:pic>
        <p:nvPicPr>
          <p:cNvPr id="4" name="Picture 3">
            <a:extLst>
              <a:ext uri="{FF2B5EF4-FFF2-40B4-BE49-F238E27FC236}">
                <a16:creationId xmlns:a16="http://schemas.microsoft.com/office/drawing/2014/main" id="{7BB58EAF-767F-4977-9648-8B5351B79759}"/>
              </a:ext>
            </a:extLst>
          </p:cNvPr>
          <p:cNvPicPr>
            <a:picLocks noChangeAspect="1"/>
          </p:cNvPicPr>
          <p:nvPr/>
        </p:nvPicPr>
        <p:blipFill>
          <a:blip r:embed="rId2"/>
          <a:stretch>
            <a:fillRect/>
          </a:stretch>
        </p:blipFill>
        <p:spPr>
          <a:xfrm>
            <a:off x="8781317" y="3664571"/>
            <a:ext cx="3210658" cy="2693688"/>
          </a:xfrm>
          <a:prstGeom prst="rect">
            <a:avLst/>
          </a:prstGeom>
        </p:spPr>
      </p:pic>
      <p:pic>
        <p:nvPicPr>
          <p:cNvPr id="5" name="Picture 4">
            <a:extLst>
              <a:ext uri="{FF2B5EF4-FFF2-40B4-BE49-F238E27FC236}">
                <a16:creationId xmlns:a16="http://schemas.microsoft.com/office/drawing/2014/main" id="{7D81CDDA-E064-4AA3-BEBA-B4D9B8FAB70A}"/>
              </a:ext>
            </a:extLst>
          </p:cNvPr>
          <p:cNvPicPr>
            <a:picLocks noChangeAspect="1"/>
          </p:cNvPicPr>
          <p:nvPr/>
        </p:nvPicPr>
        <p:blipFill>
          <a:blip r:embed="rId3"/>
          <a:stretch>
            <a:fillRect/>
          </a:stretch>
        </p:blipFill>
        <p:spPr>
          <a:xfrm>
            <a:off x="9147846" y="1621394"/>
            <a:ext cx="2477600" cy="1873711"/>
          </a:xfrm>
          <a:prstGeom prst="rect">
            <a:avLst/>
          </a:prstGeom>
        </p:spPr>
      </p:pic>
      <p:pic>
        <p:nvPicPr>
          <p:cNvPr id="6" name="Picture 5">
            <a:extLst>
              <a:ext uri="{FF2B5EF4-FFF2-40B4-BE49-F238E27FC236}">
                <a16:creationId xmlns:a16="http://schemas.microsoft.com/office/drawing/2014/main" id="{6D9788A0-D162-4E1F-B903-783FA6223D7D}"/>
              </a:ext>
            </a:extLst>
          </p:cNvPr>
          <p:cNvPicPr>
            <a:picLocks noChangeAspect="1"/>
          </p:cNvPicPr>
          <p:nvPr/>
        </p:nvPicPr>
        <p:blipFill>
          <a:blip r:embed="rId4"/>
          <a:stretch>
            <a:fillRect/>
          </a:stretch>
        </p:blipFill>
        <p:spPr>
          <a:xfrm>
            <a:off x="4993113" y="3137704"/>
            <a:ext cx="4237527" cy="3390021"/>
          </a:xfrm>
          <a:prstGeom prst="rect">
            <a:avLst/>
          </a:prstGeom>
        </p:spPr>
      </p:pic>
    </p:spTree>
    <p:extLst>
      <p:ext uri="{BB962C8B-B14F-4D97-AF65-F5344CB8AC3E}">
        <p14:creationId xmlns:p14="http://schemas.microsoft.com/office/powerpoint/2010/main" val="104729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7540C-997D-43A0-BFF0-637B03DDDBBC}"/>
              </a:ext>
            </a:extLst>
          </p:cNvPr>
          <p:cNvSpPr>
            <a:spLocks noGrp="1"/>
          </p:cNvSpPr>
          <p:nvPr>
            <p:ph type="title"/>
          </p:nvPr>
        </p:nvSpPr>
        <p:spPr>
          <a:xfrm>
            <a:off x="838200" y="-179151"/>
            <a:ext cx="10515600" cy="1325563"/>
          </a:xfrm>
        </p:spPr>
        <p:txBody>
          <a:bodyPr>
            <a:normAutofit/>
          </a:bodyPr>
          <a:lstStyle/>
          <a:p>
            <a:r>
              <a:rPr lang="en-US" sz="5400" b="1" i="1" u="sng" dirty="0"/>
              <a:t>What does it mean?</a:t>
            </a:r>
          </a:p>
        </p:txBody>
      </p:sp>
      <p:sp>
        <p:nvSpPr>
          <p:cNvPr id="3" name="Content Placeholder 2">
            <a:extLst>
              <a:ext uri="{FF2B5EF4-FFF2-40B4-BE49-F238E27FC236}">
                <a16:creationId xmlns:a16="http://schemas.microsoft.com/office/drawing/2014/main" id="{41249E08-8F6E-48FB-A4C2-1CFA4F65F81C}"/>
              </a:ext>
            </a:extLst>
          </p:cNvPr>
          <p:cNvSpPr>
            <a:spLocks noGrp="1"/>
          </p:cNvSpPr>
          <p:nvPr>
            <p:ph idx="1"/>
          </p:nvPr>
        </p:nvSpPr>
        <p:spPr>
          <a:xfrm>
            <a:off x="326571" y="1328058"/>
            <a:ext cx="6291943" cy="4550228"/>
          </a:xfrm>
        </p:spPr>
        <p:txBody>
          <a:bodyPr/>
          <a:lstStyle/>
          <a:p>
            <a:pPr marL="0" indent="0">
              <a:buNone/>
            </a:pPr>
            <a:r>
              <a:rPr lang="en-US" dirty="0"/>
              <a:t>Type and </a:t>
            </a:r>
            <a:r>
              <a:rPr lang="en-US" dirty="0" err="1"/>
              <a:t>AntiType</a:t>
            </a:r>
            <a:r>
              <a:rPr lang="en-US" dirty="0"/>
              <a:t>: What is a Christian to do morning and evenings?</a:t>
            </a:r>
          </a:p>
          <a:p>
            <a:pPr marL="0" indent="0">
              <a:buNone/>
            </a:pPr>
            <a:endParaRPr lang="en-US" dirty="0"/>
          </a:p>
          <a:p>
            <a:pPr marL="0" indent="0">
              <a:buNone/>
            </a:pPr>
            <a:r>
              <a:rPr lang="en-US" dirty="0"/>
              <a:t>Ex. 29:22 “Also thou shalt take of the ram the fat and the rump, and the fat that </a:t>
            </a:r>
            <a:r>
              <a:rPr lang="en-US" dirty="0" err="1"/>
              <a:t>covereth</a:t>
            </a:r>
            <a:r>
              <a:rPr lang="en-US" dirty="0"/>
              <a:t> the inwards, and the caul above the liver, and the two kidneys, and the fat that is upon them, and the right shoulder; </a:t>
            </a:r>
            <a:r>
              <a:rPr lang="en-US" b="1" u="sng" dirty="0"/>
              <a:t>for it is a ram of consecration</a:t>
            </a:r>
            <a:r>
              <a:rPr lang="en-US" dirty="0"/>
              <a:t>”</a:t>
            </a:r>
          </a:p>
        </p:txBody>
      </p:sp>
      <p:pic>
        <p:nvPicPr>
          <p:cNvPr id="4" name="Picture 3">
            <a:extLst>
              <a:ext uri="{FF2B5EF4-FFF2-40B4-BE49-F238E27FC236}">
                <a16:creationId xmlns:a16="http://schemas.microsoft.com/office/drawing/2014/main" id="{C5358F81-7658-44D7-A88B-14DF5F5B8A6B}"/>
              </a:ext>
            </a:extLst>
          </p:cNvPr>
          <p:cNvPicPr>
            <a:picLocks noChangeAspect="1"/>
          </p:cNvPicPr>
          <p:nvPr/>
        </p:nvPicPr>
        <p:blipFill>
          <a:blip r:embed="rId2"/>
          <a:stretch>
            <a:fillRect/>
          </a:stretch>
        </p:blipFill>
        <p:spPr>
          <a:xfrm>
            <a:off x="7099527" y="483630"/>
            <a:ext cx="4524375" cy="5743575"/>
          </a:xfrm>
          <a:prstGeom prst="rect">
            <a:avLst/>
          </a:prstGeom>
        </p:spPr>
      </p:pic>
    </p:spTree>
    <p:extLst>
      <p:ext uri="{BB962C8B-B14F-4D97-AF65-F5344CB8AC3E}">
        <p14:creationId xmlns:p14="http://schemas.microsoft.com/office/powerpoint/2010/main" val="15420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FF799-882A-432E-AEDA-B8AC619718E7}"/>
              </a:ext>
            </a:extLst>
          </p:cNvPr>
          <p:cNvSpPr>
            <a:spLocks noGrp="1"/>
          </p:cNvSpPr>
          <p:nvPr>
            <p:ph type="title"/>
          </p:nvPr>
        </p:nvSpPr>
        <p:spPr>
          <a:xfrm>
            <a:off x="838200" y="-150687"/>
            <a:ext cx="10515600" cy="1325563"/>
          </a:xfrm>
        </p:spPr>
        <p:txBody>
          <a:bodyPr/>
          <a:lstStyle/>
          <a:p>
            <a:pPr algn="ctr"/>
            <a:r>
              <a:rPr lang="en-US" dirty="0">
                <a:solidFill>
                  <a:srgbClr val="FF0000"/>
                </a:solidFill>
                <a:latin typeface="Algerian" panose="04020705040A02060702" pitchFamily="82" charset="0"/>
              </a:rPr>
              <a:t>When Was it Used?</a:t>
            </a:r>
          </a:p>
        </p:txBody>
      </p:sp>
      <p:sp>
        <p:nvSpPr>
          <p:cNvPr id="3" name="Content Placeholder 2">
            <a:extLst>
              <a:ext uri="{FF2B5EF4-FFF2-40B4-BE49-F238E27FC236}">
                <a16:creationId xmlns:a16="http://schemas.microsoft.com/office/drawing/2014/main" id="{711411FF-C15B-49F7-A133-A8F8A3B7C8C9}"/>
              </a:ext>
            </a:extLst>
          </p:cNvPr>
          <p:cNvSpPr>
            <a:spLocks noGrp="1"/>
          </p:cNvSpPr>
          <p:nvPr>
            <p:ph idx="1"/>
          </p:nvPr>
        </p:nvSpPr>
        <p:spPr>
          <a:xfrm>
            <a:off x="838200" y="1497379"/>
            <a:ext cx="10515600" cy="4351338"/>
          </a:xfrm>
        </p:spPr>
        <p:txBody>
          <a:bodyPr/>
          <a:lstStyle/>
          <a:p>
            <a:pPr marL="0" indent="0">
              <a:buNone/>
            </a:pPr>
            <a:r>
              <a:rPr lang="en-US" dirty="0">
                <a:solidFill>
                  <a:srgbClr val="FFC000"/>
                </a:solidFill>
              </a:rPr>
              <a:t>1. Israel’s Daily Consecration to God (Lev. 6:9)</a:t>
            </a:r>
          </a:p>
          <a:p>
            <a:pPr marL="0" indent="0">
              <a:buNone/>
            </a:pPr>
            <a:r>
              <a:rPr lang="en-US" dirty="0">
                <a:solidFill>
                  <a:srgbClr val="FFC000"/>
                </a:solidFill>
              </a:rPr>
              <a:t>2. Cleansing of lepers (Lev. 14)</a:t>
            </a:r>
          </a:p>
          <a:p>
            <a:pPr marL="0" indent="0">
              <a:buNone/>
            </a:pPr>
            <a:r>
              <a:rPr lang="en-US" dirty="0">
                <a:solidFill>
                  <a:srgbClr val="FFC000"/>
                </a:solidFill>
              </a:rPr>
              <a:t>3. Birth of a Child by the mother (Lev. 12:6-8; Luke 2:22-24)</a:t>
            </a:r>
          </a:p>
          <a:p>
            <a:pPr marL="0" indent="0">
              <a:buNone/>
            </a:pPr>
            <a:r>
              <a:rPr lang="en-US" dirty="0">
                <a:solidFill>
                  <a:srgbClr val="FFC000"/>
                </a:solidFill>
              </a:rPr>
              <a:t>4. Cleansing from ceremonial defilement by priests (Lev. 14; 15:15, 30)</a:t>
            </a:r>
          </a:p>
          <a:p>
            <a:pPr marL="0" indent="0">
              <a:buNone/>
            </a:pPr>
            <a:r>
              <a:rPr lang="en-US" dirty="0">
                <a:solidFill>
                  <a:srgbClr val="FFC000"/>
                </a:solidFill>
              </a:rPr>
              <a:t>5. Consecration to priesthood (Lev. 8:18; Ex. 29:15-25)</a:t>
            </a:r>
          </a:p>
          <a:p>
            <a:pPr marL="0" indent="0">
              <a:buNone/>
            </a:pPr>
            <a:r>
              <a:rPr lang="en-US" dirty="0">
                <a:solidFill>
                  <a:srgbClr val="FFC000"/>
                </a:solidFill>
              </a:rPr>
              <a:t>6. Completion of Nazarite Vow (Num. 6:14)</a:t>
            </a:r>
          </a:p>
          <a:p>
            <a:pPr marL="0" indent="0">
              <a:buNone/>
            </a:pPr>
            <a:r>
              <a:rPr lang="en-US" dirty="0">
                <a:solidFill>
                  <a:srgbClr val="FFC000"/>
                </a:solidFill>
              </a:rPr>
              <a:t>7. Personal Offering (Lev. 1:2-4)</a:t>
            </a:r>
          </a:p>
        </p:txBody>
      </p:sp>
    </p:spTree>
    <p:extLst>
      <p:ext uri="{BB962C8B-B14F-4D97-AF65-F5344CB8AC3E}">
        <p14:creationId xmlns:p14="http://schemas.microsoft.com/office/powerpoint/2010/main" val="243098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1856</Words>
  <Application>Microsoft Office PowerPoint</Application>
  <PresentationFormat>Widescreen</PresentationFormat>
  <Paragraphs>56</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Agency FB</vt:lpstr>
      <vt:lpstr>Algerian</vt:lpstr>
      <vt:lpstr>Aparajita</vt:lpstr>
      <vt:lpstr>Arial</vt:lpstr>
      <vt:lpstr>Baskerville Old Face</vt:lpstr>
      <vt:lpstr>Brush Script MT</vt:lpstr>
      <vt:lpstr>Calibri</vt:lpstr>
      <vt:lpstr>Calibri Light</vt:lpstr>
      <vt:lpstr>Office Theme</vt:lpstr>
      <vt:lpstr>The Burnt Offerings</vt:lpstr>
      <vt:lpstr>What is it?</vt:lpstr>
      <vt:lpstr>A Willing Offering…</vt:lpstr>
      <vt:lpstr>PowerPoint Presentation</vt:lpstr>
      <vt:lpstr>The Priest’s Inspect and Ensure Perfection of Offering</vt:lpstr>
      <vt:lpstr>Personal and Communal Offering</vt:lpstr>
      <vt:lpstr>There were 5 varieties of Burnt Offerings directly mentioned</vt:lpstr>
      <vt:lpstr>What does it mean?</vt:lpstr>
      <vt:lpstr>When Was it Used?</vt:lpstr>
      <vt:lpstr>The Ultimate (Consecration) Burnt Offering</vt:lpstr>
      <vt:lpstr>The Outcome</vt:lpstr>
      <vt:lpstr>Who is the Burnt Offering?</vt:lpstr>
      <vt:lpstr>Be Submissively Obedient and Meek As Christ</vt:lpstr>
      <vt:lpstr>Other Aspects…</vt:lpstr>
      <vt:lpstr>Fully Devoted: Mind Body Spirit</vt:lpstr>
      <vt:lpstr>Lastly….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Burnt Offerings</dc:title>
  <dc:creator>Kody</dc:creator>
  <cp:lastModifiedBy>Kody</cp:lastModifiedBy>
  <cp:revision>18</cp:revision>
  <dcterms:created xsi:type="dcterms:W3CDTF">2018-06-15T23:36:18Z</dcterms:created>
  <dcterms:modified xsi:type="dcterms:W3CDTF">2018-06-16T01:45:22Z</dcterms:modified>
</cp:coreProperties>
</file>