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1" r:id="rId4"/>
    <p:sldId id="268" r:id="rId5"/>
    <p:sldId id="260" r:id="rId6"/>
    <p:sldId id="259" r:id="rId7"/>
    <p:sldId id="261" r:id="rId8"/>
    <p:sldId id="262" r:id="rId9"/>
    <p:sldId id="263" r:id="rId10"/>
    <p:sldId id="269" r:id="rId11"/>
    <p:sldId id="270" r:id="rId12"/>
    <p:sldId id="272" r:id="rId13"/>
    <p:sldId id="264" r:id="rId14"/>
    <p:sldId id="274" r:id="rId15"/>
    <p:sldId id="275" r:id="rId16"/>
    <p:sldId id="276" r:id="rId17"/>
    <p:sldId id="277"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20EFB9-A0B0-4806-81D8-CE986E949EE9}"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62222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0EFB9-A0B0-4806-81D8-CE986E949EE9}"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137725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0EFB9-A0B0-4806-81D8-CE986E949EE9}"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3653939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0EFB9-A0B0-4806-81D8-CE986E949EE9}"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119357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20EFB9-A0B0-4806-81D8-CE986E949EE9}"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3536900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20EFB9-A0B0-4806-81D8-CE986E949EE9}"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310204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20EFB9-A0B0-4806-81D8-CE986E949EE9}"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380868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20EFB9-A0B0-4806-81D8-CE986E949EE9}"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49945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0EFB9-A0B0-4806-81D8-CE986E949EE9}"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222968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20EFB9-A0B0-4806-81D8-CE986E949EE9}"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321143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20EFB9-A0B0-4806-81D8-CE986E949EE9}"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46814-C38B-4AC9-B9A4-B5EFC5872B60}" type="slidenum">
              <a:rPr lang="en-US" smtClean="0"/>
              <a:t>‹#›</a:t>
            </a:fld>
            <a:endParaRPr lang="en-US"/>
          </a:p>
        </p:txBody>
      </p:sp>
    </p:spTree>
    <p:extLst>
      <p:ext uri="{BB962C8B-B14F-4D97-AF65-F5344CB8AC3E}">
        <p14:creationId xmlns:p14="http://schemas.microsoft.com/office/powerpoint/2010/main" val="2594816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0EFB9-A0B0-4806-81D8-CE986E949EE9}"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46814-C38B-4AC9-B9A4-B5EFC5872B60}" type="slidenum">
              <a:rPr lang="en-US" smtClean="0"/>
              <a:t>‹#›</a:t>
            </a:fld>
            <a:endParaRPr lang="en-US"/>
          </a:p>
        </p:txBody>
      </p:sp>
    </p:spTree>
    <p:extLst>
      <p:ext uri="{BB962C8B-B14F-4D97-AF65-F5344CB8AC3E}">
        <p14:creationId xmlns:p14="http://schemas.microsoft.com/office/powerpoint/2010/main" val="3769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66837"/>
          </a:xfrm>
        </p:spPr>
        <p:txBody>
          <a:bodyPr/>
          <a:lstStyle/>
          <a:p>
            <a:r>
              <a:rPr lang="en-US" b="1" i="1" u="sng" dirty="0" smtClean="0">
                <a:solidFill>
                  <a:srgbClr val="0070C0"/>
                </a:solidFill>
                <a:latin typeface="Algerian" panose="04020705040A02060702" pitchFamily="82" charset="0"/>
              </a:rPr>
              <a:t>The Right Arm, pt. </a:t>
            </a:r>
            <a:r>
              <a:rPr lang="en-US" b="1" i="1" u="sng" dirty="0">
                <a:solidFill>
                  <a:srgbClr val="0070C0"/>
                </a:solidFill>
                <a:latin typeface="Algerian" panose="04020705040A02060702" pitchFamily="82" charset="0"/>
              </a:rPr>
              <a:t>8</a:t>
            </a:r>
            <a:endParaRPr lang="en-US" b="1" i="1" u="sng"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6600" b="1" i="1" u="sng" dirty="0" smtClean="0">
                <a:solidFill>
                  <a:srgbClr val="FF0000"/>
                </a:solidFill>
                <a:latin typeface="Algerian" panose="04020705040A02060702" pitchFamily="82" charset="0"/>
              </a:rPr>
              <a:t>Temperance</a:t>
            </a:r>
            <a:endParaRPr lang="en-US" sz="6600" b="1" i="1" u="sng"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148028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normAutofit/>
          </a:bodyPr>
          <a:lstStyle/>
          <a:p>
            <a:r>
              <a:rPr lang="en-US" dirty="0" smtClean="0"/>
              <a:t>         </a:t>
            </a:r>
            <a:r>
              <a:rPr lang="en-US" b="1" i="1" u="sng" dirty="0" smtClean="0">
                <a:solidFill>
                  <a:srgbClr val="FF0000"/>
                </a:solidFill>
                <a:latin typeface="Algerian" panose="04020705040A02060702" pitchFamily="82" charset="0"/>
              </a:rPr>
              <a:t>Nothing New!  Paul Preached it!</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60400"/>
            <a:ext cx="6172200" cy="6197600"/>
          </a:xfrm>
          <a:prstGeom prst="rect">
            <a:avLst/>
          </a:prstGeom>
        </p:spPr>
      </p:pic>
      <p:sp>
        <p:nvSpPr>
          <p:cNvPr id="4" name="Content Placeholder 3"/>
          <p:cNvSpPr>
            <a:spLocks noGrp="1"/>
          </p:cNvSpPr>
          <p:nvPr>
            <p:ph sz="half" idx="2"/>
          </p:nvPr>
        </p:nvSpPr>
        <p:spPr>
          <a:xfrm>
            <a:off x="6172200" y="660400"/>
            <a:ext cx="6019800" cy="6197600"/>
          </a:xfrm>
        </p:spPr>
        <p:txBody>
          <a:bodyPr>
            <a:normAutofit/>
          </a:bodyPr>
          <a:lstStyle/>
          <a:p>
            <a:r>
              <a:rPr lang="en-US" sz="3200" dirty="0" smtClean="0"/>
              <a:t>“And </a:t>
            </a:r>
            <a:r>
              <a:rPr lang="en-US" sz="3200" dirty="0"/>
              <a:t>after certain days, when Felix came with his wife Drusilla, which was a Jewess, he sent for Paul, and heard him concerning the faith in Christ</a:t>
            </a:r>
            <a:r>
              <a:rPr lang="en-US" sz="3200" dirty="0" smtClean="0"/>
              <a:t>. </a:t>
            </a:r>
            <a:r>
              <a:rPr lang="en-US" sz="3200" b="1" i="1" u="sng" dirty="0"/>
              <a:t>And as he reasoned of righteousness, temperance, and judgment to come,</a:t>
            </a:r>
            <a:r>
              <a:rPr lang="en-US" sz="3200" dirty="0"/>
              <a:t> Felix trembled, and answered, Go thy way for this time; when I have a convenient season, I will call for thee</a:t>
            </a:r>
            <a:r>
              <a:rPr lang="en-US" sz="3200" dirty="0" smtClean="0"/>
              <a:t>.”  Acts 24:24,25</a:t>
            </a:r>
            <a:endParaRPr lang="en-US" sz="3200" dirty="0"/>
          </a:p>
        </p:txBody>
      </p:sp>
    </p:spTree>
    <p:extLst>
      <p:ext uri="{BB962C8B-B14F-4D97-AF65-F5344CB8AC3E}">
        <p14:creationId xmlns:p14="http://schemas.microsoft.com/office/powerpoint/2010/main" val="117015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900"/>
          </a:xfrm>
        </p:spPr>
        <p:txBody>
          <a:bodyPr>
            <a:normAutofit/>
          </a:bodyPr>
          <a:lstStyle/>
          <a:p>
            <a:r>
              <a:rPr lang="en-US" dirty="0" smtClean="0"/>
              <a:t>             </a:t>
            </a:r>
            <a:r>
              <a:rPr lang="en-US" b="1" i="1" u="sng" dirty="0" smtClean="0">
                <a:solidFill>
                  <a:srgbClr val="7030A0"/>
                </a:solidFill>
                <a:latin typeface="Algerian" panose="04020705040A02060702" pitchFamily="82" charset="0"/>
              </a:rPr>
              <a:t>Last Sermon they Heard!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850902"/>
            <a:ext cx="12192000" cy="6007098"/>
          </a:xfrm>
        </p:spPr>
        <p:txBody>
          <a:bodyPr>
            <a:normAutofit/>
          </a:bodyPr>
          <a:lstStyle/>
          <a:p>
            <a:r>
              <a:rPr lang="en-US" sz="3200" dirty="0" smtClean="0"/>
              <a:t>“He </a:t>
            </a:r>
            <a:r>
              <a:rPr lang="en-US" sz="3200" dirty="0"/>
              <a:t>held up before Felix and Drusilla the character of God—His righteousness, justice, and equity, and the nature of His law. He clearly showed that it is man's duty to live a life of sobriety and temperance, keeping the passions under the control of reason, in conformity to God's law, and preserving the physical and mental powers in a healthy condition. He declared that there would surely come a day of judgment when all would be rewarded according to the deeds done in the body, and when it would be plainly revealed that wealth, position, or titles are powerless to gain for man the favor of God or to deliver him from the results of sin. He showed that this life is man's time of preparation for the future life. Should he neglect present privileges and opportunities he would suffer an eternal loss; no new probation would be given him</a:t>
            </a:r>
            <a:r>
              <a:rPr lang="en-US" sz="3200" dirty="0" smtClean="0"/>
              <a:t>.”  AA, pg. 423</a:t>
            </a:r>
            <a:endParaRPr lang="en-US" sz="3200" dirty="0"/>
          </a:p>
        </p:txBody>
      </p:sp>
    </p:spTree>
    <p:extLst>
      <p:ext uri="{BB962C8B-B14F-4D97-AF65-F5344CB8AC3E}">
        <p14:creationId xmlns:p14="http://schemas.microsoft.com/office/powerpoint/2010/main" val="363543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7030A0"/>
                </a:solidFill>
              </a:rPr>
              <a:t>That Was IT!</a:t>
            </a:r>
            <a:endParaRPr lang="en-US" b="1" i="1" u="sng" dirty="0">
              <a:solidFill>
                <a:srgbClr val="7030A0"/>
              </a:solidFill>
            </a:endParaRPr>
          </a:p>
        </p:txBody>
      </p:sp>
      <p:sp>
        <p:nvSpPr>
          <p:cNvPr id="3" name="Content Placeholder 2"/>
          <p:cNvSpPr>
            <a:spLocks noGrp="1"/>
          </p:cNvSpPr>
          <p:nvPr>
            <p:ph idx="1"/>
          </p:nvPr>
        </p:nvSpPr>
        <p:spPr>
          <a:xfrm>
            <a:off x="0" y="660400"/>
            <a:ext cx="12192000" cy="6197599"/>
          </a:xfrm>
        </p:spPr>
        <p:txBody>
          <a:bodyPr>
            <a:normAutofit/>
          </a:bodyPr>
          <a:lstStyle/>
          <a:p>
            <a:r>
              <a:rPr lang="en-US" dirty="0" smtClean="0"/>
              <a:t>“Felix </a:t>
            </a:r>
            <a:r>
              <a:rPr lang="en-US" dirty="0"/>
              <a:t>was finally summoned to Rome because of gross wrongs committed against the Jews. Before leaving Caesarea in answer to this summons, he thought to “show the Jews a pleasure” by allowing Paul to remain in prison. But Felix was not successful in his attempt to regain the confidence of the Jews. He was removed from office in disgrace, and Porcius Festus was appointed to succeed him, with headquarters at Caesarea. </a:t>
            </a:r>
          </a:p>
          <a:p>
            <a:endParaRPr lang="en-US" dirty="0"/>
          </a:p>
          <a:p>
            <a:r>
              <a:rPr lang="en-US" dirty="0"/>
              <a:t>A ray of light from heaven had been permitted to shine upon Felix, when Paul reasoned with him concerning righteousness, temperance, and a judgment to come. That was his heaven-sent opportunity to see and to forsake his sins. But he said to the messenger of God, “Go thy way for this time; when I have a convenient season, I will call for thee.” He had slighted his last offer of mercy. Never was he to receive another call from God</a:t>
            </a:r>
            <a:r>
              <a:rPr lang="en-US" dirty="0" smtClean="0"/>
              <a:t>.”  AA, pg. 427</a:t>
            </a:r>
            <a:endParaRPr lang="en-US" dirty="0"/>
          </a:p>
        </p:txBody>
      </p:sp>
    </p:spTree>
    <p:extLst>
      <p:ext uri="{BB962C8B-B14F-4D97-AF65-F5344CB8AC3E}">
        <p14:creationId xmlns:p14="http://schemas.microsoft.com/office/powerpoint/2010/main" val="3019546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5181600" cy="825499"/>
          </a:xfrm>
        </p:spPr>
        <p:txBody>
          <a:bodyPr/>
          <a:lstStyle/>
          <a:p>
            <a:r>
              <a:rPr lang="en-US" b="1" i="1" u="sng" dirty="0" smtClean="0">
                <a:solidFill>
                  <a:srgbClr val="FF0000"/>
                </a:solidFill>
              </a:rPr>
              <a:t>Call to self surrender!</a:t>
            </a:r>
            <a:endParaRPr lang="en-US" b="1" i="1" u="sng" dirty="0">
              <a:solidFill>
                <a:srgbClr val="FF0000"/>
              </a:solidFill>
            </a:endParaRPr>
          </a:p>
        </p:txBody>
      </p:sp>
      <p:sp>
        <p:nvSpPr>
          <p:cNvPr id="3" name="Content Placeholder 2"/>
          <p:cNvSpPr>
            <a:spLocks noGrp="1"/>
          </p:cNvSpPr>
          <p:nvPr>
            <p:ph sz="half" idx="1"/>
          </p:nvPr>
        </p:nvSpPr>
        <p:spPr>
          <a:xfrm>
            <a:off x="0" y="0"/>
            <a:ext cx="6019800" cy="6858000"/>
          </a:xfrm>
        </p:spPr>
        <p:txBody>
          <a:bodyPr>
            <a:normAutofit/>
          </a:bodyPr>
          <a:lstStyle/>
          <a:p>
            <a:r>
              <a:rPr lang="en-US" sz="5000" dirty="0" smtClean="0"/>
              <a:t>“But the fruit of the Spirit is love, joy, peace, longsuffering, gentleness, goodness, faith, Meekness, </a:t>
            </a:r>
            <a:r>
              <a:rPr lang="en-US" sz="5000" b="1" i="1" u="sng" dirty="0" smtClean="0"/>
              <a:t>temperance</a:t>
            </a:r>
            <a:r>
              <a:rPr lang="en-US" sz="5000" dirty="0" smtClean="0"/>
              <a:t>: against such there is no law.”  Galatians 5:22,23</a:t>
            </a:r>
          </a:p>
          <a:p>
            <a:endParaRPr lang="en-US" sz="5000" dirty="0" smtClean="0"/>
          </a:p>
          <a:p>
            <a:endParaRPr lang="en-US" dirty="0" smtClean="0"/>
          </a:p>
          <a:p>
            <a:endParaRPr lang="en-US" dirty="0" smtClean="0"/>
          </a:p>
          <a:p>
            <a:endParaRPr lang="en-US" dirty="0"/>
          </a:p>
        </p:txBody>
      </p:sp>
      <p:pic>
        <p:nvPicPr>
          <p:cNvPr id="5" name="Content Placeholder 4"/>
          <p:cNvPicPr>
            <a:picLocks noGrp="1" noChangeAspect="1"/>
          </p:cNvPicPr>
          <p:nvPr>
            <p:ph sz="half" idx="2"/>
          </p:nvPr>
        </p:nvPicPr>
        <p:blipFill>
          <a:blip r:embed="rId2"/>
          <a:stretch>
            <a:fillRect/>
          </a:stretch>
        </p:blipFill>
        <p:spPr>
          <a:xfrm>
            <a:off x="5829300" y="711200"/>
            <a:ext cx="6362699" cy="6146800"/>
          </a:xfrm>
          <a:prstGeom prst="rect">
            <a:avLst/>
          </a:prstGeom>
        </p:spPr>
      </p:pic>
    </p:spTree>
    <p:extLst>
      <p:ext uri="{BB962C8B-B14F-4D97-AF65-F5344CB8AC3E}">
        <p14:creationId xmlns:p14="http://schemas.microsoft.com/office/powerpoint/2010/main" val="4022242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B050"/>
                </a:solidFill>
                <a:latin typeface="Algerian" panose="04020705040A02060702" pitchFamily="82" charset="0"/>
              </a:rPr>
              <a:t>Call to Self Surrender!</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sz="half" idx="1"/>
          </p:nvPr>
        </p:nvSpPr>
        <p:spPr>
          <a:xfrm>
            <a:off x="0" y="685800"/>
            <a:ext cx="6172200" cy="6172200"/>
          </a:xfrm>
        </p:spPr>
        <p:txBody>
          <a:bodyPr>
            <a:normAutofit/>
          </a:bodyPr>
          <a:lstStyle/>
          <a:p>
            <a:r>
              <a:rPr lang="en-US" sz="3600" dirty="0"/>
              <a:t>The fruit of temperance is the call to total surrender of one’s desires and wants to the  kingship and authority of Jesus Christ.  No one is able to have any of the fruit of the Spirit without the power of Christ working in them. With Christ  working through the submitted child of God, we can do all things.  Without Him, we can do nothing!!</a:t>
            </a:r>
          </a:p>
          <a:p>
            <a:endParaRPr lang="en-US" sz="3600" dirty="0"/>
          </a:p>
        </p:txBody>
      </p:sp>
      <p:pic>
        <p:nvPicPr>
          <p:cNvPr id="5" name="Content Placeholder 4"/>
          <p:cNvPicPr>
            <a:picLocks noGrp="1" noChangeAspect="1"/>
          </p:cNvPicPr>
          <p:nvPr>
            <p:ph sz="half" idx="2"/>
          </p:nvPr>
        </p:nvPicPr>
        <p:blipFill>
          <a:blip r:embed="rId2"/>
          <a:stretch>
            <a:fillRect/>
          </a:stretch>
        </p:blipFill>
        <p:spPr>
          <a:xfrm>
            <a:off x="6070600" y="685800"/>
            <a:ext cx="6121400" cy="6172200"/>
          </a:xfrm>
          <a:prstGeom prst="rect">
            <a:avLst/>
          </a:prstGeom>
        </p:spPr>
      </p:pic>
    </p:spTree>
    <p:extLst>
      <p:ext uri="{BB962C8B-B14F-4D97-AF65-F5344CB8AC3E}">
        <p14:creationId xmlns:p14="http://schemas.microsoft.com/office/powerpoint/2010/main" val="2363246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2578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438900" cy="6858000"/>
          </a:xfrm>
          <a:prstGeom prst="rect">
            <a:avLst/>
          </a:prstGeom>
        </p:spPr>
      </p:pic>
      <p:sp>
        <p:nvSpPr>
          <p:cNvPr id="4" name="Content Placeholder 3"/>
          <p:cNvSpPr>
            <a:spLocks noGrp="1"/>
          </p:cNvSpPr>
          <p:nvPr>
            <p:ph sz="half" idx="2"/>
          </p:nvPr>
        </p:nvSpPr>
        <p:spPr>
          <a:xfrm>
            <a:off x="6172200" y="0"/>
            <a:ext cx="6019800" cy="6857999"/>
          </a:xfrm>
        </p:spPr>
        <p:txBody>
          <a:bodyPr>
            <a:normAutofit fontScale="92500"/>
          </a:bodyPr>
          <a:lstStyle/>
          <a:p>
            <a:r>
              <a:rPr lang="en-US" sz="4400" dirty="0"/>
              <a:t>“And beside this, giving all diligence, add to your faith virtue; and to virtue knowledge; And to knowledge temperance; and to temperance patience; and to patience godliness; And to godliness brotherly kindness; and to brotherly kindness charity.”  2 Peter 1:5-7</a:t>
            </a:r>
          </a:p>
          <a:p>
            <a:endParaRPr lang="en-US" dirty="0"/>
          </a:p>
        </p:txBody>
      </p:sp>
    </p:spTree>
    <p:extLst>
      <p:ext uri="{BB962C8B-B14F-4D97-AF65-F5344CB8AC3E}">
        <p14:creationId xmlns:p14="http://schemas.microsoft.com/office/powerpoint/2010/main" val="724208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Peter’s Ladder of Christian Growth!</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60400"/>
            <a:ext cx="6172200" cy="6197599"/>
          </a:xfrm>
        </p:spPr>
        <p:txBody>
          <a:bodyPr/>
          <a:lstStyle/>
          <a:p>
            <a:r>
              <a:rPr lang="en-US" dirty="0" smtClean="0"/>
              <a:t>Temperance sits about smack in the middle of the ladder of Christian growth.  Without temperance, none of the other rungs above it are possible</a:t>
            </a:r>
            <a:r>
              <a:rPr lang="en-US" dirty="0"/>
              <a:t>.  “</a:t>
            </a:r>
            <a:r>
              <a:rPr lang="en-US" dirty="0" smtClean="0"/>
              <a:t>temperance, </a:t>
            </a:r>
            <a:r>
              <a:rPr lang="en-US" dirty="0"/>
              <a:t>patience; and to patience godliness; And to </a:t>
            </a:r>
            <a:r>
              <a:rPr lang="en-US" dirty="0" smtClean="0"/>
              <a:t>godliness, </a:t>
            </a:r>
            <a:r>
              <a:rPr lang="en-US" dirty="0"/>
              <a:t>brotherly kindness; and to brotherly </a:t>
            </a:r>
            <a:r>
              <a:rPr lang="en-US" dirty="0" smtClean="0"/>
              <a:t>kindness, </a:t>
            </a:r>
            <a:r>
              <a:rPr lang="en-US" dirty="0"/>
              <a:t>charity.” </a:t>
            </a:r>
            <a:endParaRPr lang="en-US" dirty="0" smtClean="0"/>
          </a:p>
          <a:p>
            <a:r>
              <a:rPr lang="en-US" dirty="0" smtClean="0"/>
              <a:t>And, without Christ in the life, temperance is impossible  </a:t>
            </a:r>
            <a:r>
              <a:rPr lang="en-US" dirty="0"/>
              <a:t>“True temperance teaches us to dispense entirely with everything hurtful, and to use judicially that which is healthful” (PP, p. 562, 1890</a:t>
            </a:r>
            <a:r>
              <a:rPr lang="en-US" dirty="0" smtClean="0"/>
              <a:t>).  </a:t>
            </a:r>
            <a:endParaRPr lang="en-US"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6172200" y="660399"/>
            <a:ext cx="6019800" cy="6197599"/>
          </a:xfrm>
          <a:prstGeom prst="rect">
            <a:avLst/>
          </a:prstGeom>
        </p:spPr>
      </p:pic>
    </p:spTree>
    <p:extLst>
      <p:ext uri="{BB962C8B-B14F-4D97-AF65-F5344CB8AC3E}">
        <p14:creationId xmlns:p14="http://schemas.microsoft.com/office/powerpoint/2010/main" val="266072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248400" cy="6857999"/>
          </a:xfrm>
          <a:prstGeom prst="rect">
            <a:avLst/>
          </a:prstGeom>
        </p:spPr>
      </p:pic>
      <p:sp>
        <p:nvSpPr>
          <p:cNvPr id="4" name="Content Placeholder 3"/>
          <p:cNvSpPr>
            <a:spLocks noGrp="1"/>
          </p:cNvSpPr>
          <p:nvPr>
            <p:ph sz="half" idx="2"/>
          </p:nvPr>
        </p:nvSpPr>
        <p:spPr>
          <a:xfrm>
            <a:off x="6019800" y="0"/>
            <a:ext cx="6172200" cy="6857999"/>
          </a:xfrm>
        </p:spPr>
        <p:txBody>
          <a:bodyPr/>
          <a:lstStyle/>
          <a:p>
            <a:r>
              <a:rPr lang="en-US" sz="4000" dirty="0"/>
              <a:t>“Know ye not that they which run in a race run all, but one receiveth the prize? So run, that ye may obtain. And every man that striveth for the mastery is temperate in all things. Now they do it to obtain a corruptible crown; but we an incorruptible.”  1 Corinthians 9:24,25</a:t>
            </a:r>
          </a:p>
          <a:p>
            <a:endParaRPr lang="en-US" sz="4000" dirty="0"/>
          </a:p>
          <a:p>
            <a:endParaRPr lang="en-US" dirty="0"/>
          </a:p>
        </p:txBody>
      </p:sp>
    </p:spTree>
    <p:extLst>
      <p:ext uri="{BB962C8B-B14F-4D97-AF65-F5344CB8AC3E}">
        <p14:creationId xmlns:p14="http://schemas.microsoft.com/office/powerpoint/2010/main" val="1213800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299"/>
          </a:xfrm>
        </p:spPr>
        <p:txBody>
          <a:bodyPr/>
          <a:lstStyle/>
          <a:p>
            <a:r>
              <a:rPr lang="en-US" dirty="0" smtClean="0">
                <a:solidFill>
                  <a:srgbClr val="FF0000"/>
                </a:solidFill>
              </a:rPr>
              <a:t>               </a:t>
            </a:r>
            <a:r>
              <a:rPr lang="en-US" b="1" i="1" u="sng" dirty="0" smtClean="0">
                <a:solidFill>
                  <a:srgbClr val="FF0000"/>
                </a:solidFill>
              </a:rPr>
              <a:t>Impossible Apart from Christ!</a:t>
            </a:r>
            <a:endParaRPr lang="en-US" b="1" i="1" u="sng" dirty="0">
              <a:solidFill>
                <a:srgbClr val="FF0000"/>
              </a:solidFill>
            </a:endParaRPr>
          </a:p>
        </p:txBody>
      </p:sp>
      <p:sp>
        <p:nvSpPr>
          <p:cNvPr id="3" name="Content Placeholder 2"/>
          <p:cNvSpPr>
            <a:spLocks noGrp="1"/>
          </p:cNvSpPr>
          <p:nvPr>
            <p:ph sz="half" idx="1"/>
          </p:nvPr>
        </p:nvSpPr>
        <p:spPr>
          <a:xfrm>
            <a:off x="0" y="711200"/>
            <a:ext cx="6172200" cy="6146800"/>
          </a:xfrm>
        </p:spPr>
        <p:txBody>
          <a:bodyPr>
            <a:normAutofit/>
          </a:bodyPr>
          <a:lstStyle/>
          <a:p>
            <a:pPr marL="0" indent="0">
              <a:buNone/>
            </a:pPr>
            <a:r>
              <a:rPr lang="en-US" dirty="0" smtClean="0"/>
              <a:t> </a:t>
            </a:r>
            <a:r>
              <a:rPr lang="en-US" sz="3000" dirty="0" smtClean="0"/>
              <a:t>Ellen White observes: “ The Christian will be temperate in all things,--in eating, in drinking, in dress, and in every phase of life. "Every man that striveth for the mastery is temperate in all things. Now they do it to obtain a corruptible crown; but we an incorruptible." 1 Cor. 9:25. We have no right to indulge in anything that will result in a condition of mind that hinders the Spirit of God from impressing us with the sense of our duty.” Counsels on Health, 432.</a:t>
            </a:r>
          </a:p>
          <a:p>
            <a:pPr marL="0" indent="0">
              <a:buNone/>
            </a:pPr>
            <a:endParaRPr lang="en-US" dirty="0" smtClean="0"/>
          </a:p>
          <a:p>
            <a:endParaRPr lang="en-US" dirty="0"/>
          </a:p>
        </p:txBody>
      </p:sp>
      <p:pic>
        <p:nvPicPr>
          <p:cNvPr id="5" name="Content Placeholder 4"/>
          <p:cNvPicPr>
            <a:picLocks noGrp="1" noChangeAspect="1"/>
          </p:cNvPicPr>
          <p:nvPr>
            <p:ph sz="half" idx="2"/>
          </p:nvPr>
        </p:nvPicPr>
        <p:blipFill>
          <a:blip r:embed="rId2"/>
          <a:stretch>
            <a:fillRect/>
          </a:stretch>
        </p:blipFill>
        <p:spPr>
          <a:xfrm>
            <a:off x="6172200" y="711200"/>
            <a:ext cx="6019800" cy="6146800"/>
          </a:xfrm>
          <a:prstGeom prst="rect">
            <a:avLst/>
          </a:prstGeom>
        </p:spPr>
      </p:pic>
    </p:spTree>
    <p:extLst>
      <p:ext uri="{BB962C8B-B14F-4D97-AF65-F5344CB8AC3E}">
        <p14:creationId xmlns:p14="http://schemas.microsoft.com/office/powerpoint/2010/main" val="323820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100"/>
          </a:xfrm>
        </p:spPr>
        <p:txBody>
          <a:bodyPr>
            <a:normAutofit/>
          </a:bodyPr>
          <a:lstStyle/>
          <a:p>
            <a:r>
              <a:rPr lang="en-US" dirty="0" smtClean="0"/>
              <a:t>                  </a:t>
            </a:r>
            <a:r>
              <a:rPr lang="en-US" b="1" i="1" u="sng" dirty="0" smtClean="0">
                <a:solidFill>
                  <a:srgbClr val="7030A0"/>
                </a:solidFill>
              </a:rPr>
              <a:t>Temperance has evolved!</a:t>
            </a:r>
            <a:endParaRPr lang="en-US" b="1" i="1" u="sng" dirty="0">
              <a:solidFill>
                <a:srgbClr val="7030A0"/>
              </a:solidFill>
            </a:endParaRPr>
          </a:p>
        </p:txBody>
      </p:sp>
      <p:sp>
        <p:nvSpPr>
          <p:cNvPr id="3" name="Content Placeholder 2"/>
          <p:cNvSpPr>
            <a:spLocks noGrp="1"/>
          </p:cNvSpPr>
          <p:nvPr>
            <p:ph idx="1"/>
          </p:nvPr>
        </p:nvSpPr>
        <p:spPr>
          <a:xfrm>
            <a:off x="0" y="800102"/>
            <a:ext cx="12192000" cy="6057898"/>
          </a:xfrm>
        </p:spPr>
        <p:txBody>
          <a:bodyPr>
            <a:normAutofit fontScale="62500" lnSpcReduction="20000"/>
          </a:bodyPr>
          <a:lstStyle/>
          <a:p>
            <a:r>
              <a:rPr lang="en-US" dirty="0" smtClean="0"/>
              <a:t>To most people, the word “temperance” means either “abstinence from alcohol,” or “moderation in all things.” Temperance has changed in meaning, as C. S. Lewis points out:</a:t>
            </a:r>
          </a:p>
          <a:p>
            <a:r>
              <a:rPr lang="en-US" dirty="0" smtClean="0"/>
              <a:t>Temperance is, unfortunately, one of those words that has changed its meaning. It now usually means teetotalism. But in the days when the second Cardinal virtue was christened 'Temperance', it meant nothing of the sort. Temperance referred not specially to drink, but to all pleasures; and it meant not abstaining, but going the right length and no further.</a:t>
            </a:r>
          </a:p>
          <a:p>
            <a:r>
              <a:rPr lang="en-US" dirty="0" smtClean="0"/>
              <a:t>In the 18th century, writers and orators such as Patrick Henry made a distinction between “moderation” and “temperance.”  The original meaning was more than abstaining from alcohol (teetotalism) or moderation. Moderation implies that we can do anything we want as long as we don’t do it too often—but which of the Ten Commandments can you break “moderately”?</a:t>
            </a:r>
          </a:p>
          <a:p>
            <a:endParaRPr lang="en-US" dirty="0" smtClean="0"/>
          </a:p>
          <a:p>
            <a:r>
              <a:rPr lang="en-US" dirty="0" smtClean="0"/>
              <a:t>Some Bible translations use “self control” for “temperance,” but it is more than self-control. It is a God-given sense to use all He has given us, only as He directs. All of our appetites and desires come under the control of true temperance. This is the real challenge.</a:t>
            </a:r>
          </a:p>
          <a:p>
            <a:endParaRPr lang="en-US" dirty="0" smtClean="0"/>
          </a:p>
          <a:p>
            <a:r>
              <a:rPr lang="en-US" dirty="0" smtClean="0"/>
              <a:t>Temperance can include moderation and abstinence, but it is more than either one. As Francis E. Willard wrote, “Temperance is moderation in the things that are good and total abstinence from the things that are foul.” It is God-given because it is a fruit of the Spirit (Galatians 5:22-23). God leads us to develop this fruit. Peter tells us to give all diligence to add it to our faith (2 Peter 1:5-8). The result will be a godly balance in all areas of our lives.</a:t>
            </a:r>
          </a:p>
          <a:p>
            <a:endParaRPr lang="en-US" dirty="0" smtClean="0"/>
          </a:p>
          <a:p>
            <a:r>
              <a:rPr lang="en-US" dirty="0" smtClean="0"/>
              <a:t>Our culture is out of balance. For example, many eat until they can barely get up from the table. The adult stomach will comfortably accommodate only one quart of food and drink. Eat more than this, and it will stretch abnormally large. Blood supplying the needs of the body, especially the brain, will divert to the stomach for a prolonged period. This results in a sleepy feeling after a big meal. This also leads to becoming cranky, tired, or not able to think clearly. Temperance would prevent all this.</a:t>
            </a:r>
          </a:p>
          <a:p>
            <a:endParaRPr lang="en-US" dirty="0" smtClean="0"/>
          </a:p>
        </p:txBody>
      </p:sp>
    </p:spTree>
    <p:extLst>
      <p:ext uri="{BB962C8B-B14F-4D97-AF65-F5344CB8AC3E}">
        <p14:creationId xmlns:p14="http://schemas.microsoft.com/office/powerpoint/2010/main" val="135522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362700" cy="6857999"/>
          </a:xfrm>
          <a:prstGeom prst="rect">
            <a:avLst/>
          </a:prstGeom>
        </p:spPr>
      </p:pic>
      <p:sp>
        <p:nvSpPr>
          <p:cNvPr id="4" name="Content Placeholder 3"/>
          <p:cNvSpPr>
            <a:spLocks noGrp="1"/>
          </p:cNvSpPr>
          <p:nvPr>
            <p:ph sz="half" idx="2"/>
          </p:nvPr>
        </p:nvSpPr>
        <p:spPr>
          <a:xfrm>
            <a:off x="6172200" y="0"/>
            <a:ext cx="5181600" cy="6857999"/>
          </a:xfrm>
        </p:spPr>
        <p:txBody>
          <a:bodyPr>
            <a:normAutofit fontScale="92500" lnSpcReduction="10000"/>
          </a:bodyPr>
          <a:lstStyle/>
          <a:p>
            <a:r>
              <a:rPr lang="en-US" dirty="0"/>
              <a:t>More than our physical appetites, temperance deals with our minds and morals. Many believe trying everything once is practicing temperance—but many things are a sin to try even once, such as brain-destroying drugs or promiscuous sex. Practicing temperance rewards us with mental and moral vigor.</a:t>
            </a:r>
          </a:p>
          <a:p>
            <a:endParaRPr lang="en-US" dirty="0"/>
          </a:p>
          <a:p>
            <a:r>
              <a:rPr lang="en-US" dirty="0"/>
              <a:t>For healthy living, we must abstain from everything God says is harmful, using what is beneficial only as far as God instructs. Ellen White pointed out that the Christian must practice temperance “in eating, in drinking, in dress, and in every phase of life</a:t>
            </a:r>
            <a:r>
              <a:rPr lang="en-US" dirty="0" smtClean="0"/>
              <a:t>.”</a:t>
            </a:r>
            <a:endParaRPr lang="en-US" dirty="0"/>
          </a:p>
          <a:p>
            <a:endParaRPr lang="en-US" dirty="0"/>
          </a:p>
        </p:txBody>
      </p:sp>
    </p:spTree>
    <p:extLst>
      <p:ext uri="{BB962C8B-B14F-4D97-AF65-F5344CB8AC3E}">
        <p14:creationId xmlns:p14="http://schemas.microsoft.com/office/powerpoint/2010/main" val="260134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FF0000"/>
                </a:solidFill>
                <a:latin typeface="Algerian" panose="04020705040A02060702" pitchFamily="82" charset="0"/>
              </a:rPr>
              <a:t>Temperance in the 19</a:t>
            </a:r>
            <a:r>
              <a:rPr lang="en-US" b="1" i="1" u="sng" baseline="30000" dirty="0" smtClean="0">
                <a:solidFill>
                  <a:srgbClr val="FF0000"/>
                </a:solidFill>
                <a:latin typeface="Algerian" panose="04020705040A02060702" pitchFamily="82" charset="0"/>
              </a:rPr>
              <a:t>th</a:t>
            </a:r>
            <a:r>
              <a:rPr lang="en-US" b="1" i="1" u="sng" dirty="0" smtClean="0">
                <a:solidFill>
                  <a:srgbClr val="FF0000"/>
                </a:solidFill>
                <a:latin typeface="Algerian" panose="04020705040A02060702" pitchFamily="82" charset="0"/>
              </a:rPr>
              <a:t> Century</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98500"/>
            <a:ext cx="6019800" cy="6159499"/>
          </a:xfrm>
        </p:spPr>
        <p:txBody>
          <a:bodyPr>
            <a:normAutofit fontScale="92500"/>
          </a:bodyPr>
          <a:lstStyle/>
          <a:p>
            <a:r>
              <a:rPr lang="en-US" dirty="0" smtClean="0"/>
              <a:t>To most people living in the 19</a:t>
            </a:r>
            <a:r>
              <a:rPr lang="en-US" baseline="30000" dirty="0" smtClean="0"/>
              <a:t>th</a:t>
            </a:r>
            <a:r>
              <a:rPr lang="en-US" dirty="0" smtClean="0"/>
              <a:t> century, temperance had to do with one thing; abstaining from the use of alcohol.  There was actually a temperance movement during that century with women leading the way.  Ellen White was involved in this crusade against alcohol.  Another famous woman in this </a:t>
            </a:r>
            <a:r>
              <a:rPr lang="en-US" dirty="0"/>
              <a:t>movement was Sarepta Myrenda </a:t>
            </a:r>
            <a:r>
              <a:rPr lang="en-US" dirty="0" smtClean="0"/>
              <a:t>Irish Henry.  </a:t>
            </a:r>
            <a:r>
              <a:rPr lang="en-US" dirty="0"/>
              <a:t>From the beginning of the organization of the Woman's Christian Temperance Union (WCTU), she was associated with the national body as superintendent of evangelical work and as evangelist. For seven years, she was associated with gospel temperance in Rockford, </a:t>
            </a:r>
            <a:r>
              <a:rPr lang="en-US" dirty="0" smtClean="0"/>
              <a:t>Illinois.</a:t>
            </a:r>
            <a:endParaRPr lang="en-US" dirty="0"/>
          </a:p>
        </p:txBody>
      </p:sp>
      <p:pic>
        <p:nvPicPr>
          <p:cNvPr id="5" name="Content Placeholder 4"/>
          <p:cNvPicPr>
            <a:picLocks noGrp="1" noChangeAspect="1"/>
          </p:cNvPicPr>
          <p:nvPr>
            <p:ph sz="half" idx="2"/>
          </p:nvPr>
        </p:nvPicPr>
        <p:blipFill>
          <a:blip r:embed="rId2"/>
          <a:stretch>
            <a:fillRect/>
          </a:stretch>
        </p:blipFill>
        <p:spPr>
          <a:xfrm>
            <a:off x="6019801" y="698500"/>
            <a:ext cx="6172200" cy="6159499"/>
          </a:xfrm>
          <a:prstGeom prst="rect">
            <a:avLst/>
          </a:prstGeom>
        </p:spPr>
      </p:pic>
    </p:spTree>
    <p:extLst>
      <p:ext uri="{BB962C8B-B14F-4D97-AF65-F5344CB8AC3E}">
        <p14:creationId xmlns:p14="http://schemas.microsoft.com/office/powerpoint/2010/main" val="61475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6019799" cy="1168400"/>
          </a:xfrm>
        </p:spPr>
        <p:txBody>
          <a:bodyPr>
            <a:normAutofit fontScale="90000"/>
          </a:bodyPr>
          <a:lstStyle/>
          <a:p>
            <a:r>
              <a:rPr lang="en-US" b="1" i="1" u="sng" dirty="0" smtClean="0">
                <a:solidFill>
                  <a:srgbClr val="FF0000"/>
                </a:solidFill>
              </a:rPr>
              <a:t>EGW Took Temperance Beyond Drink!</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1" y="1168400"/>
            <a:ext cx="6019800" cy="5689599"/>
          </a:xfrm>
          <a:prstGeom prst="rect">
            <a:avLst/>
          </a:prstGeom>
        </p:spPr>
      </p:pic>
      <p:sp>
        <p:nvSpPr>
          <p:cNvPr id="4" name="Content Placeholder 3"/>
          <p:cNvSpPr>
            <a:spLocks noGrp="1"/>
          </p:cNvSpPr>
          <p:nvPr>
            <p:ph sz="half" idx="2"/>
          </p:nvPr>
        </p:nvSpPr>
        <p:spPr>
          <a:xfrm>
            <a:off x="6019800" y="0"/>
            <a:ext cx="6172200" cy="6858000"/>
          </a:xfrm>
        </p:spPr>
        <p:txBody>
          <a:bodyPr>
            <a:normAutofit fontScale="77500" lnSpcReduction="20000"/>
          </a:bodyPr>
          <a:lstStyle/>
          <a:p>
            <a:pPr marL="0" indent="0">
              <a:buNone/>
            </a:pPr>
            <a:endParaRPr lang="en-US" dirty="0"/>
          </a:p>
          <a:p>
            <a:pPr marL="0" indent="0">
              <a:buNone/>
            </a:pPr>
            <a:r>
              <a:rPr lang="en-US" dirty="0"/>
              <a:t> </a:t>
            </a:r>
            <a:r>
              <a:rPr lang="en-US" dirty="0" smtClean="0"/>
              <a:t>   </a:t>
            </a:r>
            <a:r>
              <a:rPr lang="en-US" dirty="0"/>
              <a:t>“True temperance teaches us to dispense entirely with everything hurtful, and to use judicially that which is healthful” (PP, p. 562, 1890).</a:t>
            </a:r>
          </a:p>
          <a:p>
            <a:endParaRPr lang="en-US" dirty="0"/>
          </a:p>
          <a:p>
            <a:pPr marL="0" indent="0">
              <a:buNone/>
            </a:pPr>
            <a:r>
              <a:rPr lang="en-US" dirty="0"/>
              <a:t> </a:t>
            </a:r>
            <a:r>
              <a:rPr lang="en-US" dirty="0" smtClean="0"/>
              <a:t>    </a:t>
            </a:r>
            <a:r>
              <a:rPr lang="en-US" dirty="0"/>
              <a:t>“…strict temperance in the use of his bounties, as well as total abstinence from every injurious or debasing indulgence” (CTBH, p. 27, 1890).</a:t>
            </a:r>
          </a:p>
          <a:p>
            <a:endParaRPr lang="en-US" dirty="0"/>
          </a:p>
          <a:p>
            <a:pPr marL="0" indent="0">
              <a:buNone/>
            </a:pPr>
            <a:r>
              <a:rPr lang="en-US" dirty="0"/>
              <a:t> </a:t>
            </a:r>
            <a:r>
              <a:rPr lang="en-US" dirty="0" smtClean="0"/>
              <a:t>   </a:t>
            </a:r>
            <a:r>
              <a:rPr lang="en-US" dirty="0"/>
              <a:t>“touch not, taste not,’ should be your motto. You should be temperate in eating. But liquor – let it alone. Touch it not. There can be no </a:t>
            </a:r>
            <a:r>
              <a:rPr lang="en-US" dirty="0" smtClean="0"/>
              <a:t>temperance in </a:t>
            </a:r>
            <a:r>
              <a:rPr lang="en-US" dirty="0"/>
              <a:t>its use</a:t>
            </a:r>
            <a:r>
              <a:rPr lang="en-US" dirty="0" smtClean="0"/>
              <a:t>” (</a:t>
            </a:r>
            <a:r>
              <a:rPr lang="en-US" dirty="0"/>
              <a:t>Temperance, p. 289).</a:t>
            </a:r>
          </a:p>
          <a:p>
            <a:pPr marL="0" indent="0">
              <a:buNone/>
            </a:pPr>
            <a:r>
              <a:rPr lang="en-US" dirty="0"/>
              <a:t> </a:t>
            </a:r>
            <a:r>
              <a:rPr lang="en-US" dirty="0" smtClean="0"/>
              <a:t>  </a:t>
            </a:r>
            <a:r>
              <a:rPr lang="en-US" dirty="0"/>
              <a:t>“It is possible to eat immoderately even of wholesome food” (CTBH, p. 51, 1890).</a:t>
            </a:r>
          </a:p>
          <a:p>
            <a:endParaRPr lang="en-US" dirty="0"/>
          </a:p>
          <a:p>
            <a:pPr marL="0" indent="0">
              <a:buNone/>
            </a:pPr>
            <a:r>
              <a:rPr lang="en-US" dirty="0"/>
              <a:t> </a:t>
            </a:r>
            <a:r>
              <a:rPr lang="en-US" dirty="0" smtClean="0"/>
              <a:t> </a:t>
            </a:r>
            <a:r>
              <a:rPr lang="en-US" dirty="0"/>
              <a:t>“We are to be temperate in all things. Not only should we in the selection of proper food, but strict temperance in eating and drinking is essential to a health preservation and vigorous exercise of all the functions of the body; for intemperance in eating, even of healthful food, will have an injurious effect upon our system and will blunt the mental and moral powers” (HR, Dec 1, 1887).</a:t>
            </a:r>
          </a:p>
        </p:txBody>
      </p:sp>
    </p:spTree>
    <p:extLst>
      <p:ext uri="{BB962C8B-B14F-4D97-AF65-F5344CB8AC3E}">
        <p14:creationId xmlns:p14="http://schemas.microsoft.com/office/powerpoint/2010/main" val="56084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7099"/>
          </a:xfrm>
        </p:spPr>
        <p:txBody>
          <a:bodyPr/>
          <a:lstStyle/>
          <a:p>
            <a:r>
              <a:rPr lang="en-US" dirty="0" smtClean="0"/>
              <a:t>                         </a:t>
            </a:r>
            <a:r>
              <a:rPr lang="en-US" b="1" i="1" u="sng" dirty="0" smtClean="0">
                <a:solidFill>
                  <a:srgbClr val="FF0000"/>
                </a:solidFill>
                <a:latin typeface="Algerian" panose="04020705040A02060702" pitchFamily="82" charset="0"/>
              </a:rPr>
              <a:t>True Temperance</a:t>
            </a:r>
            <a:endParaRPr lang="en-US" b="1" i="1" u="sng" dirty="0">
              <a:solidFill>
                <a:srgbClr val="FF0000"/>
              </a:solidFill>
              <a:latin typeface="Algerian" panose="04020705040A02060702" pitchFamily="82" charset="0"/>
            </a:endParaRPr>
          </a:p>
        </p:txBody>
      </p:sp>
      <p:pic>
        <p:nvPicPr>
          <p:cNvPr id="4" name="Content Placeholder 3"/>
          <p:cNvPicPr>
            <a:picLocks noGrp="1" noChangeAspect="1"/>
          </p:cNvPicPr>
          <p:nvPr>
            <p:ph idx="1"/>
          </p:nvPr>
        </p:nvPicPr>
        <p:blipFill>
          <a:blip r:embed="rId2"/>
          <a:stretch>
            <a:fillRect/>
          </a:stretch>
        </p:blipFill>
        <p:spPr>
          <a:xfrm>
            <a:off x="0" y="749300"/>
            <a:ext cx="12192000" cy="6108700"/>
          </a:xfrm>
          <a:prstGeom prst="rect">
            <a:avLst/>
          </a:prstGeom>
        </p:spPr>
      </p:pic>
    </p:spTree>
    <p:extLst>
      <p:ext uri="{BB962C8B-B14F-4D97-AF65-F5344CB8AC3E}">
        <p14:creationId xmlns:p14="http://schemas.microsoft.com/office/powerpoint/2010/main" val="3847303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r>
              <a:rPr lang="en-US" dirty="0" smtClean="0"/>
              <a:t>                        </a:t>
            </a:r>
            <a:r>
              <a:rPr lang="en-US" b="1" i="1" u="sng" dirty="0" smtClean="0">
                <a:solidFill>
                  <a:srgbClr val="0070C0"/>
                </a:solidFill>
                <a:latin typeface="Algerian" panose="04020705040A02060702" pitchFamily="82" charset="0"/>
              </a:rPr>
              <a:t>Not Moderation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22300"/>
            <a:ext cx="12192000" cy="6235699"/>
          </a:xfrm>
        </p:spPr>
        <p:txBody>
          <a:bodyPr>
            <a:normAutofit fontScale="85000" lnSpcReduction="20000"/>
          </a:bodyPr>
          <a:lstStyle/>
          <a:p>
            <a:pPr marL="0" indent="0">
              <a:buNone/>
            </a:pPr>
            <a:r>
              <a:rPr lang="en-US" dirty="0"/>
              <a:t> </a:t>
            </a:r>
            <a:r>
              <a:rPr lang="en-US" dirty="0" smtClean="0"/>
              <a:t>    "In order to preserve health, temperance in all things is necessary - temperance in labor, temperance in eating and drinking." How to Live, pg. 57. (Ellen White).</a:t>
            </a:r>
          </a:p>
          <a:p>
            <a:endParaRPr lang="en-US" dirty="0" smtClean="0"/>
          </a:p>
          <a:p>
            <a:r>
              <a:rPr lang="en-US" dirty="0" smtClean="0"/>
              <a:t>"True temperance teaches us to dispense entirely with everything hurtful, and to use judiciously that which is healthful." The Faith I Live By, pg. 231. (Ellen White).</a:t>
            </a:r>
          </a:p>
          <a:p>
            <a:endParaRPr lang="en-US" dirty="0" smtClean="0"/>
          </a:p>
          <a:p>
            <a:r>
              <a:rPr lang="en-US" dirty="0" smtClean="0"/>
              <a:t>Many Christians believe that "Moderation" is the KEY. We strongly disagree. Think about it...is cocaine OK in moderation? Of course not! You see, True Temperance means to abstain completely from things that are bad for you and to use "moderately" those things that are good for you.</a:t>
            </a:r>
          </a:p>
          <a:p>
            <a:endParaRPr lang="en-US" dirty="0" smtClean="0"/>
          </a:p>
          <a:p>
            <a:r>
              <a:rPr lang="en-US" dirty="0" smtClean="0"/>
              <a:t>About a 100 years ago, there was something called - The Temperance Pledge . At that time, people who signed it were promising to not drink or have anything to do with liquor. It would be good if we could have a Temperance Pledge today. But, it should include way more than liquor. Our bodies are the "temple" of God. We should not put anything into it that is not good for it. Let's think about that for a moment. What are some common things that people put into their bodies that are not good for them? Coffee? Cigarette smoke? Chocolate? The vast majority of the Artificial Sweeteners? And what about all the Prescription Drugs so many people are on? The side-effects of many of them are horrendous!</a:t>
            </a:r>
          </a:p>
          <a:p>
            <a:endParaRPr lang="en-US" dirty="0" smtClean="0"/>
          </a:p>
          <a:p>
            <a:endParaRPr lang="en-US" dirty="0"/>
          </a:p>
        </p:txBody>
      </p:sp>
    </p:spTree>
    <p:extLst>
      <p:ext uri="{BB962C8B-B14F-4D97-AF65-F5344CB8AC3E}">
        <p14:creationId xmlns:p14="http://schemas.microsoft.com/office/powerpoint/2010/main" val="105733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t>           </a:t>
            </a:r>
            <a:r>
              <a:rPr lang="en-US" b="1" i="1" u="sng" dirty="0" smtClean="0">
                <a:solidFill>
                  <a:srgbClr val="C00000"/>
                </a:solidFill>
                <a:latin typeface="Algerian" panose="04020705040A02060702" pitchFamily="82" charset="0"/>
              </a:rPr>
              <a:t>Abstemiousness/Temperance</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711200"/>
            <a:ext cx="6172200" cy="6146800"/>
          </a:xfrm>
        </p:spPr>
        <p:txBody>
          <a:bodyPr>
            <a:normAutofit/>
          </a:bodyPr>
          <a:lstStyle/>
          <a:p>
            <a:r>
              <a:rPr lang="en-US" sz="4800" dirty="0" smtClean="0"/>
              <a:t>“Pure air, sunlight, abstemiousness, rest, exercise, proper diet, the use of water, trust in Divine power—these are the true remedies.”—Ellen G. White, Ministry of Healing, p. 127</a:t>
            </a:r>
            <a:endParaRPr lang="en-US" sz="4800" dirty="0"/>
          </a:p>
        </p:txBody>
      </p:sp>
      <p:pic>
        <p:nvPicPr>
          <p:cNvPr id="5" name="Content Placeholder 4"/>
          <p:cNvPicPr>
            <a:picLocks noGrp="1" noChangeAspect="1"/>
          </p:cNvPicPr>
          <p:nvPr>
            <p:ph sz="half" idx="2"/>
          </p:nvPr>
        </p:nvPicPr>
        <p:blipFill>
          <a:blip r:embed="rId2"/>
          <a:stretch>
            <a:fillRect/>
          </a:stretch>
        </p:blipFill>
        <p:spPr>
          <a:xfrm>
            <a:off x="5880100" y="711200"/>
            <a:ext cx="6311900" cy="6146800"/>
          </a:xfrm>
          <a:prstGeom prst="rect">
            <a:avLst/>
          </a:prstGeom>
        </p:spPr>
      </p:pic>
    </p:spTree>
    <p:extLst>
      <p:ext uri="{BB962C8B-B14F-4D97-AF65-F5344CB8AC3E}">
        <p14:creationId xmlns:p14="http://schemas.microsoft.com/office/powerpoint/2010/main" val="3952481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299"/>
          </a:xfrm>
        </p:spPr>
        <p:txBody>
          <a:bodyPr/>
          <a:lstStyle/>
          <a:p>
            <a:r>
              <a:rPr lang="en-US" dirty="0" smtClean="0"/>
              <a:t>                     </a:t>
            </a:r>
            <a:r>
              <a:rPr lang="en-US" b="1" i="1" u="sng" dirty="0" smtClean="0">
                <a:solidFill>
                  <a:srgbClr val="0070C0"/>
                </a:solidFill>
              </a:rPr>
              <a:t>Preserve the Intellect!</a:t>
            </a:r>
            <a:endParaRPr lang="en-US" b="1" i="1" u="sng" dirty="0">
              <a:solidFill>
                <a:srgbClr val="0070C0"/>
              </a:solidFill>
            </a:endParaRPr>
          </a:p>
        </p:txBody>
      </p:sp>
      <p:sp>
        <p:nvSpPr>
          <p:cNvPr id="3" name="Content Placeholder 2"/>
          <p:cNvSpPr>
            <a:spLocks noGrp="1"/>
          </p:cNvSpPr>
          <p:nvPr>
            <p:ph idx="1"/>
          </p:nvPr>
        </p:nvSpPr>
        <p:spPr>
          <a:xfrm>
            <a:off x="0" y="673100"/>
            <a:ext cx="12192000" cy="6184899"/>
          </a:xfrm>
        </p:spPr>
        <p:txBody>
          <a:bodyPr>
            <a:normAutofit fontScale="92500" lnSpcReduction="10000"/>
          </a:bodyPr>
          <a:lstStyle/>
          <a:p>
            <a:r>
              <a:rPr lang="en-US" dirty="0" smtClean="0"/>
              <a:t>3—Abstemiousness “Out of the ground made the Lord God to grow every tree that is…good for food.” Genesis 2:9 Abstemiousness means temperance. True temperance teaches us to dispense entirely with everything harmful and to use judiciously that which is healthful. Avoid anything that is harmful to your body. This includes liquor, drugs, tobacco, overeating, eating between meals, sugar-laden foods, strong condiments and spices, all caffeinated foods (chocolates and some sodas contain caffeine, as do coffee and tea), large combinations of foods, grease and fat, excess salt, and animal foods. “Indulgence in eating too frequently, and in too large quantities, overtaxes the digestive organs, and produces a feverish state of the system. The blood becomes impure, and then diseases of various kinds occur.”—Review and Herald, September 5, 1899 “Abstemiousness in diet and control of the passions, will preserve the intellect and give mental and moral vigor, enabling men to bring all their propensities under the control of the higher powers, and to discern between right and wrong, the sacred and the common.”—Ellen G. White, Testimonies, Vol. 3, p. 491 “I beseech you therefore, brethren, by the mercies of God, that ye present your bodies a living sacrifice, holy, acceptable unto God, which is your reasonable service. And be not conformed to this world: but be ye transformed by the renewing of your mind, that ye may prove what is that good, and acceptable, and perfect, will of God.” Romans 12:1,2 4</a:t>
            </a:r>
            <a:endParaRPr lang="en-US" dirty="0"/>
          </a:p>
        </p:txBody>
      </p:sp>
    </p:spTree>
    <p:extLst>
      <p:ext uri="{BB962C8B-B14F-4D97-AF65-F5344CB8AC3E}">
        <p14:creationId xmlns:p14="http://schemas.microsoft.com/office/powerpoint/2010/main" val="151874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2381</Words>
  <Application>Microsoft Office PowerPoint</Application>
  <PresentationFormat>Widescreen</PresentationFormat>
  <Paragraphs>61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The Right Arm, pt. 8</vt:lpstr>
      <vt:lpstr>                  Temperance has evolved!</vt:lpstr>
      <vt:lpstr>PowerPoint Presentation</vt:lpstr>
      <vt:lpstr>     Temperance in the 19th Century</vt:lpstr>
      <vt:lpstr>EGW Took Temperance Beyond Drink!</vt:lpstr>
      <vt:lpstr>                         True Temperance</vt:lpstr>
      <vt:lpstr>                        Not Moderation</vt:lpstr>
      <vt:lpstr>           Abstemiousness/Temperance</vt:lpstr>
      <vt:lpstr>                     Preserve the Intellect!</vt:lpstr>
      <vt:lpstr>         Nothing New!  Paul Preached it!</vt:lpstr>
      <vt:lpstr>             Last Sermon they Heard!</vt:lpstr>
      <vt:lpstr>                               That Was IT!</vt:lpstr>
      <vt:lpstr>Call to self surrender!</vt:lpstr>
      <vt:lpstr>               Call to Self Surrender!</vt:lpstr>
      <vt:lpstr>PowerPoint Presentation</vt:lpstr>
      <vt:lpstr> Peter’s Ladder of Christian Growth!</vt:lpstr>
      <vt:lpstr>PowerPoint Presentation</vt:lpstr>
      <vt:lpstr>               Impossible Apart from Christ!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Arm, pt. 7</dc:title>
  <dc:creator>All Public</dc:creator>
  <cp:lastModifiedBy>All Public</cp:lastModifiedBy>
  <cp:revision>17</cp:revision>
  <dcterms:created xsi:type="dcterms:W3CDTF">2018-11-05T19:35:13Z</dcterms:created>
  <dcterms:modified xsi:type="dcterms:W3CDTF">2018-11-28T19:54:16Z</dcterms:modified>
</cp:coreProperties>
</file>