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60" r:id="rId5"/>
    <p:sldId id="258" r:id="rId6"/>
    <p:sldId id="259" r:id="rId7"/>
    <p:sldId id="261" r:id="rId8"/>
    <p:sldId id="262" r:id="rId9"/>
    <p:sldId id="263" r:id="rId10"/>
    <p:sldId id="268" r:id="rId11"/>
    <p:sldId id="269" r:id="rId12"/>
    <p:sldId id="271" r:id="rId13"/>
    <p:sldId id="272" r:id="rId14"/>
    <p:sldId id="264" r:id="rId15"/>
    <p:sldId id="265" r:id="rId16"/>
    <p:sldId id="266" r:id="rId17"/>
    <p:sldId id="267"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44" d="100"/>
          <a:sy n="44" d="100"/>
        </p:scale>
        <p:origin x="-65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C85E56-829F-49D6-873A-5A510408D942}"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B790F-15B2-4538-A3D2-204B5F4EDC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85E56-829F-49D6-873A-5A510408D942}"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B790F-15B2-4538-A3D2-204B5F4EDC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85E56-829F-49D6-873A-5A510408D942}"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B790F-15B2-4538-A3D2-204B5F4EDC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85E56-829F-49D6-873A-5A510408D942}"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B790F-15B2-4538-A3D2-204B5F4EDC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C85E56-829F-49D6-873A-5A510408D942}"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B790F-15B2-4538-A3D2-204B5F4EDC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C85E56-829F-49D6-873A-5A510408D942}" type="datetimeFigureOut">
              <a:rPr lang="en-US" smtClean="0"/>
              <a:pPr/>
              <a:t>6/22/2012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BB790F-15B2-4538-A3D2-204B5F4EDC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C85E56-829F-49D6-873A-5A510408D942}" type="datetimeFigureOut">
              <a:rPr lang="en-US" smtClean="0"/>
              <a:pPr/>
              <a:t>6/22/2012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BB790F-15B2-4538-A3D2-204B5F4EDC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C85E56-829F-49D6-873A-5A510408D942}" type="datetimeFigureOut">
              <a:rPr lang="en-US" smtClean="0"/>
              <a:pPr/>
              <a:t>6/22/2012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BB790F-15B2-4538-A3D2-204B5F4EDC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85E56-829F-49D6-873A-5A510408D942}" type="datetimeFigureOut">
              <a:rPr lang="en-US" smtClean="0"/>
              <a:pPr/>
              <a:t>6/22/2012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BB790F-15B2-4538-A3D2-204B5F4EDC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85E56-829F-49D6-873A-5A510408D942}" type="datetimeFigureOut">
              <a:rPr lang="en-US" smtClean="0"/>
              <a:pPr/>
              <a:t>6/22/2012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BB790F-15B2-4538-A3D2-204B5F4EDC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85E56-829F-49D6-873A-5A510408D942}" type="datetimeFigureOut">
              <a:rPr lang="en-US" smtClean="0"/>
              <a:pPr/>
              <a:t>6/22/2012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BB790F-15B2-4538-A3D2-204B5F4EDC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85E56-829F-49D6-873A-5A510408D942}" type="datetimeFigureOut">
              <a:rPr lang="en-US" smtClean="0"/>
              <a:pPr/>
              <a:t>6/22/2012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B790F-15B2-4538-A3D2-204B5F4EDC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38450"/>
          </a:xfrm>
        </p:spPr>
        <p:txBody>
          <a:bodyPr/>
          <a:lstStyle/>
          <a:p>
            <a:r>
              <a:rPr lang="en-US" u="sng" dirty="0" smtClean="0">
                <a:solidFill>
                  <a:srgbClr val="FF0000"/>
                </a:solidFill>
              </a:rPr>
              <a:t>Final Scenes, pt. 23  “Son of Thunder”</a:t>
            </a:r>
            <a:endParaRPr lang="en-US" u="sng" dirty="0">
              <a:solidFill>
                <a:srgbClr val="FF0000"/>
              </a:solidFill>
            </a:endParaRPr>
          </a:p>
        </p:txBody>
      </p:sp>
      <p:sp>
        <p:nvSpPr>
          <p:cNvPr id="3" name="Subtitle 2"/>
          <p:cNvSpPr>
            <a:spLocks noGrp="1"/>
          </p:cNvSpPr>
          <p:nvPr>
            <p:ph type="subTitle" idx="1"/>
          </p:nvPr>
        </p:nvSpPr>
        <p:spPr/>
        <p:txBody>
          <a:bodyPr>
            <a:normAutofit/>
          </a:bodyPr>
          <a:lstStyle/>
          <a:p>
            <a:r>
              <a:rPr lang="en-US" sz="6000" u="sng" dirty="0" smtClean="0">
                <a:solidFill>
                  <a:srgbClr val="0070C0"/>
                </a:solidFill>
                <a:latin typeface="Algerian" pitchFamily="82" charset="0"/>
              </a:rPr>
              <a:t>John</a:t>
            </a:r>
            <a:endParaRPr lang="en-US" sz="6000" u="sng" dirty="0">
              <a:solidFill>
                <a:srgbClr val="0070C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rPr>
              <a:t>Desire for Pre-Eminence</a:t>
            </a:r>
            <a:endParaRPr lang="en-US" u="sng"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a:t>
            </a:r>
            <a:r>
              <a:rPr lang="en-US" dirty="0" smtClean="0"/>
              <a:t> Then came to him the mother of Zebedee's children with her sons, worshipping </a:t>
            </a:r>
            <a:r>
              <a:rPr lang="en-US" i="1" dirty="0" smtClean="0"/>
              <a:t>him</a:t>
            </a:r>
            <a:r>
              <a:rPr lang="en-US" dirty="0" smtClean="0"/>
              <a:t>, and desiring a certain thing of him</a:t>
            </a:r>
            <a:r>
              <a:rPr lang="en-US" dirty="0" smtClean="0"/>
              <a:t>.</a:t>
            </a:r>
            <a:r>
              <a:rPr lang="en-US" dirty="0" smtClean="0"/>
              <a:t> And he said unto her, What wilt thou? She saith unto him, Grant that these my two sons may sit, the one on thy right hand, and the other on the left, in thy </a:t>
            </a:r>
            <a:r>
              <a:rPr lang="en-US" dirty="0" smtClean="0"/>
              <a:t>kingdom. But </a:t>
            </a:r>
            <a:r>
              <a:rPr lang="en-US" dirty="0" smtClean="0"/>
              <a:t>Jesus answered and said, Ye know not what ye ask. Are ye able to drink of the cup that I shall drink of, and to be baptized with the baptism that I am baptized with? They say unto him, We are able</a:t>
            </a:r>
            <a:r>
              <a:rPr lang="en-US" dirty="0" smtClean="0"/>
              <a:t>.”  Matt. 20:20-22</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rPr>
              <a:t>Exalted Above the Others</a:t>
            </a:r>
            <a:endParaRPr lang="en-US"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“On </a:t>
            </a:r>
            <a:r>
              <a:rPr lang="en-US" dirty="0" smtClean="0"/>
              <a:t>another occasion James and John presented through their mother a petition requesting that they might be permitted to occupy the highest positions of honor in Christ's kingdom. Notwithstanding Christ's repeated instruction concerning the nature of His kingdom, these young disciples still cherished the hope for a Messiah who would take His throne and kingly power in accordance with the </a:t>
            </a:r>
            <a:r>
              <a:rPr lang="en-US" dirty="0" smtClean="0"/>
              <a:t>desires of </a:t>
            </a:r>
            <a:r>
              <a:rPr lang="en-US" dirty="0" smtClean="0"/>
              <a:t>men. The mother, coveting with them the place of honor in this kingdom for her sons, asked, "Grant that these my two sons may sit, the one on Thy right hand, and the other on the left, in Thy kingdom</a:t>
            </a:r>
            <a:r>
              <a:rPr lang="en-US" dirty="0" smtClean="0"/>
              <a:t>.“  AA, pgs. 541,542</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rPr>
              <a:t>Outlived them All</a:t>
            </a:r>
            <a:endParaRPr lang="en-US" u="sng" dirty="0">
              <a:solidFill>
                <a:srgbClr val="C00000"/>
              </a:solidFill>
            </a:endParaRPr>
          </a:p>
        </p:txBody>
      </p:sp>
      <p:sp>
        <p:nvSpPr>
          <p:cNvPr id="3" name="Content Placeholder 2"/>
          <p:cNvSpPr>
            <a:spLocks noGrp="1"/>
          </p:cNvSpPr>
          <p:nvPr>
            <p:ph sz="half" idx="1"/>
          </p:nvPr>
        </p:nvSpPr>
        <p:spPr>
          <a:xfrm>
            <a:off x="0" y="685800"/>
            <a:ext cx="4495800" cy="6172200"/>
          </a:xfrm>
        </p:spPr>
        <p:txBody>
          <a:bodyPr>
            <a:normAutofit fontScale="92500" lnSpcReduction="10000"/>
          </a:bodyPr>
          <a:lstStyle/>
          <a:p>
            <a:r>
              <a:rPr lang="en-US" dirty="0" smtClean="0"/>
              <a:t>“John </a:t>
            </a:r>
            <a:r>
              <a:rPr lang="en-US" dirty="0" smtClean="0"/>
              <a:t>lived to be very old. He </a:t>
            </a:r>
            <a:r>
              <a:rPr lang="en-US" dirty="0" smtClean="0"/>
              <a:t>witnessed </a:t>
            </a:r>
            <a:r>
              <a:rPr lang="en-US" dirty="0" smtClean="0"/>
              <a:t>the destruction of Jerusalem and the ruin of the stately temple. The last survivor of the disciples who had been intimately connected with the Saviour, his message had great influence in setting forth the fact that Jesus was the Messiah, the Redeemer of the world. No one could doubt his sincerity, and through his teachings many were led to turn from unbelief</a:t>
            </a:r>
            <a:r>
              <a:rPr lang="en-US" dirty="0" smtClean="0"/>
              <a:t>.”  AA, pg. 569</a:t>
            </a:r>
            <a:endParaRPr lang="en-US" dirty="0"/>
          </a:p>
        </p:txBody>
      </p:sp>
      <p:pic>
        <p:nvPicPr>
          <p:cNvPr id="614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1" y="685800"/>
            <a:ext cx="4572000" cy="6172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rPr>
              <a:t>The Change</a:t>
            </a:r>
            <a:endParaRPr lang="en-US"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“In </a:t>
            </a:r>
            <a:r>
              <a:rPr lang="en-US" dirty="0" smtClean="0"/>
              <a:t>the life of the disciple John true sanctification is exemplified. During the years of his close association with Christ, he was often warned and cautioned by the Saviour; and these reproofs he accepted. As the character of the Divine One was manifested to him, John saw his own deficiencies, and was humbled by the revelation. Day by day, in contrast with his own violent spirit, he beheld the tenderness and forbearance of Jesus, and heard His lessons of humility and patience. Day by day his heart was drawn out to Christ, until he lost sight of self in love for his Master. The power and tenderness, the majesty and meekness, the strength and patience, that he saw in the daily life of the Son of God, filled his soul with admiration. He yielded his resentful, ambitious temper to the molding power of Christ, and divine love wrought in him a transformation of character</a:t>
            </a:r>
            <a:r>
              <a:rPr lang="en-US" dirty="0" smtClean="0"/>
              <a:t>.”  AA, pg. 557</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latin typeface="Algerian" pitchFamily="82" charset="0"/>
              </a:rPr>
              <a:t>Transformed by love</a:t>
            </a:r>
            <a:endParaRPr lang="en-US" u="sng" dirty="0">
              <a:solidFill>
                <a:srgbClr val="0070C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rmAutofit lnSpcReduction="10000"/>
          </a:bodyPr>
          <a:lstStyle/>
          <a:p>
            <a:r>
              <a:rPr lang="en-US" dirty="0" smtClean="0"/>
              <a:t>“The </a:t>
            </a:r>
            <a:r>
              <a:rPr lang="en-US" dirty="0" smtClean="0"/>
              <a:t>depth and fervor of John's affection for his Master was not the cause of Christ's love for him, but the effect of that love. John desired to become like Jesus, and under the transforming influence of the love of Christ he did become meek and lowly. Self was hid in Jesus. Above all his companions, John yielded himself to the power of that wondrous life. </a:t>
            </a:r>
            <a:r>
              <a:rPr lang="en-US" dirty="0" smtClean="0"/>
              <a:t>”  AA, pg. 544</a:t>
            </a:r>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953000" cy="6096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70C0"/>
                </a:solidFill>
              </a:rPr>
              <a:t>The Disciple Whom Jesus Loved</a:t>
            </a:r>
            <a:endParaRPr lang="en-US"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3300" dirty="0" smtClean="0"/>
              <a:t>“Now </a:t>
            </a:r>
            <a:r>
              <a:rPr lang="en-US" sz="3300" dirty="0" smtClean="0"/>
              <a:t>there was leaning on Jesus' bosom one of his disciples, whom Jesus loved</a:t>
            </a:r>
            <a:r>
              <a:rPr lang="en-US" sz="3300" dirty="0" smtClean="0"/>
              <a:t>.”  Jn. 13:23</a:t>
            </a:r>
            <a:endParaRPr lang="en-US" sz="3300" dirty="0" smtClean="0"/>
          </a:p>
          <a:p>
            <a:r>
              <a:rPr lang="en-US" sz="3300" dirty="0" smtClean="0"/>
              <a:t>“</a:t>
            </a:r>
            <a:r>
              <a:rPr lang="en-US" sz="3300" dirty="0" smtClean="0"/>
              <a:t>When Jesus therefore saw his mother, and the disciple standing by, whom he loved, he saith unto his mother, Woman, behold thy son</a:t>
            </a:r>
            <a:r>
              <a:rPr lang="en-US" sz="3300" dirty="0" smtClean="0"/>
              <a:t>!”  Jn. 19:26</a:t>
            </a:r>
            <a:endParaRPr lang="en-US" sz="3300" dirty="0" smtClean="0"/>
          </a:p>
          <a:p>
            <a:r>
              <a:rPr lang="en-US" sz="3300" dirty="0" smtClean="0"/>
              <a:t>“</a:t>
            </a:r>
            <a:r>
              <a:rPr lang="en-US" sz="3300" dirty="0" smtClean="0"/>
              <a:t>Then she runneth, and cometh to Simon Peter, and to the other disciple, whom Jesus loved, and saith unto them, They have taken away the Lord out of the sepulchre, and we know not where they have laid him</a:t>
            </a:r>
            <a:r>
              <a:rPr lang="en-US" sz="3300" dirty="0" smtClean="0"/>
              <a:t>.”  Jn. 20:2</a:t>
            </a:r>
            <a:r>
              <a:rPr lang="en-US" sz="3300" dirty="0" smtClean="0"/>
              <a:t/>
            </a:r>
            <a:br>
              <a:rPr lang="en-US" sz="3300" dirty="0" smtClean="0"/>
            </a:br>
            <a:endParaRPr lang="en-US" sz="3300"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685800"/>
          </a:xfrm>
        </p:spPr>
        <p:txBody>
          <a:bodyPr>
            <a:normAutofit fontScale="90000"/>
          </a:bodyPr>
          <a:lstStyle/>
          <a:p>
            <a:r>
              <a:rPr lang="en-US" u="sng" dirty="0" smtClean="0">
                <a:solidFill>
                  <a:srgbClr val="C00000"/>
                </a:solidFill>
              </a:rPr>
              <a:t>Never Stopped</a:t>
            </a:r>
            <a:endParaRPr lang="en-US" u="sng" dirty="0">
              <a:solidFill>
                <a:srgbClr val="C00000"/>
              </a:solidFill>
            </a:endParaRPr>
          </a:p>
        </p:txBody>
      </p:sp>
      <p:sp>
        <p:nvSpPr>
          <p:cNvPr id="3" name="Content Placeholder 2"/>
          <p:cNvSpPr>
            <a:spLocks noGrp="1"/>
          </p:cNvSpPr>
          <p:nvPr>
            <p:ph sz="half" idx="1"/>
          </p:nvPr>
        </p:nvSpPr>
        <p:spPr>
          <a:xfrm>
            <a:off x="0" y="0"/>
            <a:ext cx="4495800" cy="6858000"/>
          </a:xfrm>
        </p:spPr>
        <p:txBody>
          <a:bodyPr>
            <a:normAutofit lnSpcReduction="10000"/>
          </a:bodyPr>
          <a:lstStyle/>
          <a:p>
            <a:r>
              <a:rPr lang="en-US" dirty="0" smtClean="0"/>
              <a:t>“Therefore that disciple whom Jesus loved saith unto Peter, It is the Lord. Now when Simon Peter heard that it was the Lord, he girt </a:t>
            </a:r>
            <a:r>
              <a:rPr lang="en-US" i="1" dirty="0" smtClean="0"/>
              <a:t>his</a:t>
            </a:r>
            <a:r>
              <a:rPr lang="en-US" dirty="0" smtClean="0"/>
              <a:t> fisher's coat </a:t>
            </a:r>
            <a:r>
              <a:rPr lang="en-US" i="1" dirty="0" smtClean="0"/>
              <a:t>unto him</a:t>
            </a:r>
            <a:r>
              <a:rPr lang="en-US" dirty="0" smtClean="0"/>
              <a:t>, (for he was naked,) and did cast himself into the sea.”  Jn. </a:t>
            </a:r>
            <a:r>
              <a:rPr lang="en-US" dirty="0" smtClean="0"/>
              <a:t>21:7</a:t>
            </a:r>
          </a:p>
          <a:p>
            <a:r>
              <a:rPr lang="en-US" dirty="0" smtClean="0"/>
              <a:t>“</a:t>
            </a:r>
            <a:r>
              <a:rPr lang="en-US" dirty="0" smtClean="0"/>
              <a:t>Then Peter, turning about, seeth the disciple whom Jesus loved following; which also leaned on his breast at supper, and said, Lord, which is he that betrayeth thee?</a:t>
            </a:r>
          </a:p>
          <a:p>
            <a:endParaRPr lang="en-US" dirty="0"/>
          </a:p>
        </p:txBody>
      </p:sp>
      <p:pic>
        <p:nvPicPr>
          <p:cNvPr id="307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1" y="685800"/>
            <a:ext cx="4572000" cy="617219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C00000"/>
                </a:solidFill>
                <a:latin typeface="Algerian" pitchFamily="82" charset="0"/>
              </a:rPr>
              <a:t>This Changed John</a:t>
            </a:r>
            <a:endParaRPr lang="en-US" u="sng" dirty="0">
              <a:solidFill>
                <a:srgbClr val="C0000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sz="3000" dirty="0" smtClean="0"/>
              <a:t>John knew that he was loved in spite of who or what he was.  Jesus loved John regardless of what he was like.  Jesus kept on loving John and this is what changed him.  This is what John means; Christ kept on loving him in spite of himself.  Christ loves us the same!!</a:t>
            </a:r>
            <a:endParaRPr lang="en-US" sz="3000" dirty="0"/>
          </a:p>
        </p:txBody>
      </p:sp>
      <p:pic>
        <p:nvPicPr>
          <p:cNvPr id="4098"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85800"/>
            <a:ext cx="4876800" cy="6172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90600"/>
          </a:xfrm>
        </p:spPr>
        <p:txBody>
          <a:bodyPr/>
          <a:lstStyle/>
          <a:p>
            <a:r>
              <a:rPr lang="en-US" u="sng" dirty="0" smtClean="0">
                <a:solidFill>
                  <a:srgbClr val="C00000"/>
                </a:solidFill>
              </a:rPr>
              <a:t>Behold it!</a:t>
            </a:r>
            <a:endParaRPr lang="en-US" u="sng" dirty="0">
              <a:solidFill>
                <a:srgbClr val="C00000"/>
              </a:solidFill>
            </a:endParaRPr>
          </a:p>
        </p:txBody>
      </p:sp>
      <p:sp>
        <p:nvSpPr>
          <p:cNvPr id="3" name="Content Placeholder 2"/>
          <p:cNvSpPr>
            <a:spLocks noGrp="1"/>
          </p:cNvSpPr>
          <p:nvPr>
            <p:ph sz="half" idx="1"/>
          </p:nvPr>
        </p:nvSpPr>
        <p:spPr>
          <a:xfrm>
            <a:off x="0" y="0"/>
            <a:ext cx="4495800" cy="6858000"/>
          </a:xfrm>
        </p:spPr>
        <p:txBody>
          <a:bodyPr>
            <a:normAutofit fontScale="92500"/>
          </a:bodyPr>
          <a:lstStyle/>
          <a:p>
            <a:r>
              <a:rPr lang="en-US" dirty="0" smtClean="0"/>
              <a:t>“Behold</a:t>
            </a:r>
            <a:r>
              <a:rPr lang="en-US" dirty="0" smtClean="0"/>
              <a:t>, what manner of love the Father hath bestowed upon us, that we should be called the sons of God: therefore the world knoweth us not, because it knew him not</a:t>
            </a:r>
            <a:r>
              <a:rPr lang="en-US" dirty="0" smtClean="0"/>
              <a:t>. </a:t>
            </a:r>
            <a:r>
              <a:rPr lang="en-US" dirty="0" smtClean="0"/>
              <a:t> Beloved, now are we the sons of God, and it doth not yet appear what we shall be: but we know that, when he shall appear, we shall be like him; for we shall see him as he </a:t>
            </a:r>
            <a:r>
              <a:rPr lang="en-US" dirty="0" smtClean="0"/>
              <a:t>is.  And </a:t>
            </a:r>
            <a:r>
              <a:rPr lang="en-US" dirty="0" smtClean="0"/>
              <a:t>every man that hath this hope in him purifieth himself, even as he is pure</a:t>
            </a:r>
            <a:r>
              <a:rPr lang="en-US" dirty="0" smtClean="0"/>
              <a:t>.”   1 John 3:1-3</a:t>
            </a:r>
            <a:endParaRPr lang="en-US" dirty="0" smtClean="0"/>
          </a:p>
          <a:p>
            <a:endParaRPr lang="en-US" dirty="0"/>
          </a:p>
        </p:txBody>
      </p:sp>
      <p:pic>
        <p:nvPicPr>
          <p:cNvPr id="5122"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838200"/>
            <a:ext cx="4571999" cy="6019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70C0"/>
                </a:solidFill>
              </a:rPr>
              <a:t>A Must!</a:t>
            </a:r>
            <a:endParaRPr lang="en-US"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a:t>
            </a:r>
            <a:r>
              <a:rPr lang="en-US" dirty="0"/>
              <a:t>It would be well for us to spend a thoughtful hour each day in contemplation of the life of Christ. We should take it point by point, and let the imagination grasp each scene, especially the closing ones. As we thus dwell upon His great sacrifice for us, our confidence in Him will be more constant, our love will be quickened, and we shall be more deeply imbued with His spirit. If we would be saved at last, we must learn the lesson of penitence and humiliation at the foot of the cross</a:t>
            </a:r>
            <a:r>
              <a:rPr lang="en-US" dirty="0" smtClean="0"/>
              <a:t>.”  DA, pg. 83</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800" u="sng" dirty="0" smtClean="0">
                <a:solidFill>
                  <a:srgbClr val="0070C0"/>
                </a:solidFill>
                <a:latin typeface="Algerian" pitchFamily="82" charset="0"/>
              </a:rPr>
              <a:t>The Only One Mentioned</a:t>
            </a:r>
            <a:endParaRPr lang="en-US" sz="4800" u="sng" dirty="0">
              <a:solidFill>
                <a:srgbClr val="0070C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lnSpcReduction="10000"/>
          </a:bodyPr>
          <a:lstStyle/>
          <a:p>
            <a:r>
              <a:rPr lang="en-US" dirty="0" smtClean="0"/>
              <a:t>“At </a:t>
            </a:r>
            <a:r>
              <a:rPr lang="en-US" dirty="0"/>
              <a:t>the foot of the cross stood His mother, supported by the disciple John. She could not endure to remain away from her Son; and John, knowing that the end was near, had brought her again to the </a:t>
            </a:r>
            <a:r>
              <a:rPr lang="en-US" dirty="0" smtClean="0"/>
              <a:t>cross…</a:t>
            </a:r>
            <a:r>
              <a:rPr lang="en-US" dirty="0"/>
              <a:t>John understood Christ's words, and accepted the trust. He at once took Mary to his home, and from that hour cared for her tenderly</a:t>
            </a:r>
            <a:r>
              <a:rPr lang="en-US" dirty="0" smtClean="0"/>
              <a:t>.”  DA, pg. 752</a:t>
            </a:r>
            <a:endParaRPr lang="en-US" dirty="0"/>
          </a:p>
        </p:txBody>
      </p:sp>
      <p:pic>
        <p:nvPicPr>
          <p:cNvPr id="1026"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762000"/>
            <a:ext cx="4572000" cy="60959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70C0"/>
                </a:solidFill>
              </a:rPr>
              <a:t>Fisherman/Partner with Peter</a:t>
            </a:r>
            <a:endParaRPr lang="en-US" u="sng" dirty="0">
              <a:solidFill>
                <a:srgbClr val="0070C0"/>
              </a:solidFill>
            </a:endParaRPr>
          </a:p>
        </p:txBody>
      </p:sp>
      <p:sp>
        <p:nvSpPr>
          <p:cNvPr id="3" name="Content Placeholder 2"/>
          <p:cNvSpPr>
            <a:spLocks noGrp="1"/>
          </p:cNvSpPr>
          <p:nvPr>
            <p:ph idx="1"/>
          </p:nvPr>
        </p:nvSpPr>
        <p:spPr>
          <a:xfrm>
            <a:off x="0" y="609600"/>
            <a:ext cx="9144000" cy="6248400"/>
          </a:xfrm>
        </p:spPr>
        <p:txBody>
          <a:bodyPr>
            <a:normAutofit lnSpcReduction="10000"/>
          </a:bodyPr>
          <a:lstStyle/>
          <a:p>
            <a:r>
              <a:rPr lang="en-US" dirty="0" smtClean="0"/>
              <a:t>“And </a:t>
            </a:r>
            <a:r>
              <a:rPr lang="en-US" dirty="0"/>
              <a:t>they beckoned unto </a:t>
            </a:r>
            <a:r>
              <a:rPr lang="en-US" i="1" dirty="0"/>
              <a:t>their</a:t>
            </a:r>
            <a:r>
              <a:rPr lang="en-US" dirty="0"/>
              <a:t> partners, which were in the other ship, that they should come and help them. And they came, and filled both the ships, so that they began to sink</a:t>
            </a:r>
            <a:r>
              <a:rPr lang="en-US" dirty="0" smtClean="0"/>
              <a:t>. </a:t>
            </a:r>
            <a:r>
              <a:rPr lang="en-US" dirty="0"/>
              <a:t> When Simon Peter saw </a:t>
            </a:r>
            <a:r>
              <a:rPr lang="en-US" i="1" dirty="0"/>
              <a:t>it</a:t>
            </a:r>
            <a:r>
              <a:rPr lang="en-US" dirty="0"/>
              <a:t>, he fell down at Jesus' knees, saying, Depart from me; for I am a sinful man, O </a:t>
            </a:r>
            <a:r>
              <a:rPr lang="en-US" dirty="0" smtClean="0"/>
              <a:t>Lord. For </a:t>
            </a:r>
            <a:r>
              <a:rPr lang="en-US" dirty="0"/>
              <a:t>he was astonished, and all that were with him, at the draught of the fishes which they had </a:t>
            </a:r>
            <a:r>
              <a:rPr lang="en-US" dirty="0" smtClean="0"/>
              <a:t>taken: And </a:t>
            </a:r>
            <a:r>
              <a:rPr lang="en-US" dirty="0"/>
              <a:t>so </a:t>
            </a:r>
            <a:r>
              <a:rPr lang="en-US" i="1" dirty="0"/>
              <a:t>was</a:t>
            </a:r>
            <a:r>
              <a:rPr lang="en-US" dirty="0"/>
              <a:t> also James, and John, the sons of Zebedee, which were partners with Simon. And Jesus said unto Simon, Fear not; from henceforth thou shalt catch </a:t>
            </a:r>
            <a:r>
              <a:rPr lang="en-US" dirty="0" smtClean="0"/>
              <a:t>men. And </a:t>
            </a:r>
            <a:r>
              <a:rPr lang="en-US" dirty="0"/>
              <a:t>when they had brought their ships to land, they forsook all, and followed him</a:t>
            </a:r>
            <a:r>
              <a:rPr lang="en-US" dirty="0" smtClean="0"/>
              <a:t>.”  LK. 5:7-11</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rPr>
              <a:t>Closest to Christ</a:t>
            </a:r>
            <a:endParaRPr lang="en-US"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“Peter</a:t>
            </a:r>
            <a:r>
              <a:rPr lang="en-US" dirty="0"/>
              <a:t>, James, and John stood in still nearer relationship to Him. They were almost constantly with Him, witnessing His miracles, and hearing His words. John pressed into still closer intimacy with Jesus, so that he is distinguished as the one whom Jesus loved. The Saviour loved them all, but John's was the most receptive spirit. He was younger than the others, and with more of the child's confiding trust he opened his heart to Jesus. Thus he came more into sympathy with Christ, and through him the Saviour's deepest spiritual teaching was communicated to His people</a:t>
            </a:r>
            <a:r>
              <a:rPr lang="en-US" dirty="0" smtClean="0"/>
              <a:t>.”  DA, pg. 292</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C00000"/>
                </a:solidFill>
                <a:latin typeface="Algerian" pitchFamily="82" charset="0"/>
              </a:rPr>
              <a:t>Need</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a:bodyPr>
          <a:lstStyle/>
          <a:p>
            <a:r>
              <a:rPr lang="en-US" dirty="0" smtClean="0"/>
              <a:t>“John </a:t>
            </a:r>
            <a:r>
              <a:rPr lang="en-US" dirty="0"/>
              <a:t>did not naturally possess the loveliness of character that his later experience revealed. By nature he had serious defects. He was not only proud, self-assertive, and ambitious for honor, but impetuous, and resentful under injury. He and his brother were called "sons of thunder." Evil temper, the desire for revenge, the spirit of criticism, were all in the beloved disciple. But beneath all this the divine Teacher discerned the ardent, sincere, loving heart. Jesus rebuked this self-seeking, disappointed his ambitions, tested his faith. But He revealed to him that for which his soul longed--the beauty of holiness, the transforming power of love</a:t>
            </a:r>
            <a:r>
              <a:rPr lang="en-US" dirty="0" smtClean="0"/>
              <a:t>.”  AA, pg. 540</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914400"/>
          </a:xfrm>
        </p:spPr>
        <p:txBody>
          <a:bodyPr>
            <a:normAutofit/>
          </a:bodyPr>
          <a:lstStyle/>
          <a:p>
            <a:r>
              <a:rPr lang="en-US" u="sng" dirty="0" smtClean="0">
                <a:solidFill>
                  <a:srgbClr val="FF0000"/>
                </a:solidFill>
                <a:latin typeface="Algerian" pitchFamily="82" charset="0"/>
              </a:rPr>
              <a:t>Son of Thunder</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0"/>
            <a:ext cx="4495800" cy="6858000"/>
          </a:xfrm>
        </p:spPr>
        <p:txBody>
          <a:bodyPr>
            <a:normAutofit/>
          </a:bodyPr>
          <a:lstStyle/>
          <a:p>
            <a:r>
              <a:rPr lang="en-US" sz="3200" dirty="0" smtClean="0"/>
              <a:t>“And </a:t>
            </a:r>
            <a:r>
              <a:rPr lang="en-US" sz="3200" dirty="0" smtClean="0"/>
              <a:t>James the </a:t>
            </a:r>
            <a:r>
              <a:rPr lang="en-US" sz="3200" i="1" dirty="0" smtClean="0"/>
              <a:t>son</a:t>
            </a:r>
            <a:r>
              <a:rPr lang="en-US" sz="3200" dirty="0" smtClean="0"/>
              <a:t> of Zebedee, and John the brother of James; and he surnamed them </a:t>
            </a:r>
            <a:r>
              <a:rPr lang="en-US" sz="3200" dirty="0" err="1" smtClean="0"/>
              <a:t>Boanerges</a:t>
            </a:r>
            <a:r>
              <a:rPr lang="en-US" sz="3200" dirty="0" smtClean="0"/>
              <a:t>, which is, The sons of thunder</a:t>
            </a:r>
            <a:r>
              <a:rPr lang="en-US" sz="3200" dirty="0" smtClean="0"/>
              <a:t>:”  Mark 3:17</a:t>
            </a:r>
          </a:p>
          <a:p>
            <a:r>
              <a:rPr lang="en-US" sz="3200" dirty="0" smtClean="0"/>
              <a:t>You always knew that John was around.  He was loud, boisterous; the center of every gathering.</a:t>
            </a:r>
            <a:endParaRPr lang="en-US" sz="3200" dirty="0" smtClean="0"/>
          </a:p>
          <a:p>
            <a:endParaRPr lang="en-US" sz="3200"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latin typeface="Algerian" pitchFamily="82" charset="0"/>
              </a:rPr>
              <a:t>Fire Breathing</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 And John answered and said, Master, we saw one casting out devils in thy name; and we forbad him, because he followeth not with us</a:t>
            </a:r>
            <a:r>
              <a:rPr lang="en-US" dirty="0" smtClean="0"/>
              <a:t>. </a:t>
            </a:r>
            <a:r>
              <a:rPr lang="en-US" dirty="0" smtClean="0"/>
              <a:t> And Jesus said unto him, Forbid </a:t>
            </a:r>
            <a:r>
              <a:rPr lang="en-US" i="1" dirty="0" smtClean="0"/>
              <a:t>him</a:t>
            </a:r>
            <a:r>
              <a:rPr lang="en-US" dirty="0" smtClean="0"/>
              <a:t> not: for he that is not against us is for </a:t>
            </a:r>
            <a:r>
              <a:rPr lang="en-US" dirty="0" smtClean="0"/>
              <a:t>us,  And </a:t>
            </a:r>
            <a:r>
              <a:rPr lang="en-US" dirty="0" smtClean="0"/>
              <a:t>it came to pass, when the time was come that he should be received up, he stedfastly set his face to go to Jerusalem</a:t>
            </a:r>
            <a:r>
              <a:rPr lang="en-US" dirty="0" smtClean="0"/>
              <a:t>, </a:t>
            </a:r>
            <a:r>
              <a:rPr lang="en-US" dirty="0" smtClean="0"/>
              <a:t> And sent messengers before his face: and they went, and entered into a village of the Samaritans, to make ready for </a:t>
            </a:r>
            <a:r>
              <a:rPr lang="en-US" dirty="0" smtClean="0"/>
              <a:t>him.  And </a:t>
            </a:r>
            <a:r>
              <a:rPr lang="en-US" dirty="0" smtClean="0"/>
              <a:t>they did not receive him, because his face was as though he would go to Jerusalem</a:t>
            </a:r>
            <a:r>
              <a:rPr lang="en-US" dirty="0" smtClean="0"/>
              <a:t>.  </a:t>
            </a:r>
            <a:r>
              <a:rPr lang="en-US" dirty="0" smtClean="0"/>
              <a:t> And when his disciples James and John saw </a:t>
            </a:r>
            <a:r>
              <a:rPr lang="en-US" i="1" dirty="0" smtClean="0"/>
              <a:t>this</a:t>
            </a:r>
            <a:r>
              <a:rPr lang="en-US" dirty="0" smtClean="0"/>
              <a:t>, they said, Lord, wilt thou that we command fire to come down from heaven, and consume them, even as Elias did</a:t>
            </a:r>
            <a:r>
              <a:rPr lang="en-US" dirty="0" smtClean="0"/>
              <a:t>? </a:t>
            </a:r>
            <a:r>
              <a:rPr lang="en-US" dirty="0" smtClean="0"/>
              <a:t> But he turned, and rebuked them, and said, Ye know not what manner of spirit ye are </a:t>
            </a:r>
            <a:r>
              <a:rPr lang="en-US" dirty="0" smtClean="0"/>
              <a:t>of.  For </a:t>
            </a:r>
            <a:r>
              <a:rPr lang="en-US" dirty="0" smtClean="0"/>
              <a:t>the Son of man is not come to destroy men's lives, but to save </a:t>
            </a:r>
            <a:r>
              <a:rPr lang="en-US" i="1" dirty="0" smtClean="0"/>
              <a:t>them</a:t>
            </a:r>
            <a:r>
              <a:rPr lang="en-US" dirty="0" smtClean="0"/>
              <a:t>. And they went to another village</a:t>
            </a:r>
            <a:r>
              <a:rPr lang="en-US" dirty="0" smtClean="0"/>
              <a:t>.”  Luke 9:49-56</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FF0000"/>
                </a:solidFill>
              </a:rPr>
              <a:t>Wrong Spirit</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“The </a:t>
            </a:r>
            <a:r>
              <a:rPr lang="en-US" dirty="0" smtClean="0"/>
              <a:t>disciples knew that it was the purpose of Christ to bless the Samaritans by His presence; and the coldness, jealousy, and disrespect shown to their Master filled them with surprise and indignation. James and John </a:t>
            </a:r>
            <a:r>
              <a:rPr lang="en-US" dirty="0" smtClean="0"/>
              <a:t>especially  were </a:t>
            </a:r>
            <a:r>
              <a:rPr lang="en-US" dirty="0" smtClean="0"/>
              <a:t>aroused. That He whom they so highly reverenced should be thus treated, seemed to them a wrong too great to be passed over without immediate punishment. In their zeal they said, "Lord, wilt Thou that we command fire to come down from heaven, and consume them, even as Elias did?" referring to the destruction of the Samaritan captains and their companies sent out to take the prophet Elijah. They were surprised to see that Jesus was pained by their words, and still more surprised as His rebuke fell upon their ears: "Ye know not what manner of spirit ye are of. For the Son of man is not come to destroy men's lives, but to save them." Luke 9:54-56</a:t>
            </a:r>
            <a:r>
              <a:rPr lang="en-US" dirty="0" smtClean="0"/>
              <a:t>.”  AA, pgs. 540,541</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1375</Words>
  <Application>Microsoft Office PowerPoint</Application>
  <PresentationFormat>On-screen Show (4:3)</PresentationFormat>
  <Paragraphs>40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Final Scenes, pt. 23  “Son of Thunder”</vt:lpstr>
      <vt:lpstr>A Must!</vt:lpstr>
      <vt:lpstr>The Only One Mentioned</vt:lpstr>
      <vt:lpstr>Fisherman/Partner with Peter</vt:lpstr>
      <vt:lpstr>Closest to Christ</vt:lpstr>
      <vt:lpstr>Need</vt:lpstr>
      <vt:lpstr>Son of Thunder</vt:lpstr>
      <vt:lpstr>Fire Breathing</vt:lpstr>
      <vt:lpstr>Wrong Spirit</vt:lpstr>
      <vt:lpstr>Desire for Pre-Eminence</vt:lpstr>
      <vt:lpstr>Exalted Above the Others</vt:lpstr>
      <vt:lpstr>Outlived them All</vt:lpstr>
      <vt:lpstr>The Change</vt:lpstr>
      <vt:lpstr>Transformed by love</vt:lpstr>
      <vt:lpstr>The Disciple Whom Jesus Loved</vt:lpstr>
      <vt:lpstr>Never Stopped</vt:lpstr>
      <vt:lpstr>This Changed John</vt:lpstr>
      <vt:lpstr>Behold it!</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Scenes, pt. 23  “Son of Thunder”</dc:title>
  <dc:creator>Dad</dc:creator>
  <cp:lastModifiedBy>Dad</cp:lastModifiedBy>
  <cp:revision>3</cp:revision>
  <dcterms:created xsi:type="dcterms:W3CDTF">2012-06-21T10:20:21Z</dcterms:created>
  <dcterms:modified xsi:type="dcterms:W3CDTF">2012-06-22T13:25:25Z</dcterms:modified>
</cp:coreProperties>
</file>