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63" r:id="rId6"/>
    <p:sldId id="275" r:id="rId7"/>
    <p:sldId id="258" r:id="rId8"/>
    <p:sldId id="260" r:id="rId9"/>
    <p:sldId id="259" r:id="rId10"/>
    <p:sldId id="261" r:id="rId11"/>
    <p:sldId id="265" r:id="rId12"/>
    <p:sldId id="266" r:id="rId13"/>
    <p:sldId id="267" r:id="rId14"/>
    <p:sldId id="268" r:id="rId15"/>
    <p:sldId id="270" r:id="rId16"/>
    <p:sldId id="271" r:id="rId17"/>
    <p:sldId id="272" r:id="rId18"/>
    <p:sldId id="273" r:id="rId19"/>
    <p:sldId id="274"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EC2C7A-46AE-4A07-A801-1740A8DDE1F0}"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C2C7A-46AE-4A07-A801-1740A8DDE1F0}"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C2C7A-46AE-4A07-A801-1740A8DDE1F0}"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C2C7A-46AE-4A07-A801-1740A8DDE1F0}"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C2C7A-46AE-4A07-A801-1740A8DDE1F0}"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EC2C7A-46AE-4A07-A801-1740A8DDE1F0}" type="datetimeFigureOut">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EC2C7A-46AE-4A07-A801-1740A8DDE1F0}" type="datetimeFigureOut">
              <a:rPr lang="en-US" smtClean="0"/>
              <a:pPr/>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EC2C7A-46AE-4A07-A801-1740A8DDE1F0}" type="datetimeFigureOut">
              <a:rPr lang="en-US" smtClean="0"/>
              <a:pPr/>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C2C7A-46AE-4A07-A801-1740A8DDE1F0}" type="datetimeFigureOut">
              <a:rPr lang="en-US" smtClean="0"/>
              <a:pPr/>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C2C7A-46AE-4A07-A801-1740A8DDE1F0}" type="datetimeFigureOut">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C2C7A-46AE-4A07-A801-1740A8DDE1F0}" type="datetimeFigureOut">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63D21-D798-436D-AB3E-F47F5BD502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C2C7A-46AE-4A07-A801-1740A8DDE1F0}" type="datetimeFigureOut">
              <a:rPr lang="en-US" smtClean="0"/>
              <a:pPr/>
              <a:t>10/3/2013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63D21-D798-436D-AB3E-F47F5BD502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abcnews.go.com/Politics/congressional-irrationality-sends-800k-workers-home/story?id=2043188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b="1" i="1" u="sng" dirty="0" smtClean="0">
                <a:solidFill>
                  <a:srgbClr val="FF0000"/>
                </a:solidFill>
                <a:latin typeface="Algerian" pitchFamily="82" charset="0"/>
              </a:rPr>
              <a:t>Current Events in the Light of Prophecy</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Are You Sure?</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1" y="762000"/>
            <a:ext cx="4648200" cy="6096000"/>
          </a:xfrm>
        </p:spPr>
      </p:pic>
      <p:pic>
        <p:nvPicPr>
          <p:cNvPr id="6" name="Content Placeholder 5" descr="index.jpg"/>
          <p:cNvPicPr>
            <a:picLocks noGrp="1" noChangeAspect="1"/>
          </p:cNvPicPr>
          <p:nvPr>
            <p:ph sz="half" idx="2"/>
          </p:nvPr>
        </p:nvPicPr>
        <p:blipFill>
          <a:blip r:embed="rId3" cstate="print"/>
          <a:stretch>
            <a:fillRect/>
          </a:stretch>
        </p:blipFill>
        <p:spPr>
          <a:xfrm>
            <a:off x="4648200" y="762000"/>
            <a:ext cx="4495799" cy="6096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i="1" u="sng" dirty="0" smtClean="0">
                <a:solidFill>
                  <a:srgbClr val="FF0000"/>
                </a:solidFill>
                <a:latin typeface="Algerian" pitchFamily="82" charset="0"/>
              </a:rPr>
              <a:t>Is There Really a Difference?</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85000" lnSpcReduction="20000"/>
          </a:bodyPr>
          <a:lstStyle/>
          <a:p>
            <a:r>
              <a:rPr lang="en-US" dirty="0" smtClean="0"/>
              <a:t>Obama is surrounded by Jesuit advisors and is a member of the Council on Foreign Relations.  Boehner is Jesuit trained and does what he is told. He is a devout Catholic.   </a:t>
            </a:r>
          </a:p>
          <a:p>
            <a:r>
              <a:rPr lang="en-US" dirty="0" smtClean="0"/>
              <a:t>“And there came one of the seven angels which had the seven vials, and talked with me, saying unto me, Come hither; I will shew unto thee the judgment of the great whore that sitteth upon many waters:  With whom the </a:t>
            </a:r>
            <a:r>
              <a:rPr lang="en-US" i="1" u="sng" dirty="0" smtClean="0">
                <a:solidFill>
                  <a:srgbClr val="FF0000"/>
                </a:solidFill>
              </a:rPr>
              <a:t>kings of the earth have committed fornication,</a:t>
            </a:r>
            <a:r>
              <a:rPr lang="en-US" dirty="0" smtClean="0"/>
              <a:t> and the inhabitants of the earth have been made drunk with the wine of her fornication.”  Rev. 17:1,2</a:t>
            </a:r>
          </a:p>
          <a:p>
            <a:endParaRPr lang="en-US" dirty="0"/>
          </a:p>
        </p:txBody>
      </p:sp>
      <p:pic>
        <p:nvPicPr>
          <p:cNvPr id="7" name="Content Placeholder 6" descr="Adolfo_Nicolas,_Sup._Gén.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i="1" u="sng" dirty="0" smtClean="0">
                <a:solidFill>
                  <a:srgbClr val="FF0000"/>
                </a:solidFill>
                <a:latin typeface="Algerian" pitchFamily="82" charset="0"/>
              </a:rPr>
              <a:t>The council on Foreign Relations</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 CFR would control the Empire’s finance, government, industry, religion, education, and press. No one could be elected to the Presidency of the United States without the Council’s consent, as the office would be a tool for the Archbishop of New York subject to ‘the Vicar of Christ’ [the pope] in Rome. (One of the founders of the CFR also aided in the creation of the Federal Reserve Bank. He was the ‘holy monk’, a </a:t>
            </a:r>
            <a:r>
              <a:rPr lang="en-US" dirty="0" err="1" smtClean="0"/>
              <a:t>Shriner</a:t>
            </a:r>
            <a:r>
              <a:rPr lang="en-US" dirty="0" smtClean="0"/>
              <a:t> Freemason and agent of the Jesuit General. Edward M. House.) Its purpose was to return the world to the Pope’s Dark Ages with an economically socialist world police state. – Eric Phelps, Vatican Assassins, Halcyon Unified Services, p. 464,</a:t>
            </a:r>
            <a:br>
              <a:rPr lang="en-US" dirty="0" smtClean="0"/>
            </a:br>
            <a:r>
              <a:rPr lang="en-US" dirty="0" smtClean="0"/>
              <a:t>465.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417638"/>
          </a:xfrm>
        </p:spPr>
        <p:txBody>
          <a:bodyPr/>
          <a:lstStyle/>
          <a:p>
            <a:r>
              <a:rPr lang="en-US" i="1" u="sng" dirty="0" smtClean="0">
                <a:solidFill>
                  <a:srgbClr val="FF0000"/>
                </a:solidFill>
              </a:rPr>
              <a:t>House-Tool of the Jesuits</a:t>
            </a:r>
            <a:endParaRPr lang="en-US" i="1" u="sng" dirty="0">
              <a:solidFill>
                <a:srgbClr val="FF000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1447800"/>
            <a:ext cx="4648200" cy="5410199"/>
          </a:xfrm>
        </p:spPr>
      </p:pic>
      <p:sp>
        <p:nvSpPr>
          <p:cNvPr id="4" name="Content Placeholder 3"/>
          <p:cNvSpPr>
            <a:spLocks noGrp="1"/>
          </p:cNvSpPr>
          <p:nvPr>
            <p:ph sz="half" idx="2"/>
          </p:nvPr>
        </p:nvSpPr>
        <p:spPr>
          <a:xfrm>
            <a:off x="4648200" y="990600"/>
            <a:ext cx="4495800" cy="5867400"/>
          </a:xfrm>
        </p:spPr>
        <p:txBody>
          <a:bodyPr>
            <a:normAutofit/>
          </a:bodyPr>
          <a:lstStyle/>
          <a:p>
            <a:r>
              <a:rPr lang="en-US" sz="3200" dirty="0" smtClean="0"/>
              <a:t>House created the CFR right after WWI.  The intent was to gain domination of finance, the media, religion, </a:t>
            </a:r>
            <a:r>
              <a:rPr lang="en-US" sz="3200" b="1" i="1" u="sng" dirty="0" smtClean="0">
                <a:solidFill>
                  <a:srgbClr val="FF0000"/>
                </a:solidFill>
              </a:rPr>
              <a:t>both political parties, and</a:t>
            </a:r>
            <a:r>
              <a:rPr lang="en-US" sz="3200" dirty="0" smtClean="0"/>
              <a:t> the White House so that the next attempt to establish a League of Nations would not fail.  </a:t>
            </a:r>
            <a:endParaRPr lang="en-US" sz="3200" b="1" i="1" u="sng"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F0"/>
                </a:solidFill>
              </a:rPr>
              <a:t>Jesuit Oath</a:t>
            </a:r>
            <a:endParaRPr lang="en-US" b="1" i="1" u="sng" dirty="0">
              <a:solidFill>
                <a:srgbClr val="00B0F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“I furthermore promise and declare that I will, when opportunity present, make and wage relentless war, secretly or openly, against all heretics, Protestants and Liberals, as I am directed to do, to extirpate and exterminate them from the face of the whole earth; and that I will spare neither age, sex or condition; and that I will hang, waste, boil, flay, strangle and bury alive these infamous heretics, rip up the stomachs and wombs of their women and crush their infants' heads against the walls, in order to annihilate forever their execrable race. That when the same cannot be done openly, I will secretly use the poisoned cup, the strangulating cord, the steel of the poniard or the leaden bullet, regardless of the honor, rank, dignity, or authority of the person or persons, whatever may be their condition in life, either public or private, as I at any time may be directed so to do by any agent of the Pope or Superior of the Brotherhood of the Holy Faith, of the Society of Jesus.”  Nice to know that such a man is ruling the world!!!  Sick!!!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2008 Presidential Election</a:t>
            </a:r>
            <a:endParaRPr lang="en-US" u="sng" dirty="0">
              <a:solidFill>
                <a:srgbClr val="0070C0"/>
              </a:solidFill>
            </a:endParaRPr>
          </a:p>
        </p:txBody>
      </p:sp>
      <p:sp>
        <p:nvSpPr>
          <p:cNvPr id="3" name="Content Placeholder 2"/>
          <p:cNvSpPr>
            <a:spLocks noGrp="1"/>
          </p:cNvSpPr>
          <p:nvPr>
            <p:ph idx="1"/>
          </p:nvPr>
        </p:nvSpPr>
        <p:spPr>
          <a:xfrm>
            <a:off x="2971800" y="609600"/>
            <a:ext cx="6172200" cy="6248400"/>
          </a:xfrm>
        </p:spPr>
        <p:txBody>
          <a:bodyPr>
            <a:normAutofit fontScale="92500" lnSpcReduction="20000"/>
          </a:bodyPr>
          <a:lstStyle/>
          <a:p>
            <a:r>
              <a:rPr lang="en-US" b="1" dirty="0" smtClean="0"/>
              <a:t>Democrat CFR</a:t>
            </a:r>
            <a:br>
              <a:rPr lang="en-US" b="1" dirty="0" smtClean="0"/>
            </a:br>
            <a:r>
              <a:rPr lang="en-US" b="1" dirty="0" smtClean="0"/>
              <a:t>Candidates:</a:t>
            </a:r>
            <a:endParaRPr lang="en-US" dirty="0" smtClean="0"/>
          </a:p>
          <a:p>
            <a:r>
              <a:rPr lang="en-US" dirty="0" smtClean="0"/>
              <a:t>Barack Obama</a:t>
            </a:r>
          </a:p>
          <a:p>
            <a:r>
              <a:rPr lang="en-US" dirty="0" smtClean="0"/>
              <a:t>Hillary Clinton</a:t>
            </a:r>
          </a:p>
          <a:p>
            <a:r>
              <a:rPr lang="en-US" dirty="0" smtClean="0"/>
              <a:t>John Edwards</a:t>
            </a:r>
          </a:p>
          <a:p>
            <a:r>
              <a:rPr lang="en-US" dirty="0" smtClean="0"/>
              <a:t>Chris Dodd</a:t>
            </a:r>
          </a:p>
          <a:p>
            <a:r>
              <a:rPr lang="en-US" dirty="0" smtClean="0"/>
              <a:t>Bill Richardson</a:t>
            </a:r>
          </a:p>
          <a:p>
            <a:r>
              <a:rPr lang="en-US" b="1" dirty="0" smtClean="0"/>
              <a:t>Republican CFR</a:t>
            </a:r>
            <a:br>
              <a:rPr lang="en-US" b="1" dirty="0" smtClean="0"/>
            </a:br>
            <a:r>
              <a:rPr lang="en-US" b="1" dirty="0" smtClean="0"/>
              <a:t>Candidates:</a:t>
            </a:r>
            <a:endParaRPr lang="en-US" dirty="0" smtClean="0"/>
          </a:p>
          <a:p>
            <a:r>
              <a:rPr lang="en-US" dirty="0" smtClean="0"/>
              <a:t>Mitt Romney</a:t>
            </a:r>
          </a:p>
          <a:p>
            <a:r>
              <a:rPr lang="en-US" dirty="0" smtClean="0"/>
              <a:t>Rudy Giuliani</a:t>
            </a:r>
          </a:p>
          <a:p>
            <a:r>
              <a:rPr lang="en-US" dirty="0" smtClean="0"/>
              <a:t>John McCain</a:t>
            </a:r>
          </a:p>
          <a:p>
            <a:r>
              <a:rPr lang="en-US" dirty="0" smtClean="0"/>
              <a:t>Fred Thompson </a:t>
            </a:r>
          </a:p>
          <a:p>
            <a:r>
              <a:rPr lang="en-US" dirty="0" smtClean="0"/>
              <a:t>Newt Gingrich</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Magazines</a:t>
            </a:r>
            <a:endParaRPr lang="en-US" u="sng" dirty="0">
              <a:solidFill>
                <a:srgbClr val="C00000"/>
              </a:solidFill>
            </a:endParaRPr>
          </a:p>
        </p:txBody>
      </p:sp>
      <p:sp>
        <p:nvSpPr>
          <p:cNvPr id="3" name="Content Placeholder 2"/>
          <p:cNvSpPr>
            <a:spLocks noGrp="1"/>
          </p:cNvSpPr>
          <p:nvPr>
            <p:ph idx="1"/>
          </p:nvPr>
        </p:nvSpPr>
        <p:spPr>
          <a:xfrm>
            <a:off x="2895600" y="762000"/>
            <a:ext cx="5791200" cy="6096000"/>
          </a:xfrm>
        </p:spPr>
        <p:txBody>
          <a:bodyPr>
            <a:normAutofit/>
          </a:bodyPr>
          <a:lstStyle/>
          <a:p>
            <a:r>
              <a:rPr lang="en-US" sz="4000" dirty="0" smtClean="0"/>
              <a:t>Time</a:t>
            </a:r>
          </a:p>
          <a:p>
            <a:r>
              <a:rPr lang="en-US" sz="4000" dirty="0" smtClean="0"/>
              <a:t>Newsweek</a:t>
            </a:r>
          </a:p>
          <a:p>
            <a:r>
              <a:rPr lang="en-US" sz="4000" dirty="0" smtClean="0"/>
              <a:t>US News &amp; World</a:t>
            </a:r>
            <a:br>
              <a:rPr lang="en-US" sz="4000" dirty="0" smtClean="0"/>
            </a:br>
            <a:r>
              <a:rPr lang="en-US" sz="4000" dirty="0" smtClean="0"/>
              <a:t>Report</a:t>
            </a:r>
          </a:p>
          <a:p>
            <a:r>
              <a:rPr lang="en-US" sz="4000" dirty="0" smtClean="0"/>
              <a:t>Atlantic Monthly</a:t>
            </a:r>
          </a:p>
          <a:p>
            <a:r>
              <a:rPr lang="en-US" sz="4000" dirty="0" smtClean="0"/>
              <a:t>Forbes </a:t>
            </a:r>
          </a:p>
          <a:p>
            <a:r>
              <a:rPr lang="en-US" sz="4000" dirty="0" smtClean="0"/>
              <a:t>&amp; several major</a:t>
            </a:r>
            <a:br>
              <a:rPr lang="en-US" sz="4000" dirty="0" smtClean="0"/>
            </a:br>
            <a:r>
              <a:rPr lang="en-US" sz="4000" dirty="0" smtClean="0"/>
              <a:t>publishing houses</a:t>
            </a:r>
          </a:p>
          <a:p>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Senators</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David L. Boren (D-OK) -- CFR </a:t>
            </a:r>
            <a:br>
              <a:rPr lang="en-US" dirty="0" smtClean="0"/>
            </a:br>
            <a:r>
              <a:rPr lang="en-US" dirty="0" smtClean="0"/>
              <a:t>William Bradley (D-NJ) -- CFR </a:t>
            </a:r>
            <a:br>
              <a:rPr lang="en-US" dirty="0" smtClean="0"/>
            </a:br>
            <a:r>
              <a:rPr lang="en-US" u="sng" dirty="0" smtClean="0"/>
              <a:t>John H. Chafee (R-RI) -- CFR, TC </a:t>
            </a:r>
            <a:r>
              <a:rPr lang="en-US" dirty="0" smtClean="0"/>
              <a:t/>
            </a:r>
            <a:br>
              <a:rPr lang="en-US" dirty="0" smtClean="0"/>
            </a:br>
            <a:r>
              <a:rPr lang="en-US" dirty="0" smtClean="0"/>
              <a:t>William S. Cohen (R-ME) -- CFR, TC </a:t>
            </a:r>
            <a:br>
              <a:rPr lang="en-US" dirty="0" smtClean="0"/>
            </a:br>
            <a:r>
              <a:rPr lang="en-US" dirty="0" smtClean="0"/>
              <a:t>Christopher J. Dodd (D-CT) -- CFR </a:t>
            </a:r>
            <a:br>
              <a:rPr lang="en-US" dirty="0" smtClean="0"/>
            </a:br>
            <a:r>
              <a:rPr lang="en-US" u="sng" dirty="0" smtClean="0"/>
              <a:t>Dianne Feinstein (D-CA) -- TC </a:t>
            </a:r>
            <a:r>
              <a:rPr lang="en-US" dirty="0" smtClean="0"/>
              <a:t/>
            </a:r>
            <a:br>
              <a:rPr lang="en-US" dirty="0" smtClean="0"/>
            </a:br>
            <a:r>
              <a:rPr lang="en-US" u="sng" dirty="0" smtClean="0"/>
              <a:t>Bob Graham (D-FL) -- CFR </a:t>
            </a:r>
            <a:r>
              <a:rPr lang="en-US" dirty="0" smtClean="0"/>
              <a:t/>
            </a:r>
            <a:br>
              <a:rPr lang="en-US" dirty="0" smtClean="0"/>
            </a:br>
            <a:r>
              <a:rPr lang="en-US" u="sng" dirty="0" smtClean="0"/>
              <a:t>Joseph I. Lieberman (D-CT) -- CFR </a:t>
            </a:r>
            <a:r>
              <a:rPr lang="en-US" dirty="0" smtClean="0"/>
              <a:t/>
            </a:r>
            <a:br>
              <a:rPr lang="en-US" dirty="0" smtClean="0"/>
            </a:br>
            <a:r>
              <a:rPr lang="en-US" dirty="0" smtClean="0"/>
              <a:t>George J. Mitchell (D-ME) -- CFR </a:t>
            </a:r>
            <a:br>
              <a:rPr lang="en-US" dirty="0" smtClean="0"/>
            </a:br>
            <a:r>
              <a:rPr lang="en-US" dirty="0" smtClean="0"/>
              <a:t>Claiborne Pell (D-RI) -- CFR </a:t>
            </a:r>
            <a:br>
              <a:rPr lang="en-US" dirty="0" smtClean="0"/>
            </a:br>
            <a:r>
              <a:rPr lang="en-US" dirty="0" smtClean="0"/>
              <a:t>Larry </a:t>
            </a:r>
            <a:r>
              <a:rPr lang="en-US" dirty="0" err="1" smtClean="0"/>
              <a:t>Pressler</a:t>
            </a:r>
            <a:r>
              <a:rPr lang="en-US" dirty="0" smtClean="0"/>
              <a:t> (R-SD) -- CFR </a:t>
            </a:r>
            <a:br>
              <a:rPr lang="en-US" dirty="0" smtClean="0"/>
            </a:br>
            <a:r>
              <a:rPr lang="en-US" dirty="0" smtClean="0"/>
              <a:t>Charles S. Robb (D-VA) -- CFR, TC </a:t>
            </a:r>
            <a:br>
              <a:rPr lang="en-US" dirty="0" smtClean="0"/>
            </a:br>
            <a:r>
              <a:rPr lang="en-US" dirty="0" smtClean="0"/>
              <a:t>John D. Rockefeller, IV (D-WV) -- CFR, TC </a:t>
            </a:r>
            <a:br>
              <a:rPr lang="en-US" dirty="0" smtClean="0"/>
            </a:br>
            <a:r>
              <a:rPr lang="en-US" dirty="0" smtClean="0"/>
              <a:t>William Roth, Jr. (R-DE) -- CFR, TC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7030A0"/>
                </a:solidFill>
              </a:rPr>
              <a:t>Congressmen</a:t>
            </a:r>
            <a:endParaRPr lang="en-US" u="sng" dirty="0">
              <a:solidFill>
                <a:srgbClr val="7030A0"/>
              </a:solidFill>
            </a:endParaRPr>
          </a:p>
        </p:txBody>
      </p:sp>
      <p:sp>
        <p:nvSpPr>
          <p:cNvPr id="3" name="Content Placeholder 2"/>
          <p:cNvSpPr>
            <a:spLocks noGrp="1"/>
          </p:cNvSpPr>
          <p:nvPr>
            <p:ph idx="1"/>
          </p:nvPr>
        </p:nvSpPr>
        <p:spPr>
          <a:xfrm>
            <a:off x="2362200" y="685800"/>
            <a:ext cx="6781800" cy="6172200"/>
          </a:xfrm>
        </p:spPr>
        <p:txBody>
          <a:bodyPr>
            <a:normAutofit fontScale="70000" lnSpcReduction="20000"/>
          </a:bodyPr>
          <a:lstStyle/>
          <a:p>
            <a:r>
              <a:rPr lang="en-US" dirty="0" smtClean="0"/>
              <a:t>Howard L. Berman (D-CA) -- CFR </a:t>
            </a:r>
            <a:br>
              <a:rPr lang="en-US" dirty="0" smtClean="0"/>
            </a:br>
            <a:r>
              <a:rPr lang="en-US" u="sng" dirty="0" smtClean="0"/>
              <a:t>Thomas S. Foley (D-WA) -- CFR </a:t>
            </a:r>
            <a:r>
              <a:rPr lang="en-US" dirty="0" smtClean="0"/>
              <a:t/>
            </a:r>
            <a:br>
              <a:rPr lang="en-US" dirty="0" smtClean="0"/>
            </a:br>
            <a:r>
              <a:rPr lang="en-US" dirty="0" smtClean="0"/>
              <a:t>Sam Gejdenson (D-CT) -- CFR </a:t>
            </a:r>
            <a:br>
              <a:rPr lang="en-US" dirty="0" smtClean="0"/>
            </a:br>
            <a:r>
              <a:rPr lang="en-US" u="sng" dirty="0" smtClean="0"/>
              <a:t>Richard A. Gephardt (D-MO) -- CFR </a:t>
            </a:r>
            <a:br>
              <a:rPr lang="en-US" u="sng" dirty="0" smtClean="0"/>
            </a:br>
            <a:r>
              <a:rPr lang="en-US" u="sng" dirty="0" smtClean="0"/>
              <a:t>Newton L. Gingrich (R-GA) -- CFR </a:t>
            </a:r>
            <a:r>
              <a:rPr lang="en-US" dirty="0" smtClean="0"/>
              <a:t/>
            </a:r>
            <a:br>
              <a:rPr lang="en-US" dirty="0" smtClean="0"/>
            </a:br>
            <a:r>
              <a:rPr lang="en-US" dirty="0" smtClean="0"/>
              <a:t>Lee H. Hamilton (D-IN) -- TC </a:t>
            </a:r>
            <a:br>
              <a:rPr lang="en-US" dirty="0" smtClean="0"/>
            </a:br>
            <a:r>
              <a:rPr lang="en-US" dirty="0" smtClean="0"/>
              <a:t>Amory Houghton, Jr. (R-NY) -- CFR </a:t>
            </a:r>
            <a:br>
              <a:rPr lang="en-US" dirty="0" smtClean="0"/>
            </a:br>
            <a:r>
              <a:rPr lang="en-US" dirty="0" smtClean="0"/>
              <a:t>Nancy Lee Johnson (R-CT) -- CFR </a:t>
            </a:r>
            <a:br>
              <a:rPr lang="en-US" dirty="0" smtClean="0"/>
            </a:br>
            <a:r>
              <a:rPr lang="en-US" dirty="0" smtClean="0"/>
              <a:t>Jim Leach (R-IA) -- TC </a:t>
            </a:r>
            <a:br>
              <a:rPr lang="en-US" dirty="0" smtClean="0"/>
            </a:br>
            <a:r>
              <a:rPr lang="en-US" dirty="0" smtClean="0"/>
              <a:t>John Lewis (D-GA) -- CFR </a:t>
            </a:r>
            <a:br>
              <a:rPr lang="en-US" dirty="0" smtClean="0"/>
            </a:br>
            <a:r>
              <a:rPr lang="en-US" dirty="0" smtClean="0"/>
              <a:t>Robert T. Matsui (D-CA) -- CFR </a:t>
            </a:r>
            <a:br>
              <a:rPr lang="en-US" dirty="0" smtClean="0"/>
            </a:br>
            <a:r>
              <a:rPr lang="en-US" dirty="0" smtClean="0"/>
              <a:t>Dave K. Mccurdy (D-OK) -- CFR </a:t>
            </a:r>
            <a:br>
              <a:rPr lang="en-US" dirty="0" smtClean="0"/>
            </a:br>
            <a:r>
              <a:rPr lang="en-US" dirty="0" smtClean="0"/>
              <a:t>Eleanor Homes Norton (D-DC) -- CFR </a:t>
            </a:r>
            <a:br>
              <a:rPr lang="en-US" dirty="0" smtClean="0"/>
            </a:br>
            <a:r>
              <a:rPr lang="en-US" dirty="0" smtClean="0"/>
              <a:t>Thomas El Petri (R-WI) -- CFR </a:t>
            </a:r>
            <a:br>
              <a:rPr lang="en-US" dirty="0" smtClean="0"/>
            </a:br>
            <a:r>
              <a:rPr lang="en-US" dirty="0" smtClean="0"/>
              <a:t>Charles B. Rangel (D-NY) -- TC </a:t>
            </a:r>
            <a:br>
              <a:rPr lang="en-US" dirty="0" smtClean="0"/>
            </a:br>
            <a:r>
              <a:rPr lang="en-US" dirty="0" smtClean="0"/>
              <a:t>Carlos A. Romero-</a:t>
            </a:r>
            <a:r>
              <a:rPr lang="en-US" dirty="0" err="1" smtClean="0"/>
              <a:t>Barcelo</a:t>
            </a:r>
            <a:r>
              <a:rPr lang="en-US" dirty="0" smtClean="0"/>
              <a:t> (D-PR) -- CFR </a:t>
            </a:r>
            <a:br>
              <a:rPr lang="en-US" dirty="0" smtClean="0"/>
            </a:br>
            <a:r>
              <a:rPr lang="en-US" dirty="0" smtClean="0"/>
              <a:t>Patricia Schroeder (D-CO) -- CFR </a:t>
            </a:r>
            <a:br>
              <a:rPr lang="en-US" dirty="0" smtClean="0"/>
            </a:br>
            <a:r>
              <a:rPr lang="en-US" dirty="0" smtClean="0"/>
              <a:t>Peter Smith (R-VT) -- CFR </a:t>
            </a:r>
            <a:br>
              <a:rPr lang="en-US" dirty="0" smtClean="0"/>
            </a:br>
            <a:r>
              <a:rPr lang="en-US" dirty="0" smtClean="0"/>
              <a:t>Olympia J. Snow (R-ME) -- CFR </a:t>
            </a:r>
            <a:br>
              <a:rPr lang="en-US" dirty="0" smtClean="0"/>
            </a:br>
            <a:r>
              <a:rPr lang="en-US" dirty="0" smtClean="0"/>
              <a:t>John M. Spratt (D-SC) -- CFR </a:t>
            </a:r>
            <a:br>
              <a:rPr lang="en-US" dirty="0" smtClean="0"/>
            </a:br>
            <a:r>
              <a:rPr lang="en-US" dirty="0" smtClean="0"/>
              <a:t>Louis Stokes (D-OH) -- CFR </a:t>
            </a:r>
            <a:br>
              <a:rPr lang="en-US" dirty="0" smtClean="0"/>
            </a:b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Chiniquy Knew</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“Under the shadows of those great cities, the Americans consider themselves a giant unconquerable race. They look upon the poor Irish Catholics with supreme contempt, as only fit to dig their canals, sweep their streets and work in their kitchens. Let no one awake those sleeping lions, today. Let us pray God that they continue to sleep a few years longer, waking only to find their votes outnumbered as we will turn them forever, out of every position of honor, power and profit!… What will those so-called giants think when not a single senator or member of Congress will be chosen, unless he has submitted to our holy father the pope!</a:t>
            </a:r>
          </a:p>
          <a:p>
            <a:r>
              <a:rPr lang="en-US" dirty="0" smtClean="0"/>
              <a:t>We will not only elect the president, but fill and command the armies, man the navies, and hold the keys of the public treasury!…</a:t>
            </a:r>
          </a:p>
          <a:p>
            <a:r>
              <a:rPr lang="en-US" dirty="0" smtClean="0"/>
              <a:t>Then, yes! then, we will rule the United States and lay them at the feet of the Vicar of Jesus Christ, that he may put an end to their godless system of education and impious laws of liberty of conscience, which are an insult to God and man! — Charles Chiniquy, Fifty Years in the Church of Rome, Chick Publications, pp. 281,282.</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What Does it Mean?</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Taking out a mortgage. Getting married in a park. Going for a fall foliage drive. Cashing a check.</a:t>
            </a:r>
          </a:p>
          <a:p>
            <a:r>
              <a:rPr lang="en-US" dirty="0" smtClean="0"/>
              <a:t>Who knew that so many random activities of daily life could be imperiled by a shutdown of the federal government?</a:t>
            </a:r>
          </a:p>
          <a:p>
            <a:r>
              <a:rPr lang="en-US" dirty="0" smtClean="0"/>
              <a:t>Americans are finding that "the government" entails a lot more than the stereotype of faceless D.C. bureaucrats cranking out red tape.”  News article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00B0F0"/>
                </a:solidFill>
                <a:latin typeface="Algerian" pitchFamily="82" charset="0"/>
              </a:rPr>
              <a:t>How Successful have they been?</a:t>
            </a:r>
            <a:endParaRPr lang="en-US" b="1" i="1" u="sng" dirty="0">
              <a:solidFill>
                <a:srgbClr val="00B0F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The amount of politicians, media moguls, presidents, companies, etc. under the control of the Jesuit Order, via the CFR, is incredible. They virtually control Congress and the White House.   The shutdown of the govt. could come back to normal soon or it could explode into a Rev. 13/Great Controversy scenario.  The actors are all in place.  Let us keep an eye on how Heaven will allow this thing to move! </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Why?</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Congress could not agree on a budget and the U.S. federal government has </a:t>
            </a:r>
            <a:r>
              <a:rPr lang="en-US" dirty="0" smtClean="0">
                <a:hlinkClick r:id="rId2"/>
              </a:rPr>
              <a:t>shut down</a:t>
            </a:r>
            <a:r>
              <a:rPr lang="en-US" dirty="0" smtClean="0"/>
              <a:t> all non-essential services. Hundreds of thousands of government workers have been furloughed without knowing when they will return to work. Cool your jets. This is far from the apocalypse. The government has not ground to a complete halt. Services deemed essential like Medicare, mail delivery, tax collection and the military will continue to operate. Non-essential departments and employees, like national park rangers and NASA staff (who aren't currently in orbit) will be furloughed. Also, the National Zoo will be closed.</a:t>
            </a:r>
          </a:p>
          <a:p>
            <a:r>
              <a:rPr lang="en-US" dirty="0" smtClean="0"/>
              <a:t>So, it's happened. Congress could not agree on a budget and the U.S. federal government has </a:t>
            </a:r>
            <a:r>
              <a:rPr lang="en-US" dirty="0" smtClean="0">
                <a:hlinkClick r:id="rId2"/>
              </a:rPr>
              <a:t>shut down</a:t>
            </a:r>
            <a:r>
              <a:rPr lang="en-US" dirty="0" smtClean="0"/>
              <a:t> all non-essential services. Hundreds of thousands of government workers have been furloughed without knowing when they will return to work.  Every year Congress has to agree on a budget to fund the government.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92500" lnSpcReduction="20000"/>
          </a:bodyPr>
          <a:lstStyle/>
          <a:p>
            <a:r>
              <a:rPr lang="en-US" dirty="0" smtClean="0"/>
              <a:t>The fiscal year ended on Sept. 30, but Congress was unable come to a consensus about how best to use federal funds. Without a budget – essentially a law passed by both the House of Representatives and the Senate -- to pay employees and fund programs for the new fiscal year, the government effectively shut down at midnight on Oct. 1. Despite several last minute attempts, lawmakers could not even agree to a stopgap measure that would fund the government temporarily.</a:t>
            </a:r>
          </a:p>
          <a:p>
            <a:r>
              <a:rPr lang="en-US" dirty="0" smtClean="0"/>
              <a:t>Firstly, all of the animals will be fed and taken care of. The </a:t>
            </a:r>
            <a:r>
              <a:rPr lang="en-US" dirty="0" err="1" smtClean="0"/>
              <a:t>pandacam</a:t>
            </a:r>
            <a:r>
              <a:rPr lang="en-US" dirty="0" smtClean="0"/>
              <a:t>, however, will be shut down. </a:t>
            </a:r>
          </a:p>
          <a:p>
            <a:r>
              <a:rPr lang="en-US" dirty="0" smtClean="0"/>
              <a:t>The sticking point in the negotiations was funding the Affordable Care Act, or Obama care, the president's signature piece of legislation that would increase the number of Americans who receive health insurance by requiring them to buy it.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rPr>
              <a:t>Cont.</a:t>
            </a:r>
            <a:endParaRPr lang="en-US"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The House is controlled by Republicans, whose Tea Party faction is wholly opposed to Obamacare. They've tried to use the budget as leverage to defund or delay Obamacare. </a:t>
            </a:r>
          </a:p>
          <a:p>
            <a:r>
              <a:rPr lang="en-US" dirty="0" smtClean="0"/>
              <a:t>Every budget they sent to the Senate for approval was bounced back, because the Senate is controlled by Democrats who want see Obamacare succeed. No. Obamacare will not be affected by the shutdown. In fact, the online marketplaces to buy insurance went live at midnight, just as the rest of the government shut down.  </a:t>
            </a:r>
          </a:p>
          <a:p>
            <a:r>
              <a:rPr lang="en-US" dirty="0" smtClean="0"/>
              <a:t>There won't be any zombies. (Hopefully, anyway. The CDC is shutting down.) But, there have been shutdowns in the past, usually not lasting more than a few days at a time. The most recent shutdown was in 1996, when President Bill Clinton and House Republicans led by Speaker Newt Gingrich could not reach a deal. That shutdown lasted nearly a month.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Even More Serious Fallout</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“The </a:t>
            </a:r>
            <a:r>
              <a:rPr lang="en-US" dirty="0" smtClean="0"/>
              <a:t>shutdown and the approaching debt ceiling were merging into one confrontation, raising the stakes for the president and Congress as well as for the </a:t>
            </a:r>
            <a:r>
              <a:rPr lang="en-US" dirty="0" smtClean="0"/>
              <a:t>economy. Obama </a:t>
            </a:r>
            <a:r>
              <a:rPr lang="en-US" dirty="0" smtClean="0"/>
              <a:t>and his Treasury Department said that failure to raise the nation's borrowing limit, expected to hit its $16.7 trillion cap in mid-October, could precipitate an economic nosedive worse than the Great Recession. A default could cause the nation's credit markets to freeze, the value of the dollar to plummet and U.S. interest rates to skyrocket, according to the Treasury report.</a:t>
            </a:r>
          </a:p>
          <a:p>
            <a:r>
              <a:rPr lang="en-US" dirty="0" smtClean="0"/>
              <a:t>Obama catalogued a litany of troubles that could be caused by the failure to raise the debt ceiling, from delayed Social Security and disability checks to worldwide economic repercussions. "If we screw up, everybody gets screwed up," he said.</a:t>
            </a:r>
          </a:p>
          <a:p>
            <a:r>
              <a:rPr lang="en-US" dirty="0" smtClean="0"/>
              <a:t>The speaker's office reiterated Boehner's past assertion that he would not let the United States default on its debt. "But if we're going to raise the debt limit, we need to deal with the drivers of our debt and deficits," his spokesman, Michael Steel, said. "That's why we need a bill with cuts and reforms to get our economy moving again."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Where Could it Go?</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838200"/>
            <a:ext cx="4572000" cy="6019800"/>
          </a:xfrm>
        </p:spPr>
        <p:txBody>
          <a:bodyPr>
            <a:normAutofit fontScale="92500" lnSpcReduction="10000"/>
          </a:bodyPr>
          <a:lstStyle/>
          <a:p>
            <a:r>
              <a:rPr lang="en-US" dirty="0" smtClean="0"/>
              <a:t>“And he had power to give life unto the image of the beast, that the image of the beast should both speak, and cause that as many as would not worship the image of the beast should be killed.</a:t>
            </a:r>
            <a:r>
              <a:rPr lang="en-US" dirty="0"/>
              <a:t> </a:t>
            </a:r>
            <a:r>
              <a:rPr lang="en-US" dirty="0" smtClean="0"/>
              <a:t>And he causeth all, both small and great, rich and poor, free and bond, to receive a mark in their right hand, or in their foreheads:</a:t>
            </a:r>
            <a:r>
              <a:rPr lang="en-US" dirty="0"/>
              <a:t> </a:t>
            </a:r>
            <a:r>
              <a:rPr lang="en-US" dirty="0" smtClean="0"/>
              <a:t>And that no man might buy or sell, save he that had the mark, or the name of the beast, or the number of his name.”  Rev. 13:15-17</a:t>
            </a:r>
          </a:p>
          <a:p>
            <a:endParaRPr lang="en-US" dirty="0"/>
          </a:p>
        </p:txBody>
      </p:sp>
      <p:pic>
        <p:nvPicPr>
          <p:cNvPr id="9" name="Content Placeholder 8" descr="index.jpg"/>
          <p:cNvPicPr>
            <a:picLocks noGrp="1" noChangeAspect="1"/>
          </p:cNvPicPr>
          <p:nvPr>
            <p:ph sz="half" idx="2"/>
          </p:nvPr>
        </p:nvPicPr>
        <p:blipFill>
          <a:blip r:embed="rId2" cstate="print"/>
          <a:stretch>
            <a:fillRect/>
          </a:stretch>
        </p:blipFill>
        <p:spPr>
          <a:xfrm>
            <a:off x="4648200" y="838200"/>
            <a:ext cx="4495800" cy="6019799"/>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latin typeface="Algerian" pitchFamily="82" charset="0"/>
              </a:rPr>
              <a:t>A Catalyst</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Autofit/>
          </a:bodyPr>
          <a:lstStyle/>
          <a:p>
            <a:r>
              <a:rPr lang="en-US" sz="2400" dirty="0" smtClean="0"/>
              <a:t>“And then the great deceiver will persuade men that those who serve God are causing these evils. The class that have provoked the displeasure of Heaven will charge all their troubles upon those whose obedience to God's commandments is a perpetual reproof to transgressors. </a:t>
            </a:r>
            <a:r>
              <a:rPr lang="en-US" sz="2400" b="1" i="1" u="sng" dirty="0" smtClean="0"/>
              <a:t>It will be declared that men are offending God by the violation of the Sunday sabbath; that this sin has brought calamities which will not cease until Sunday observance shall be strictly enforced; and that those who present the claims of the fourth commandment, thus destroying reverence for Sunday, are troublers of the people, preventing their restoration to divine favor and temporal prosperity. </a:t>
            </a:r>
            <a:r>
              <a:rPr lang="en-US" sz="2400" dirty="0" smtClean="0"/>
              <a:t>Thus the accusation urged of old against the servant of God will be repeated and upon grounds equally well established: "And it came to pass, when Ahab saw Elijah, that Ahab said unto him, Art thou he that troubleth Israel? And he answered, I have not troubled Israel; but thou, and thy father's house, in that ye have forsaken the commandments of the Lord, and thou hast followed Baalim." 1 Kings 18:17, 18.”  GC, pg. 590</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Who to Blame?</a:t>
            </a:r>
            <a:endParaRPr lang="en-US" b="1" i="1" u="sng" dirty="0">
              <a:solidFill>
                <a:srgbClr val="0070C0"/>
              </a:solidFill>
              <a:latin typeface="Algerian" pitchFamily="82" charset="0"/>
            </a:endParaRPr>
          </a:p>
        </p:txBody>
      </p:sp>
      <p:pic>
        <p:nvPicPr>
          <p:cNvPr id="4" name="Content Placeholder 4" descr="images.jpg"/>
          <p:cNvPicPr>
            <a:picLocks noGrp="1" noChangeAspect="1"/>
          </p:cNvPicPr>
          <p:nvPr>
            <p:ph idx="1"/>
          </p:nvPr>
        </p:nvPicPr>
        <p:blipFill>
          <a:blip r:embed="rId2" cstate="print"/>
          <a:stretch>
            <a:fillRect/>
          </a:stretch>
        </p:blipFill>
        <p:spPr>
          <a:xfrm>
            <a:off x="0" y="762000"/>
            <a:ext cx="9144000" cy="6096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2000</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Current Events in the Light of Prophecy</vt:lpstr>
      <vt:lpstr>What Does it Mean?</vt:lpstr>
      <vt:lpstr>Why?</vt:lpstr>
      <vt:lpstr>Slide 4</vt:lpstr>
      <vt:lpstr>Cont.</vt:lpstr>
      <vt:lpstr>Even More Serious Fallout</vt:lpstr>
      <vt:lpstr>Where Could it Go?</vt:lpstr>
      <vt:lpstr>A Catalyst</vt:lpstr>
      <vt:lpstr>Who to Blame?</vt:lpstr>
      <vt:lpstr>Are You Sure?</vt:lpstr>
      <vt:lpstr>Is There Really a Difference?</vt:lpstr>
      <vt:lpstr>The council on Foreign Relations</vt:lpstr>
      <vt:lpstr>House-Tool of the Jesuits</vt:lpstr>
      <vt:lpstr>Jesuit Oath</vt:lpstr>
      <vt:lpstr>2008 Presidential Election</vt:lpstr>
      <vt:lpstr>Magazines</vt:lpstr>
      <vt:lpstr>Senators</vt:lpstr>
      <vt:lpstr>Congressmen</vt:lpstr>
      <vt:lpstr>Chiniquy Knew</vt:lpstr>
      <vt:lpstr>How Successful have they been?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Computer</cp:lastModifiedBy>
  <cp:revision>15</cp:revision>
  <dcterms:created xsi:type="dcterms:W3CDTF">2013-10-03T11:02:22Z</dcterms:created>
  <dcterms:modified xsi:type="dcterms:W3CDTF">2013-10-04T01:30:26Z</dcterms:modified>
</cp:coreProperties>
</file>