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63" r:id="rId9"/>
    <p:sldId id="264" r:id="rId10"/>
    <p:sldId id="266" r:id="rId11"/>
    <p:sldId id="262" r:id="rId12"/>
    <p:sldId id="268" r:id="rId13"/>
    <p:sldId id="270" r:id="rId14"/>
    <p:sldId id="265" r:id="rId15"/>
    <p:sldId id="271" r:id="rId16"/>
    <p:sldId id="272" r:id="rId17"/>
    <p:sldId id="273"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61EEC5-855A-44E4-B5E7-94ECD3EB29EB}"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1EEC5-855A-44E4-B5E7-94ECD3EB29EB}"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1EEC5-855A-44E4-B5E7-94ECD3EB29EB}"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1EEC5-855A-44E4-B5E7-94ECD3EB29EB}"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1EEC5-855A-44E4-B5E7-94ECD3EB29EB}"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61EEC5-855A-44E4-B5E7-94ECD3EB29EB}"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61EEC5-855A-44E4-B5E7-94ECD3EB29EB}" type="datetimeFigureOut">
              <a:rPr lang="en-US" smtClean="0"/>
              <a:pPr/>
              <a:t>5/13/2013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61EEC5-855A-44E4-B5E7-94ECD3EB29EB}" type="datetimeFigureOut">
              <a:rPr lang="en-US" smtClean="0"/>
              <a:pPr/>
              <a:t>5/13/2013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1EEC5-855A-44E4-B5E7-94ECD3EB29EB}" type="datetimeFigureOut">
              <a:rPr lang="en-US" smtClean="0"/>
              <a:pPr/>
              <a:t>5/13/2013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1EEC5-855A-44E4-B5E7-94ECD3EB29EB}"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1EEC5-855A-44E4-B5E7-94ECD3EB29EB}"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86CB1-F45C-4706-A54F-5E36A5445D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1EEC5-855A-44E4-B5E7-94ECD3EB29EB}" type="datetimeFigureOut">
              <a:rPr lang="en-US" smtClean="0"/>
              <a:pPr/>
              <a:t>5/13/2013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86CB1-F45C-4706-A54F-5E36A5445D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latin typeface="Algerian" pitchFamily="82" charset="0"/>
              </a:rPr>
              <a:t>Time For Rain</a:t>
            </a:r>
            <a:endParaRPr lang="en-US" b="1" u="sng" dirty="0">
              <a:solidFill>
                <a:srgbClr val="FF0000"/>
              </a:solidFill>
              <a:latin typeface="Algerian" pitchFamily="82" charset="0"/>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i="1" u="sng" dirty="0" smtClean="0">
                <a:solidFill>
                  <a:srgbClr val="7030A0"/>
                </a:solidFill>
                <a:latin typeface="Algerian" pitchFamily="82" charset="0"/>
              </a:rPr>
              <a:t>Testimony of Scripture</a:t>
            </a:r>
            <a:endParaRPr lang="en-US" i="1" u="sng" dirty="0">
              <a:solidFill>
                <a:srgbClr val="7030A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fontScale="85000" lnSpcReduction="20000"/>
          </a:bodyPr>
          <a:lstStyle/>
          <a:p>
            <a:r>
              <a:rPr lang="en-US" dirty="0" smtClean="0"/>
              <a:t>“Then he answered and spake unto me, saying, This </a:t>
            </a:r>
            <a:r>
              <a:rPr lang="en-US" i="1" dirty="0" smtClean="0"/>
              <a:t>is</a:t>
            </a:r>
            <a:r>
              <a:rPr lang="en-US" dirty="0" smtClean="0"/>
              <a:t> the word of the LORD unto Zerubbabel, saying, Not by might, nor by power, but by my spirit, saith the LORD of hosts.</a:t>
            </a:r>
            <a:r>
              <a:rPr lang="en-US" dirty="0"/>
              <a:t> </a:t>
            </a:r>
            <a:r>
              <a:rPr lang="en-US" dirty="0" smtClean="0"/>
              <a:t>Who </a:t>
            </a:r>
            <a:r>
              <a:rPr lang="en-US" i="1" dirty="0" smtClean="0"/>
              <a:t>art</a:t>
            </a:r>
            <a:r>
              <a:rPr lang="en-US" dirty="0" smtClean="0"/>
              <a:t> thou, O great mountain? before Zerubbabel </a:t>
            </a:r>
            <a:r>
              <a:rPr lang="en-US" i="1" dirty="0" smtClean="0"/>
              <a:t>thou shalt become</a:t>
            </a:r>
            <a:r>
              <a:rPr lang="en-US" dirty="0" smtClean="0"/>
              <a:t> a plain: and he shall bring forth the headstone </a:t>
            </a:r>
            <a:r>
              <a:rPr lang="en-US" i="1" dirty="0" smtClean="0"/>
              <a:t>thereof with</a:t>
            </a:r>
            <a:r>
              <a:rPr lang="en-US" dirty="0" smtClean="0"/>
              <a:t> shoutings, </a:t>
            </a:r>
            <a:r>
              <a:rPr lang="en-US" i="1" dirty="0" smtClean="0"/>
              <a:t>crying</a:t>
            </a:r>
            <a:r>
              <a:rPr lang="en-US" dirty="0" smtClean="0"/>
              <a:t>, Grace, grace unto it.”  Zech 4:6,7  </a:t>
            </a:r>
          </a:p>
          <a:p>
            <a:endParaRPr lang="en-US" dirty="0"/>
          </a:p>
          <a:p>
            <a:r>
              <a:rPr lang="en-US" dirty="0" smtClean="0"/>
              <a:t> “And I will put my spirit within you, and cause you to walk in my statutes, and ye shall keep my judgments, and do </a:t>
            </a:r>
            <a:r>
              <a:rPr lang="en-US" i="1" dirty="0" smtClean="0"/>
              <a:t>them</a:t>
            </a:r>
            <a:r>
              <a:rPr lang="en-US" dirty="0" smtClean="0"/>
              <a:t>.”  Ezek. 36:27</a:t>
            </a:r>
          </a:p>
          <a:p>
            <a:endParaRPr lang="en-US" dirty="0"/>
          </a:p>
        </p:txBody>
      </p:sp>
      <p:pic>
        <p:nvPicPr>
          <p:cNvPr id="7" name="Content Placeholder 6" descr="images.jpg"/>
          <p:cNvPicPr>
            <a:picLocks noGrp="1" noChangeAspect="1"/>
          </p:cNvPicPr>
          <p:nvPr>
            <p:ph sz="half" idx="1"/>
          </p:nvPr>
        </p:nvPicPr>
        <p:blipFill>
          <a:blip r:embed="rId2" cstate="print"/>
          <a:stretch>
            <a:fillRect/>
          </a:stretch>
        </p:blipFill>
        <p:spPr>
          <a:xfrm>
            <a:off x="0" y="685800"/>
            <a:ext cx="4648200" cy="61722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7030A0"/>
                </a:solidFill>
                <a:latin typeface="Algerian" pitchFamily="82" charset="0"/>
              </a:rPr>
              <a:t>What THE Early Rain  DID!</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pPr>
              <a:buNone/>
            </a:pPr>
            <a:r>
              <a:rPr lang="en-US" dirty="0"/>
              <a:t> </a:t>
            </a:r>
            <a:r>
              <a:rPr lang="en-US" dirty="0" smtClean="0"/>
              <a:t>        “Thousands were converted in a day.... {LDE 185.1} </a:t>
            </a:r>
          </a:p>
          <a:p>
            <a:r>
              <a:rPr lang="en-US" dirty="0" smtClean="0"/>
              <a:t> “The Holy Spirit ... enabled them to speak with fluency languages with which they had heretofore been unacquainted.... The Holy Spirit did for them that which they could not have accomplished for themselves in a lifetime.—The Acts of the Apostles, 38-40 (1911). </a:t>
            </a:r>
          </a:p>
          <a:p>
            <a:r>
              <a:rPr lang="en-US" dirty="0" smtClean="0"/>
              <a:t> “Their hearts were surcharged with a benevolence so full, so deep, so far-reaching, that it impelled them to go to the ends of the earth, testifying to the power of Christ.—The Acts of the Apostles, 46 (1911). </a:t>
            </a:r>
          </a:p>
          <a:p>
            <a:r>
              <a:rPr lang="en-US" dirty="0" smtClean="0"/>
              <a:t> “What was the result of the outpouring of the Spirit on the Day of Pentecost? The glad tidings of a risen Saviour were carried to the uttermost parts of the inhabited world.... The church beheld converts flocking to her from all directions. Backsliders were reconverted.... The ambition of the believers was to reveal the likeness of Christ’s character and to labor for the enlargement of His kingdom.—The Acts of the Apostles, 48 (1911).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i="1" u="sng" dirty="0" smtClean="0">
                <a:solidFill>
                  <a:srgbClr val="FF0000"/>
                </a:solidFill>
                <a:latin typeface="Algerian" pitchFamily="82" charset="0"/>
              </a:rPr>
              <a:t>Something Else Has Been Promised!</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1143000"/>
            <a:ext cx="4495800" cy="5715000"/>
          </a:xfrm>
        </p:spPr>
        <p:txBody>
          <a:bodyPr>
            <a:normAutofit fontScale="92500" lnSpcReduction="10000"/>
          </a:bodyPr>
          <a:lstStyle/>
          <a:p>
            <a:r>
              <a:rPr lang="en-US" sz="3200" dirty="0" smtClean="0"/>
              <a:t>“And after these things I saw another angel come down from heaven, having great power; and the earth was lightened with his glory.”  Rev. 18:1</a:t>
            </a:r>
          </a:p>
          <a:p>
            <a:r>
              <a:rPr lang="en-US" sz="3200" baseline="30000" dirty="0" smtClean="0"/>
              <a:t>“</a:t>
            </a:r>
            <a:r>
              <a:rPr lang="en-US" sz="3200" dirty="0" smtClean="0"/>
              <a:t>Ask ye of the LORD rain in the time of the latter rain; </a:t>
            </a:r>
            <a:r>
              <a:rPr lang="en-US" sz="3200" i="1" dirty="0" smtClean="0"/>
              <a:t>so</a:t>
            </a:r>
            <a:r>
              <a:rPr lang="en-US" sz="3200" dirty="0" smtClean="0"/>
              <a:t> the LORD shall make bright clouds, and give them showers of rain, to every one grass in the field.”  Zech. 10:1</a:t>
            </a:r>
          </a:p>
          <a:p>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0" y="1143000"/>
            <a:ext cx="4724400" cy="5715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HOW POWERFUL?</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pPr>
              <a:lnSpc>
                <a:spcPct val="80000"/>
              </a:lnSpc>
              <a:buFont typeface="Arial" charset="0"/>
              <a:buChar char="•"/>
            </a:pPr>
            <a:r>
              <a:rPr lang="en-US" b="1" dirty="0" smtClean="0">
                <a:solidFill>
                  <a:srgbClr val="9900CC"/>
                </a:solidFill>
                <a:latin typeface="Baskerville Old Face" pitchFamily="18" charset="0"/>
              </a:rPr>
              <a:t>“I saw the latter rain is coming suddenly</a:t>
            </a:r>
            <a:r>
              <a:rPr lang="en-US" b="1" u="sng" dirty="0" smtClean="0">
                <a:solidFill>
                  <a:srgbClr val="9900CC"/>
                </a:solidFill>
                <a:latin typeface="Baskerville Old Face" pitchFamily="18" charset="0"/>
              </a:rPr>
              <a:t>, as the midnight cry</a:t>
            </a:r>
            <a:r>
              <a:rPr lang="en-US" b="1" dirty="0" smtClean="0">
                <a:solidFill>
                  <a:srgbClr val="9900CC"/>
                </a:solidFill>
                <a:latin typeface="Baskerville Old Face" pitchFamily="18" charset="0"/>
              </a:rPr>
              <a:t> and with ten times the power.”  Ellen White letter, Spalding-Megan Collection, pages 3,4</a:t>
            </a:r>
          </a:p>
          <a:p>
            <a:pPr>
              <a:lnSpc>
                <a:spcPct val="80000"/>
              </a:lnSpc>
              <a:buFont typeface="Arial" charset="0"/>
              <a:buChar char="•"/>
            </a:pPr>
            <a:r>
              <a:rPr lang="en-US" b="1" dirty="0" smtClean="0">
                <a:solidFill>
                  <a:srgbClr val="9900CC"/>
                </a:solidFill>
                <a:latin typeface="Baskerville Old Face" pitchFamily="18" charset="0"/>
              </a:rPr>
              <a:t>How powerful was the midnight cry?</a:t>
            </a:r>
          </a:p>
          <a:p>
            <a:pPr>
              <a:lnSpc>
                <a:spcPct val="80000"/>
              </a:lnSpc>
              <a:buFont typeface="Arial" charset="0"/>
              <a:buChar char="•"/>
            </a:pPr>
            <a:r>
              <a:rPr lang="en-US" b="1" dirty="0" smtClean="0">
                <a:solidFill>
                  <a:srgbClr val="9900CC"/>
                </a:solidFill>
                <a:latin typeface="Baskerville Old Face" pitchFamily="18" charset="0"/>
              </a:rPr>
              <a:t>“In the parable of Matthew 25 the time of waiting and slumber is followed by the coming of the bridegroom. This was in accordance with the arguments just presented, both from prophecy and from the types. </a:t>
            </a:r>
            <a:r>
              <a:rPr lang="en-US" b="1" u="sng" dirty="0" smtClean="0">
                <a:solidFill>
                  <a:srgbClr val="9900CC"/>
                </a:solidFill>
                <a:latin typeface="Baskerville Old Face" pitchFamily="18" charset="0"/>
              </a:rPr>
              <a:t>They carried strong conviction of their truthfulness; and the "midnight cry" was heralded by thousands of believers. </a:t>
            </a:r>
          </a:p>
          <a:p>
            <a:pPr>
              <a:lnSpc>
                <a:spcPct val="80000"/>
              </a:lnSpc>
              <a:buFont typeface="Arial" charset="0"/>
              <a:buChar char="•"/>
            </a:pPr>
            <a:r>
              <a:rPr lang="en-US" b="1" u="sng" dirty="0" smtClean="0">
                <a:solidFill>
                  <a:srgbClr val="9900CC"/>
                </a:solidFill>
                <a:latin typeface="Baskerville Old Face" pitchFamily="18" charset="0"/>
              </a:rPr>
              <a:t>Like a tidal wave the movement swept over the land.” </a:t>
            </a:r>
          </a:p>
          <a:p>
            <a:pPr>
              <a:lnSpc>
                <a:spcPct val="80000"/>
              </a:lnSpc>
              <a:buFont typeface="Arial" charset="0"/>
              <a:buChar char="•"/>
            </a:pPr>
            <a:r>
              <a:rPr lang="en-US" dirty="0" smtClean="0">
                <a:solidFill>
                  <a:srgbClr val="9900CC"/>
                </a:solidFill>
                <a:latin typeface="Baskerville Old Face" pitchFamily="18" charset="0"/>
              </a:rPr>
              <a:t>GC, pg. 400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i="1" u="sng" dirty="0" smtClean="0">
                <a:solidFill>
                  <a:srgbClr val="FF0000"/>
                </a:solidFill>
              </a:rPr>
              <a:t>LOOK OUT!</a:t>
            </a:r>
            <a:endParaRPr lang="en-US" i="1" u="sng" dirty="0">
              <a:solidFill>
                <a:srgbClr val="FF0000"/>
              </a:solidFill>
            </a:endParaRPr>
          </a:p>
        </p:txBody>
      </p:sp>
      <p:sp>
        <p:nvSpPr>
          <p:cNvPr id="3" name="Content Placeholder 2"/>
          <p:cNvSpPr>
            <a:spLocks noGrp="1"/>
          </p:cNvSpPr>
          <p:nvPr>
            <p:ph idx="1"/>
          </p:nvPr>
        </p:nvSpPr>
        <p:spPr>
          <a:xfrm>
            <a:off x="0" y="304800"/>
            <a:ext cx="9144000" cy="6553200"/>
          </a:xfrm>
        </p:spPr>
        <p:txBody>
          <a:bodyPr>
            <a:normAutofit fontScale="92500" lnSpcReduction="20000"/>
          </a:bodyPr>
          <a:lstStyle/>
          <a:p>
            <a:pPr>
              <a:buNone/>
            </a:pPr>
            <a:endParaRPr lang="en-US" dirty="0" smtClean="0"/>
          </a:p>
          <a:p>
            <a:r>
              <a:rPr lang="en-US" dirty="0" smtClean="0"/>
              <a:t>“The outpouring of the Spirit in the days of the apostles was “the former rain,” and glorious was the result. But the latter rain will be more abundant.—Testimonies for the Church 8:21 (1904). </a:t>
            </a:r>
          </a:p>
          <a:p>
            <a:r>
              <a:rPr lang="en-US" dirty="0" smtClean="0"/>
              <a:t> “Near the close of earth’s harvest, a special bestowal of spiritual grace is promised to prepare the church for the coming of the Son of man. This outpouring of the Spirit is likened to the falling of the latter rain.—The Acts of the Apostles, 55 (1911). </a:t>
            </a:r>
          </a:p>
          <a:p>
            <a:r>
              <a:rPr lang="en-US" dirty="0" smtClean="0"/>
              <a:t> “Before the final visitation of God’s judgments upon the earth there will be among the people of the Lord such a revival of primitive godliness as has not been witnessed since apostolic times. The Spirit and power of God will be poured out upon His children.—The Great Controversy, 464 (1911).</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fontScale="85000" lnSpcReduction="10000"/>
          </a:bodyPr>
          <a:lstStyle/>
          <a:p>
            <a:r>
              <a:rPr lang="en-US" dirty="0" smtClean="0"/>
              <a:t>“The work will be similar to that of the Day of Pentecost. As the “former rain” was given, in the outpouring of the Holy Spirit at the opening of the gospel, to cause the </a:t>
            </a:r>
            <a:r>
              <a:rPr lang="en-US" dirty="0" err="1" smtClean="0"/>
              <a:t>upspringing</a:t>
            </a:r>
            <a:r>
              <a:rPr lang="en-US" dirty="0" smtClean="0"/>
              <a:t> of the precious seed, so the “latter rain” will be given at its close for the ripening of the harvest.—The Great Controversy, 611 (1911).  </a:t>
            </a:r>
          </a:p>
          <a:p>
            <a:r>
              <a:rPr lang="en-US" dirty="0" smtClean="0"/>
              <a:t>“At that time the “latter rain,” or refreshing from the presence of the Lord, will come, to give power to the loud voice of the third angel, and prepare the saints to stand in the period when the seven last plagues shall be poured out.—Early Writings, 86 (1854).  </a:t>
            </a:r>
          </a:p>
          <a:p>
            <a:r>
              <a:rPr lang="en-US" dirty="0" smtClean="0"/>
              <a:t> “I heard those clothed with the armor speak forth the truth with great power. It had effect.... I asked what had made this great change. An angel answered, “It is the latter rain, the refreshing from the presence of the Lord, the loud cry of the third angel.”—Early Writings, 271 (1858). </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The Sealer/Fixer!</a:t>
            </a:r>
            <a:endParaRPr lang="en-US" b="1" i="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685800"/>
            <a:ext cx="4495800" cy="6172200"/>
          </a:xfrm>
        </p:spPr>
        <p:txBody>
          <a:bodyPr/>
          <a:lstStyle/>
          <a:p>
            <a:r>
              <a:rPr lang="en-US" dirty="0" smtClean="0"/>
              <a:t>“And </a:t>
            </a:r>
            <a:r>
              <a:rPr lang="en-US" dirty="0"/>
              <a:t>grieve not the holy Spirit of God, whereby ye are sealed unto the day of redemption</a:t>
            </a:r>
            <a:r>
              <a:rPr lang="en-US" dirty="0" smtClean="0"/>
              <a:t>.”  Eph. 4:32</a:t>
            </a:r>
            <a:endParaRPr lang="en-US" dirty="0"/>
          </a:p>
          <a:p>
            <a:r>
              <a:rPr lang="en-US" b="1" i="1" u="sng" dirty="0" smtClean="0">
                <a:solidFill>
                  <a:srgbClr val="FF0000"/>
                </a:solidFill>
              </a:rPr>
              <a:t>When the Holy Spirit with Latter Rain power, He will not change anyone.  </a:t>
            </a:r>
            <a:r>
              <a:rPr lang="en-US" dirty="0" smtClean="0"/>
              <a:t>He will simply seal what is already there!  If we are living in rebellion, He will seal rebellion forever.  If we are living in submission to Christ, He will seal that too!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b="1" i="1" u="sng" dirty="0" smtClean="0">
                <a:solidFill>
                  <a:srgbClr val="FF0000"/>
                </a:solidFill>
              </a:rPr>
              <a:t>Coming Again!</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But near the close of earth’s harvest, a special bestowal of spiritual grace is promised to prepare the church for the coming of the Son of man. This outpouring of the Spirit is likened to the falling of the latter rain; and it is for this added power that Christians are to send their petitions to the Lord of the harvest “in the time of the latter rain.” In response, “the Lord shall make bright clouds, and give them showers of rain.” “He will cause to come down ... the rain, the former rain, and the latter rain,” Zechariah 10:1; Joel 2:23. {AA 55.1} </a:t>
            </a:r>
          </a:p>
          <a:p>
            <a:r>
              <a:rPr lang="en-US" dirty="0" smtClean="0"/>
              <a:t>But unless the members of God’s church today have a living connection with the Source of all spiritual growth, they will not be ready for the time of reaping. Unless they keep their lamps trimmed and burning, they will fail of receiving added grace in times of special need. {AA 55.2} </a:t>
            </a:r>
          </a:p>
          <a:p>
            <a:r>
              <a:rPr lang="en-US" dirty="0" smtClean="0"/>
              <a:t>Those only who are constantly receiving fresh supplies of grace, will have power proportionate to their daily need and their ability to use that power. Instead of looking forward to some future time when, through a special endowment of spiritual power, they will receive a miraculous fitting up for soul winning, they are yielding themselves daily to God, that He may make them vessels meet for His use. Daily they are improving the opportunities for service that lie within their reach. Daily they are witnessing for the Master wherever they may be, whether in some humble sphere of labor in the home, or in a public field of usefulness. {AA 55.3}</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Unique to Human History</a:t>
            </a:r>
            <a:endParaRPr lang="en-US" b="1" i="1" u="sng" dirty="0">
              <a:solidFill>
                <a:srgbClr val="FF0000"/>
              </a:solidFill>
            </a:endParaRPr>
          </a:p>
        </p:txBody>
      </p:sp>
      <p:sp>
        <p:nvSpPr>
          <p:cNvPr id="3" name="Content Placeholder 2"/>
          <p:cNvSpPr>
            <a:spLocks noGrp="1"/>
          </p:cNvSpPr>
          <p:nvPr>
            <p:ph sz="half" idx="1"/>
          </p:nvPr>
        </p:nvSpPr>
        <p:spPr>
          <a:xfrm>
            <a:off x="0" y="609600"/>
            <a:ext cx="4648200" cy="6248400"/>
          </a:xfrm>
        </p:spPr>
        <p:txBody>
          <a:bodyPr>
            <a:normAutofit/>
          </a:bodyPr>
          <a:lstStyle/>
          <a:p>
            <a:r>
              <a:rPr lang="en-US" dirty="0" smtClean="0"/>
              <a:t>The Latter Rain is unique to human history and will be given to those who will be part of an experience unique in human history.  They will be sealed while still alive; they will have to stand before God without a mediator, and they will have to stand when Christ returns.  The power of the Holy Spirit will enable them to do these things!</a:t>
            </a:r>
            <a:endParaRPr lang="en-US" dirty="0"/>
          </a:p>
        </p:txBody>
      </p:sp>
      <p:pic>
        <p:nvPicPr>
          <p:cNvPr id="5" name="Content Placeholder 4" descr="Utterly Unique Logo.jpg"/>
          <p:cNvPicPr>
            <a:picLocks noGrp="1" noChangeAspect="1"/>
          </p:cNvPicPr>
          <p:nvPr>
            <p:ph sz="half" idx="2"/>
          </p:nvPr>
        </p:nvPicPr>
        <p:blipFill>
          <a:blip r:embed="rId2" cstate="print"/>
          <a:stretch>
            <a:fillRect/>
          </a:stretch>
        </p:blipFill>
        <p:spPr>
          <a:xfrm>
            <a:off x="4648200" y="609600"/>
            <a:ext cx="4495800" cy="624839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There for the Asking</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“The </a:t>
            </a:r>
            <a:r>
              <a:rPr lang="en-US" dirty="0" smtClean="0"/>
              <a:t>lapse of time has wrought no change in Christ's parting promise to send the Holy Spirit as His representative. It is not because of any restriction on the part of God that the riches of His grace do not flow earthward to men. If the fulfillment of the promise is not seen as it might be, it is because the promise is not appreciated as it should be. If all were willing, all would be filled with the Spirit. Wherever the need of the Holy Spirit is a matter little thought of, there is seen spiritual drought, spiritual darkness, spiritual declension and death. Whenever minor matters occupy the attention, the divine power which is necessary for the growth and prosperity of the church, and which would bring all other blessings in its train, is lacking, though offered in infinite plenitude. </a:t>
            </a:r>
          </a:p>
          <a:p>
            <a:r>
              <a:rPr lang="en-US" dirty="0" smtClean="0"/>
              <a:t>Since this is the means by which we are to receive power, why do we not hunger and thirst for the gift of the Spirit? Why do we not talk of it, pray for it, and preach concerning it? The Lord is more willing to give the Holy Spirit to those who serve Him than parents are to give good gifts to their children. For the daily baptism of the Spirit every worker should offer his petition to God. Companies of Christian workers should gather to ask for special help, for heavenly wisdom, that they may know how to plan and execute wisely</a:t>
            </a:r>
            <a:r>
              <a:rPr lang="en-US" dirty="0" smtClean="0"/>
              <a:t>.”  AA, pg. 50</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85000" lnSpcReduction="20000"/>
          </a:bodyPr>
          <a:lstStyle/>
          <a:p>
            <a:r>
              <a:rPr lang="en-US" dirty="0" smtClean="0"/>
              <a:t>“Then shall the kingdom of heaven be likened unto ten virgins, which took their lamps, and went forth to meet the bridegroom. And five of them were wise, and five </a:t>
            </a:r>
            <a:r>
              <a:rPr lang="en-US" i="1" dirty="0" smtClean="0"/>
              <a:t>were</a:t>
            </a:r>
            <a:r>
              <a:rPr lang="en-US" dirty="0" smtClean="0"/>
              <a:t> foolish.  They that </a:t>
            </a:r>
            <a:r>
              <a:rPr lang="en-US" i="1" dirty="0" smtClean="0"/>
              <a:t>were</a:t>
            </a:r>
            <a:r>
              <a:rPr lang="en-US" dirty="0" smtClean="0"/>
              <a:t> foolish took their lamps, and took no oil with them: But the wise took oil in their vessels with their lamps.  While the bridegroom tarried, they all slumbered and slept.  And at midnight there was a cry made, Behold, the bridegroom cometh; go ye out to meet him.  Then all those virgins arose, and trimmed their lamps.  And the foolish said unto the wise, Give us of your oil; for our lamps are gone out.  But the wise answered, saying, </a:t>
            </a:r>
            <a:r>
              <a:rPr lang="en-US" i="1" dirty="0" smtClean="0"/>
              <a:t>Not so</a:t>
            </a:r>
            <a:r>
              <a:rPr lang="en-US" dirty="0" smtClean="0"/>
              <a:t>; lest there be not enough for us and you: but go ye rather to them that sell, and buy for yourselves.  And while they went to buy, the bridegroom came; and they that were ready went in with him to the marriage: and the door was shut.  Afterward came also the other virgins, saying, Lord, Lord, open to us.  But he answered and said, Verily I say unto you, I know you not.”  Matthew 25:1-12</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rPr>
              <a:t>Rain!</a:t>
            </a:r>
            <a:endParaRPr lang="en-US" b="1" i="1" u="sng" dirty="0">
              <a:solidFill>
                <a:srgbClr val="FF0000"/>
              </a:solidFill>
            </a:endParaRPr>
          </a:p>
        </p:txBody>
      </p:sp>
      <p:sp>
        <p:nvSpPr>
          <p:cNvPr id="3" name="Content Placeholder 2"/>
          <p:cNvSpPr>
            <a:spLocks noGrp="1"/>
          </p:cNvSpPr>
          <p:nvPr>
            <p:ph idx="1"/>
          </p:nvPr>
        </p:nvSpPr>
        <p:spPr>
          <a:xfrm>
            <a:off x="0" y="457200"/>
            <a:ext cx="9144000" cy="6400800"/>
          </a:xfrm>
        </p:spPr>
        <p:txBody>
          <a:bodyPr>
            <a:normAutofit fontScale="85000" lnSpcReduction="20000"/>
          </a:bodyPr>
          <a:lstStyle/>
          <a:p>
            <a:endParaRPr lang="en-US" dirty="0"/>
          </a:p>
          <a:p>
            <a:r>
              <a:rPr lang="en-US" dirty="0"/>
              <a:t>"Ask ye of the Lord rain in the time of the </a:t>
            </a:r>
            <a:r>
              <a:rPr lang="en-US" dirty="0" smtClean="0"/>
              <a:t> latter </a:t>
            </a:r>
            <a:r>
              <a:rPr lang="en-US" dirty="0"/>
              <a:t>rain; so the Lord shall make bright </a:t>
            </a:r>
            <a:r>
              <a:rPr lang="en-US" dirty="0" smtClean="0"/>
              <a:t>clouds</a:t>
            </a:r>
            <a:r>
              <a:rPr lang="en-US" dirty="0"/>
              <a:t>, and give them showers of rain</a:t>
            </a:r>
            <a:r>
              <a:rPr lang="en-US" dirty="0" smtClean="0"/>
              <a:t>.“ "</a:t>
            </a:r>
            <a:r>
              <a:rPr lang="en-US" dirty="0"/>
              <a:t>He will cause to come down for you the </a:t>
            </a:r>
            <a:r>
              <a:rPr lang="en-US" dirty="0" smtClean="0"/>
              <a:t> rain</a:t>
            </a:r>
            <a:r>
              <a:rPr lang="en-US" dirty="0"/>
              <a:t>, the former rain, and the latter rain." </a:t>
            </a:r>
            <a:r>
              <a:rPr lang="en-US" dirty="0" smtClean="0"/>
              <a:t> In </a:t>
            </a:r>
            <a:r>
              <a:rPr lang="en-US" dirty="0"/>
              <a:t>the East the former rain falls at the </a:t>
            </a:r>
            <a:r>
              <a:rPr lang="en-US" dirty="0" smtClean="0"/>
              <a:t> sowing </a:t>
            </a:r>
            <a:r>
              <a:rPr lang="en-US" dirty="0"/>
              <a:t>time. It is necessary in order </a:t>
            </a:r>
            <a:r>
              <a:rPr lang="en-US" dirty="0" smtClean="0"/>
              <a:t>that </a:t>
            </a:r>
            <a:r>
              <a:rPr lang="en-US" dirty="0"/>
              <a:t>the seed may </a:t>
            </a:r>
            <a:r>
              <a:rPr lang="en-US" dirty="0" smtClean="0"/>
              <a:t>germinate</a:t>
            </a:r>
            <a:r>
              <a:rPr lang="en-US" dirty="0"/>
              <a:t>. Under the </a:t>
            </a:r>
            <a:r>
              <a:rPr lang="en-US" dirty="0" smtClean="0"/>
              <a:t>influence </a:t>
            </a:r>
            <a:r>
              <a:rPr lang="en-US" dirty="0"/>
              <a:t>of the fertilizing showers, the </a:t>
            </a:r>
            <a:r>
              <a:rPr lang="en-US" dirty="0" smtClean="0"/>
              <a:t>tender </a:t>
            </a:r>
            <a:r>
              <a:rPr lang="en-US" dirty="0"/>
              <a:t>shoot springs up. The latter rain, </a:t>
            </a:r>
            <a:r>
              <a:rPr lang="en-US" dirty="0" smtClean="0"/>
              <a:t>falling </a:t>
            </a:r>
            <a:r>
              <a:rPr lang="en-US" dirty="0"/>
              <a:t>near the close of the season, ripens the grain and prepares it for the sickle. </a:t>
            </a:r>
            <a:r>
              <a:rPr lang="en-US" dirty="0" smtClean="0"/>
              <a:t>The </a:t>
            </a:r>
            <a:r>
              <a:rPr lang="en-US" dirty="0"/>
              <a:t>Lord employs these operations of </a:t>
            </a:r>
            <a:r>
              <a:rPr lang="en-US" dirty="0" smtClean="0"/>
              <a:t>nature </a:t>
            </a:r>
            <a:r>
              <a:rPr lang="en-US" dirty="0"/>
              <a:t>to represent the work of the Holy </a:t>
            </a:r>
            <a:r>
              <a:rPr lang="en-US" dirty="0" smtClean="0"/>
              <a:t>Spirit</a:t>
            </a:r>
            <a:r>
              <a:rPr lang="en-US" dirty="0"/>
              <a:t>. As the dew and the rain are given first to cause the seed to germinate, and </a:t>
            </a:r>
            <a:r>
              <a:rPr lang="en-US" dirty="0" smtClean="0"/>
              <a:t>then </a:t>
            </a:r>
            <a:r>
              <a:rPr lang="en-US" dirty="0"/>
              <a:t>to ripen the harvest, so the Holy </a:t>
            </a:r>
            <a:r>
              <a:rPr lang="en-US" dirty="0" smtClean="0"/>
              <a:t>Spirit </a:t>
            </a:r>
            <a:r>
              <a:rPr lang="en-US" dirty="0"/>
              <a:t>is given to carry forward, from one </a:t>
            </a:r>
            <a:r>
              <a:rPr lang="en-US" dirty="0" smtClean="0"/>
              <a:t>stage </a:t>
            </a:r>
            <a:r>
              <a:rPr lang="en-US" dirty="0"/>
              <a:t>to another, the process of spiritual growth. The ripening of the </a:t>
            </a:r>
            <a:r>
              <a:rPr lang="en-US" dirty="0" smtClean="0"/>
              <a:t>grain represents </a:t>
            </a:r>
            <a:r>
              <a:rPr lang="en-US" dirty="0"/>
              <a:t>the completion of </a:t>
            </a:r>
            <a:r>
              <a:rPr lang="en-US" dirty="0" smtClean="0"/>
              <a:t>the </a:t>
            </a:r>
            <a:r>
              <a:rPr lang="en-US" dirty="0"/>
              <a:t>work of God's grace in </a:t>
            </a:r>
            <a:r>
              <a:rPr lang="en-US" dirty="0" smtClean="0"/>
              <a:t>the </a:t>
            </a:r>
            <a:r>
              <a:rPr lang="en-US" dirty="0"/>
              <a:t>soul. By the power of </a:t>
            </a:r>
            <a:r>
              <a:rPr lang="en-US" dirty="0" smtClean="0"/>
              <a:t>the </a:t>
            </a:r>
            <a:r>
              <a:rPr lang="en-US" dirty="0"/>
              <a:t>Holy Spirit the moral image </a:t>
            </a:r>
            <a:r>
              <a:rPr lang="en-US" dirty="0" smtClean="0"/>
              <a:t>of </a:t>
            </a:r>
            <a:r>
              <a:rPr lang="en-US" dirty="0"/>
              <a:t>God is to be perfected </a:t>
            </a:r>
            <a:r>
              <a:rPr lang="en-US" dirty="0" smtClean="0"/>
              <a:t>in the </a:t>
            </a:r>
            <a:r>
              <a:rPr lang="en-US" dirty="0"/>
              <a:t>character. We are to </a:t>
            </a:r>
            <a:r>
              <a:rPr lang="en-US" dirty="0" smtClean="0"/>
              <a:t>be </a:t>
            </a:r>
            <a:r>
              <a:rPr lang="en-US" dirty="0"/>
              <a:t>wholly transformed into the likeness of </a:t>
            </a:r>
            <a:r>
              <a:rPr lang="en-US" dirty="0" smtClean="0"/>
              <a:t>Christ…</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B050"/>
                </a:solidFill>
                <a:latin typeface="Algerian" pitchFamily="82" charset="0"/>
              </a:rPr>
              <a:t>Are We Ready?</a:t>
            </a:r>
            <a:endParaRPr lang="en-US" i="1"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“The </a:t>
            </a:r>
            <a:r>
              <a:rPr lang="en-US" dirty="0"/>
              <a:t>latter rain, ripening earth's </a:t>
            </a:r>
            <a:r>
              <a:rPr lang="en-US" dirty="0" smtClean="0"/>
              <a:t>harves</a:t>
            </a:r>
            <a:r>
              <a:rPr lang="en-US" dirty="0"/>
              <a:t>t</a:t>
            </a:r>
            <a:r>
              <a:rPr lang="en-US" dirty="0" smtClean="0"/>
              <a:t>, </a:t>
            </a:r>
            <a:r>
              <a:rPr lang="en-US" dirty="0"/>
              <a:t>represents the </a:t>
            </a:r>
            <a:r>
              <a:rPr lang="en-US" dirty="0" smtClean="0"/>
              <a:t>spiritual </a:t>
            </a:r>
            <a:r>
              <a:rPr lang="en-US" dirty="0"/>
              <a:t>grace that </a:t>
            </a:r>
            <a:r>
              <a:rPr lang="en-US" dirty="0" smtClean="0"/>
              <a:t>prepares </a:t>
            </a:r>
            <a:r>
              <a:rPr lang="en-US" dirty="0"/>
              <a:t>the church for the coming of </a:t>
            </a:r>
            <a:r>
              <a:rPr lang="en-US" dirty="0" smtClean="0"/>
              <a:t>the </a:t>
            </a:r>
            <a:r>
              <a:rPr lang="en-US" dirty="0"/>
              <a:t>Son of man. But unless the former rain </a:t>
            </a:r>
            <a:r>
              <a:rPr lang="en-US" dirty="0" smtClean="0"/>
              <a:t>has </a:t>
            </a:r>
            <a:r>
              <a:rPr lang="en-US" dirty="0"/>
              <a:t>fallen, there will be no </a:t>
            </a:r>
            <a:r>
              <a:rPr lang="en-US" dirty="0" smtClean="0"/>
              <a:t>life</a:t>
            </a:r>
            <a:r>
              <a:rPr lang="en-US" dirty="0"/>
              <a:t>; the green blade will not spring up. Unless the early </a:t>
            </a:r>
            <a:r>
              <a:rPr lang="en-US" dirty="0" smtClean="0"/>
              <a:t>showers </a:t>
            </a:r>
            <a:r>
              <a:rPr lang="en-US" dirty="0"/>
              <a:t>have done their work, the latter </a:t>
            </a:r>
            <a:r>
              <a:rPr lang="en-US" dirty="0" smtClean="0"/>
              <a:t>rain </a:t>
            </a:r>
            <a:r>
              <a:rPr lang="en-US" dirty="0"/>
              <a:t>can bring no seed to perfection. </a:t>
            </a:r>
            <a:r>
              <a:rPr lang="en-US" dirty="0" smtClean="0"/>
              <a:t> There </a:t>
            </a:r>
            <a:r>
              <a:rPr lang="en-US" dirty="0"/>
              <a:t>is to be "first the blade, then the ear, </a:t>
            </a:r>
            <a:r>
              <a:rPr lang="en-US" dirty="0" smtClean="0"/>
              <a:t>after </a:t>
            </a:r>
            <a:r>
              <a:rPr lang="en-US" dirty="0"/>
              <a:t>that the full </a:t>
            </a:r>
            <a:r>
              <a:rPr lang="en-US" dirty="0" smtClean="0"/>
              <a:t>corn in </a:t>
            </a:r>
            <a:r>
              <a:rPr lang="en-US" dirty="0"/>
              <a:t>the ear." There </a:t>
            </a:r>
            <a:r>
              <a:rPr lang="en-US" dirty="0" smtClean="0"/>
              <a:t>must </a:t>
            </a:r>
            <a:r>
              <a:rPr lang="en-US" dirty="0"/>
              <a:t>be a constant development of </a:t>
            </a:r>
            <a:r>
              <a:rPr lang="en-US" dirty="0" smtClean="0"/>
              <a:t>Christian </a:t>
            </a:r>
            <a:r>
              <a:rPr lang="en-US" dirty="0"/>
              <a:t>virtue, a constant advancement in </a:t>
            </a:r>
            <a:r>
              <a:rPr lang="en-US" dirty="0" smtClean="0"/>
              <a:t> Christian </a:t>
            </a:r>
            <a:r>
              <a:rPr lang="en-US" dirty="0"/>
              <a:t>experience. This we should </a:t>
            </a:r>
            <a:r>
              <a:rPr lang="en-US" dirty="0" smtClean="0"/>
              <a:t>seek with </a:t>
            </a:r>
            <a:r>
              <a:rPr lang="en-US" dirty="0"/>
              <a:t>intensity of </a:t>
            </a:r>
            <a:r>
              <a:rPr lang="en-US" dirty="0" smtClean="0"/>
              <a:t>desire</a:t>
            </a:r>
            <a:r>
              <a:rPr lang="en-US" dirty="0"/>
              <a:t>, that we may </a:t>
            </a:r>
            <a:r>
              <a:rPr lang="en-US" dirty="0" smtClean="0"/>
              <a:t> </a:t>
            </a:r>
            <a:r>
              <a:rPr lang="en-US" dirty="0"/>
              <a:t>adorn the doctrine of Christ our </a:t>
            </a:r>
            <a:r>
              <a:rPr lang="en-US" dirty="0" smtClean="0"/>
              <a:t>Savior.  Many </a:t>
            </a:r>
            <a:r>
              <a:rPr lang="en-US" dirty="0"/>
              <a:t>have in a great measure failed to </a:t>
            </a:r>
            <a:r>
              <a:rPr lang="en-US" dirty="0" smtClean="0"/>
              <a:t> receive </a:t>
            </a:r>
            <a:r>
              <a:rPr lang="en-US" dirty="0"/>
              <a:t>the former rain. They have not </a:t>
            </a:r>
            <a:r>
              <a:rPr lang="en-US" dirty="0" smtClean="0"/>
              <a:t>obtained </a:t>
            </a:r>
            <a:r>
              <a:rPr lang="en-US" dirty="0"/>
              <a:t>all the benefits that </a:t>
            </a:r>
            <a:r>
              <a:rPr lang="en-US" dirty="0" smtClean="0"/>
              <a:t>God </a:t>
            </a:r>
            <a:r>
              <a:rPr lang="en-US" dirty="0"/>
              <a:t>has thus provided for </a:t>
            </a:r>
            <a:r>
              <a:rPr lang="en-US" dirty="0" smtClean="0"/>
              <a:t>them. They </a:t>
            </a:r>
            <a:r>
              <a:rPr lang="en-US" dirty="0"/>
              <a:t>expect that the </a:t>
            </a:r>
            <a:r>
              <a:rPr lang="en-US" dirty="0" smtClean="0"/>
              <a:t>lack </a:t>
            </a:r>
            <a:r>
              <a:rPr lang="en-US" dirty="0"/>
              <a:t>will be supplied by the latter rain. When the richest abundance of grace shall </a:t>
            </a:r>
            <a:r>
              <a:rPr lang="en-US" dirty="0" smtClean="0"/>
              <a:t> be </a:t>
            </a:r>
            <a:r>
              <a:rPr lang="en-US" dirty="0"/>
              <a:t>bestowed, they intend to open their </a:t>
            </a:r>
            <a:r>
              <a:rPr lang="en-US" dirty="0" smtClean="0"/>
              <a:t>hearts </a:t>
            </a:r>
            <a:r>
              <a:rPr lang="en-US" dirty="0"/>
              <a:t>to receive it. They are making a </a:t>
            </a:r>
            <a:r>
              <a:rPr lang="en-US" dirty="0" smtClean="0"/>
              <a:t>terrible </a:t>
            </a:r>
            <a:r>
              <a:rPr lang="en-US" dirty="0"/>
              <a:t>mistake. The work that God </a:t>
            </a:r>
            <a:r>
              <a:rPr lang="en-US" dirty="0" smtClean="0"/>
              <a:t>has begun </a:t>
            </a:r>
            <a:r>
              <a:rPr lang="en-US" dirty="0"/>
              <a:t>in the human heart in giving His </a:t>
            </a:r>
            <a:r>
              <a:rPr lang="en-US" dirty="0" smtClean="0"/>
              <a:t>light </a:t>
            </a:r>
            <a:r>
              <a:rPr lang="en-US" dirty="0"/>
              <a:t>and knowledge must be continually </a:t>
            </a:r>
            <a:r>
              <a:rPr lang="en-US" dirty="0" smtClean="0"/>
              <a:t> going </a:t>
            </a:r>
            <a:r>
              <a:rPr lang="en-US" dirty="0"/>
              <a:t>forward. </a:t>
            </a:r>
            <a:r>
              <a:rPr lang="en-US" b="1" i="1" u="sng" dirty="0" smtClean="0"/>
              <a:t>Every </a:t>
            </a:r>
            <a:r>
              <a:rPr lang="en-US" b="1" i="1" u="sng" dirty="0"/>
              <a:t>individual must </a:t>
            </a:r>
            <a:r>
              <a:rPr lang="en-US" b="1" i="1" u="sng" dirty="0" smtClean="0"/>
              <a:t>realize </a:t>
            </a:r>
            <a:r>
              <a:rPr lang="en-US" b="1" i="1" u="sng" dirty="0"/>
              <a:t>his own necessity. The heart </a:t>
            </a:r>
            <a:r>
              <a:rPr lang="en-US" b="1" i="1" u="sng" dirty="0" smtClean="0"/>
              <a:t>must be </a:t>
            </a:r>
            <a:r>
              <a:rPr lang="en-US" b="1" i="1" u="sng" dirty="0"/>
              <a:t>emptied of every defilement and </a:t>
            </a:r>
            <a:r>
              <a:rPr lang="en-US" b="1" i="1" u="sng" dirty="0" smtClean="0"/>
              <a:t>cleansed </a:t>
            </a:r>
            <a:r>
              <a:rPr lang="en-US" b="1" i="1" u="sng" dirty="0"/>
              <a:t>for the indwelling of the Spirit. It </a:t>
            </a:r>
            <a:r>
              <a:rPr lang="en-US" b="1" i="1" u="sng" dirty="0" smtClean="0"/>
              <a:t>was </a:t>
            </a:r>
            <a:r>
              <a:rPr lang="en-US" b="1" i="1" u="sng" dirty="0"/>
              <a:t>by the confession and forsaking of </a:t>
            </a:r>
            <a:r>
              <a:rPr lang="en-US" b="1" i="1" u="sng" dirty="0" smtClean="0"/>
              <a:t>sin</a:t>
            </a:r>
            <a:r>
              <a:rPr lang="en-US" b="1" i="1" u="sng" dirty="0"/>
              <a:t>, by earnest prayer and consecration </a:t>
            </a:r>
            <a:r>
              <a:rPr lang="en-US" b="1" i="1" u="sng" dirty="0" smtClean="0"/>
              <a:t>of themselves </a:t>
            </a:r>
            <a:r>
              <a:rPr lang="en-US" b="1" i="1" u="sng" dirty="0"/>
              <a:t>to God, that the early </a:t>
            </a:r>
            <a:r>
              <a:rPr lang="en-US" b="1" i="1" u="sng" dirty="0" smtClean="0"/>
              <a:t>disciples </a:t>
            </a:r>
            <a:r>
              <a:rPr lang="en-US" b="1" i="1" u="sng" dirty="0"/>
              <a:t>prepared for the outpouring of the </a:t>
            </a:r>
          </a:p>
          <a:p>
            <a:r>
              <a:rPr lang="en-US" b="1" i="1" u="sng" dirty="0"/>
              <a:t>Holy Spirit on the Day of Pentecost.</a:t>
            </a:r>
            <a:r>
              <a:rPr lang="en-US" dirty="0"/>
              <a:t> </a:t>
            </a:r>
            <a:r>
              <a:rPr lang="en-US" dirty="0" smtClean="0"/>
              <a:t>The </a:t>
            </a:r>
            <a:r>
              <a:rPr lang="en-US" dirty="0"/>
              <a:t>same work, only in greater degree, </a:t>
            </a:r>
            <a:r>
              <a:rPr lang="en-US" dirty="0" smtClean="0"/>
              <a:t>must </a:t>
            </a:r>
            <a:r>
              <a:rPr lang="en-US" dirty="0"/>
              <a:t>be done now. Then the human agent </a:t>
            </a:r>
            <a:r>
              <a:rPr lang="en-US" dirty="0" smtClean="0"/>
              <a:t>had </a:t>
            </a:r>
            <a:r>
              <a:rPr lang="en-US" dirty="0"/>
              <a:t>only to ask for the blessing, and </a:t>
            </a:r>
            <a:r>
              <a:rPr lang="en-US" dirty="0" smtClean="0"/>
              <a:t>wait </a:t>
            </a:r>
            <a:r>
              <a:rPr lang="en-US" dirty="0"/>
              <a:t>for the Lord to </a:t>
            </a:r>
            <a:r>
              <a:rPr lang="en-US" dirty="0" smtClean="0"/>
              <a:t>perfect </a:t>
            </a:r>
            <a:r>
              <a:rPr lang="en-US" dirty="0"/>
              <a:t>the </a:t>
            </a:r>
            <a:r>
              <a:rPr lang="en-US" dirty="0" smtClean="0"/>
              <a:t>work.</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i="1" u="sng" dirty="0" smtClean="0">
                <a:solidFill>
                  <a:srgbClr val="00B050"/>
                </a:solidFill>
                <a:latin typeface="Algerian" pitchFamily="82" charset="0"/>
              </a:rPr>
              <a:t>Are We Receiving it?</a:t>
            </a:r>
            <a:endParaRPr lang="en-US" i="1" u="sng" dirty="0">
              <a:solidFill>
                <a:srgbClr val="00B050"/>
              </a:solidFill>
              <a:latin typeface="Algerian" pitchFamily="82" charset="0"/>
            </a:endParaRPr>
          </a:p>
        </p:txBody>
      </p:sp>
      <p:sp>
        <p:nvSpPr>
          <p:cNvPr id="3" name="Content Placeholder 2"/>
          <p:cNvSpPr>
            <a:spLocks noGrp="1"/>
          </p:cNvSpPr>
          <p:nvPr>
            <p:ph idx="1"/>
          </p:nvPr>
        </p:nvSpPr>
        <p:spPr>
          <a:xfrm>
            <a:off x="0" y="457200"/>
            <a:ext cx="9144000" cy="6400800"/>
          </a:xfrm>
        </p:spPr>
        <p:txBody>
          <a:bodyPr>
            <a:normAutofit fontScale="77500" lnSpcReduction="20000"/>
          </a:bodyPr>
          <a:lstStyle/>
          <a:p>
            <a:r>
              <a:rPr lang="en-US" dirty="0" smtClean="0"/>
              <a:t> </a:t>
            </a:r>
            <a:endParaRPr lang="en-US" dirty="0"/>
          </a:p>
          <a:p>
            <a:r>
              <a:rPr lang="en-US" dirty="0" smtClean="0"/>
              <a:t>“ </a:t>
            </a:r>
            <a:r>
              <a:rPr lang="en-US" dirty="0"/>
              <a:t>It is God who began the </a:t>
            </a:r>
            <a:r>
              <a:rPr lang="en-US" dirty="0" smtClean="0"/>
              <a:t>work</a:t>
            </a:r>
            <a:r>
              <a:rPr lang="en-US" dirty="0"/>
              <a:t>, and He will </a:t>
            </a:r>
            <a:r>
              <a:rPr lang="en-US" dirty="0" smtClean="0"/>
              <a:t>finish His </a:t>
            </a:r>
            <a:r>
              <a:rPr lang="en-US" dirty="0"/>
              <a:t>work, making </a:t>
            </a:r>
            <a:r>
              <a:rPr lang="en-US" dirty="0" smtClean="0"/>
              <a:t>man </a:t>
            </a:r>
            <a:r>
              <a:rPr lang="en-US" dirty="0"/>
              <a:t>complete in Jesus Christ. But there must be no neglect of the grace </a:t>
            </a:r>
            <a:r>
              <a:rPr lang="en-US" dirty="0" smtClean="0"/>
              <a:t> represented </a:t>
            </a:r>
            <a:r>
              <a:rPr lang="en-US" dirty="0"/>
              <a:t>by the former </a:t>
            </a:r>
            <a:r>
              <a:rPr lang="en-US" dirty="0" smtClean="0"/>
              <a:t>rain.  </a:t>
            </a:r>
            <a:r>
              <a:rPr lang="en-US" dirty="0"/>
              <a:t>Only those who are living </a:t>
            </a:r>
            <a:r>
              <a:rPr lang="en-US" dirty="0" smtClean="0"/>
              <a:t> up </a:t>
            </a:r>
            <a:r>
              <a:rPr lang="en-US" dirty="0"/>
              <a:t>to the light they have </a:t>
            </a:r>
            <a:r>
              <a:rPr lang="en-US" dirty="0" smtClean="0"/>
              <a:t>will </a:t>
            </a:r>
            <a:r>
              <a:rPr lang="en-US" dirty="0"/>
              <a:t>receive greater light. Unless we are daily advancing in the </a:t>
            </a:r>
            <a:r>
              <a:rPr lang="en-US" dirty="0" smtClean="0"/>
              <a:t> exemplification </a:t>
            </a:r>
            <a:r>
              <a:rPr lang="en-US" dirty="0"/>
              <a:t>of </a:t>
            </a:r>
            <a:r>
              <a:rPr lang="en-US" dirty="0" smtClean="0"/>
              <a:t> the </a:t>
            </a:r>
            <a:r>
              <a:rPr lang="en-US" dirty="0"/>
              <a:t>active Christian virtues, we shall not </a:t>
            </a:r>
            <a:r>
              <a:rPr lang="en-US" dirty="0" smtClean="0"/>
              <a:t> recognize </a:t>
            </a:r>
            <a:r>
              <a:rPr lang="en-US" dirty="0"/>
              <a:t>the manifestations of the Holy </a:t>
            </a:r>
            <a:r>
              <a:rPr lang="en-US" dirty="0" smtClean="0"/>
              <a:t> Spirit </a:t>
            </a:r>
            <a:r>
              <a:rPr lang="en-US" dirty="0"/>
              <a:t>in the latter rain. It may be falling </a:t>
            </a:r>
            <a:r>
              <a:rPr lang="en-US" dirty="0" smtClean="0"/>
              <a:t>on </a:t>
            </a:r>
            <a:r>
              <a:rPr lang="en-US" dirty="0"/>
              <a:t>hearts all around us, but we shall not </a:t>
            </a:r>
            <a:r>
              <a:rPr lang="en-US" dirty="0" smtClean="0"/>
              <a:t> discern </a:t>
            </a:r>
            <a:r>
              <a:rPr lang="en-US" dirty="0"/>
              <a:t>or receive it. </a:t>
            </a:r>
            <a:r>
              <a:rPr lang="en-US" dirty="0" smtClean="0"/>
              <a:t>At </a:t>
            </a:r>
            <a:r>
              <a:rPr lang="en-US" dirty="0"/>
              <a:t>no point in our experience can we </a:t>
            </a:r>
            <a:r>
              <a:rPr lang="en-US" dirty="0" smtClean="0"/>
              <a:t>dispense </a:t>
            </a:r>
            <a:r>
              <a:rPr lang="en-US" dirty="0"/>
              <a:t>with the assistance of that which </a:t>
            </a:r>
            <a:r>
              <a:rPr lang="en-US" dirty="0" smtClean="0"/>
              <a:t>enables </a:t>
            </a:r>
            <a:r>
              <a:rPr lang="en-US" dirty="0"/>
              <a:t>us to make the </a:t>
            </a:r>
            <a:r>
              <a:rPr lang="en-US" dirty="0" smtClean="0"/>
              <a:t>first </a:t>
            </a:r>
            <a:r>
              <a:rPr lang="en-US" dirty="0"/>
              <a:t>start. The blessings </a:t>
            </a:r>
            <a:r>
              <a:rPr lang="en-US" dirty="0" smtClean="0"/>
              <a:t>received </a:t>
            </a:r>
            <a:r>
              <a:rPr lang="en-US" dirty="0"/>
              <a:t>under the former rain are </a:t>
            </a:r>
            <a:r>
              <a:rPr lang="en-US" dirty="0" smtClean="0"/>
              <a:t>needful </a:t>
            </a:r>
            <a:r>
              <a:rPr lang="en-US" dirty="0"/>
              <a:t>to us to the end. Yet these </a:t>
            </a:r>
            <a:r>
              <a:rPr lang="en-US" dirty="0" smtClean="0"/>
              <a:t>alone </a:t>
            </a:r>
            <a:r>
              <a:rPr lang="en-US" dirty="0"/>
              <a:t>will not suffice. While we cherish the </a:t>
            </a:r>
            <a:r>
              <a:rPr lang="en-US" dirty="0" smtClean="0"/>
              <a:t>blessing </a:t>
            </a:r>
            <a:r>
              <a:rPr lang="en-US" dirty="0"/>
              <a:t>of the early rain, we must </a:t>
            </a:r>
            <a:r>
              <a:rPr lang="en-US" dirty="0" smtClean="0"/>
              <a:t>not</a:t>
            </a:r>
            <a:r>
              <a:rPr lang="en-US" dirty="0"/>
              <a:t>, on the other hand, lose sight of the </a:t>
            </a:r>
            <a:r>
              <a:rPr lang="en-US" dirty="0" smtClean="0"/>
              <a:t> fact </a:t>
            </a:r>
            <a:r>
              <a:rPr lang="en-US" dirty="0"/>
              <a:t>that without the latter rain, to fill </a:t>
            </a:r>
            <a:r>
              <a:rPr lang="en-US" dirty="0" smtClean="0"/>
              <a:t>out </a:t>
            </a:r>
            <a:r>
              <a:rPr lang="en-US" dirty="0"/>
              <a:t>the ears and ripen the grain, the harvest </a:t>
            </a:r>
            <a:r>
              <a:rPr lang="en-US" dirty="0" smtClean="0"/>
              <a:t>will </a:t>
            </a:r>
            <a:r>
              <a:rPr lang="en-US" dirty="0"/>
              <a:t>not be ready for the sickle, and the </a:t>
            </a:r>
            <a:r>
              <a:rPr lang="en-US" dirty="0" smtClean="0"/>
              <a:t>labor </a:t>
            </a:r>
            <a:r>
              <a:rPr lang="en-US" dirty="0"/>
              <a:t>of the sower will have been in vain. </a:t>
            </a:r>
            <a:r>
              <a:rPr lang="en-US" dirty="0" smtClean="0"/>
              <a:t>Divine </a:t>
            </a:r>
            <a:r>
              <a:rPr lang="en-US" dirty="0"/>
              <a:t>grace is needed at </a:t>
            </a:r>
            <a:r>
              <a:rPr lang="en-US" dirty="0" smtClean="0"/>
              <a:t>the </a:t>
            </a:r>
            <a:r>
              <a:rPr lang="en-US" dirty="0"/>
              <a:t>beginning, divine grace </a:t>
            </a:r>
            <a:r>
              <a:rPr lang="en-US" dirty="0" smtClean="0"/>
              <a:t>at every </a:t>
            </a:r>
            <a:r>
              <a:rPr lang="en-US" dirty="0"/>
              <a:t>step of advance, </a:t>
            </a:r>
            <a:r>
              <a:rPr lang="en-US" dirty="0" smtClean="0"/>
              <a:t>and </a:t>
            </a:r>
            <a:r>
              <a:rPr lang="en-US" dirty="0"/>
              <a:t>divine grace alone can complete the work</a:t>
            </a:r>
            <a:r>
              <a:rPr lang="en-US" dirty="0" smtClean="0"/>
              <a:t>.”  TM, pgs. 506-508 </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B0F0"/>
                </a:solidFill>
                <a:latin typeface="Algerian" pitchFamily="82" charset="0"/>
              </a:rPr>
              <a:t>The Early Rain</a:t>
            </a:r>
            <a:endParaRPr lang="en-US" b="1" i="1" u="sng" dirty="0">
              <a:solidFill>
                <a:srgbClr val="00B0F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1" y="609600"/>
            <a:ext cx="4648200" cy="6248399"/>
          </a:xfrm>
        </p:spPr>
      </p:pic>
      <p:sp>
        <p:nvSpPr>
          <p:cNvPr id="4" name="Content Placeholder 3"/>
          <p:cNvSpPr>
            <a:spLocks noGrp="1"/>
          </p:cNvSpPr>
          <p:nvPr>
            <p:ph sz="half" idx="2"/>
          </p:nvPr>
        </p:nvSpPr>
        <p:spPr>
          <a:xfrm>
            <a:off x="4648200" y="533400"/>
            <a:ext cx="4495800" cy="6324600"/>
          </a:xfrm>
        </p:spPr>
        <p:txBody>
          <a:bodyPr>
            <a:normAutofit fontScale="92500" lnSpcReduction="10000"/>
          </a:bodyPr>
          <a:lstStyle/>
          <a:p>
            <a:pPr>
              <a:buNone/>
            </a:pPr>
            <a:r>
              <a:rPr lang="en-US" dirty="0" smtClean="0"/>
              <a:t>     “ And when the day of Pentecost was fully come, they were all with one accord in one place.</a:t>
            </a:r>
            <a:r>
              <a:rPr lang="en-US" dirty="0"/>
              <a:t> </a:t>
            </a:r>
            <a:r>
              <a:rPr lang="en-US" dirty="0" smtClean="0"/>
              <a:t> And suddenly there came a sound from heaven as of a rushing mighty wind, and it filled all the house where they were sitting.</a:t>
            </a:r>
            <a:r>
              <a:rPr lang="en-US" dirty="0"/>
              <a:t> </a:t>
            </a:r>
            <a:r>
              <a:rPr lang="en-US" dirty="0" smtClean="0"/>
              <a:t> And there appeared unto them cloven tongues like as of fire, and it sat upon each of them.</a:t>
            </a:r>
            <a:r>
              <a:rPr lang="en-US" dirty="0"/>
              <a:t> </a:t>
            </a:r>
            <a:r>
              <a:rPr lang="en-US" dirty="0" smtClean="0"/>
              <a:t>And they were all filled with the Holy Ghost, and began to speak with other tongues, as the Spirit gave them utterance.”  Acts 2:1-4</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i="1" u="sng" dirty="0" smtClean="0">
                <a:solidFill>
                  <a:srgbClr val="7030A0"/>
                </a:solidFill>
                <a:latin typeface="Algerian" pitchFamily="82" charset="0"/>
              </a:rPr>
              <a:t>Early Rain at Pentecost</a:t>
            </a:r>
            <a:endParaRPr lang="en-US" i="1" u="sng" dirty="0">
              <a:solidFill>
                <a:srgbClr val="7030A0"/>
              </a:solidFill>
              <a:latin typeface="Algerian" pitchFamily="82" charset="0"/>
            </a:endParaRPr>
          </a:p>
        </p:txBody>
      </p:sp>
      <p:sp>
        <p:nvSpPr>
          <p:cNvPr id="3" name="Content Placeholder 2"/>
          <p:cNvSpPr>
            <a:spLocks noGrp="1"/>
          </p:cNvSpPr>
          <p:nvPr>
            <p:ph sz="half" idx="1"/>
          </p:nvPr>
        </p:nvSpPr>
        <p:spPr>
          <a:xfrm>
            <a:off x="0" y="609600"/>
            <a:ext cx="4648200" cy="6248400"/>
          </a:xfrm>
        </p:spPr>
        <p:txBody>
          <a:bodyPr>
            <a:normAutofit/>
          </a:bodyPr>
          <a:lstStyle/>
          <a:p>
            <a:r>
              <a:rPr lang="en-US" dirty="0" smtClean="0"/>
              <a:t>“Not one of us will ever receive the seal of God while our characters have one spot or stain upon them. It is left with us to remedy the defects in our characters, to cleanse the soul-temple of every defilement. Then the latter rain will fall upon us as </a:t>
            </a:r>
            <a:r>
              <a:rPr lang="en-US" b="1" i="1" u="sng" dirty="0" smtClean="0"/>
              <a:t>the early rain fell upon the disciples on the day of Pentecost.</a:t>
            </a:r>
            <a:r>
              <a:rPr lang="en-US" dirty="0" smtClean="0"/>
              <a:t>” {CET 189.2} </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0" y="609600"/>
            <a:ext cx="4724400" cy="62484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7030A0"/>
                </a:solidFill>
                <a:latin typeface="Algerian" pitchFamily="82" charset="0"/>
              </a:rPr>
              <a:t>Our Experience!</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“Unless they obtain the victory over every besetment, over pride, selfishness, love of the world, and over every wrong word and action. We should therefore be drawing nearer and nearer to the Lord and be earnestly seeking that preparation necessary to enable us to stand in the battle in the day of the Lord.—Early Writings, 71 (1851). </a:t>
            </a:r>
          </a:p>
          <a:p>
            <a:r>
              <a:rPr lang="en-US" dirty="0" smtClean="0"/>
              <a:t>“It is left with us to remedy the defects in our characters, to cleanse the soul temple of every defilement. Then the latter rain will fall upon us as the early rain fell upon the disciples on the Day of Pentecost.—Testimonies for the Church 5:214 (1882).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i="1" u="sng" dirty="0" smtClean="0">
                <a:solidFill>
                  <a:srgbClr val="7030A0"/>
                </a:solidFill>
                <a:latin typeface="Algerian" pitchFamily="82" charset="0"/>
              </a:rPr>
              <a:t>VICTORY!</a:t>
            </a:r>
            <a:endParaRPr lang="en-US" i="1" u="sng" dirty="0">
              <a:solidFill>
                <a:srgbClr val="7030A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“There is nothing that Satan fears so much as that the people of God shall clear the way by removing every hindrance, so that the Lord can pour out His Spirit upon a languishing church.... Every temptation, every opposing influence, whether open or secret, may be successfully resisted, “not by might, nor by power, but by my Spirit, saith the Lord of hosts” (Zechariah 4:6).—Selected Messages 1:124 </a:t>
            </a:r>
          </a:p>
          <a:p>
            <a:r>
              <a:rPr lang="en-US" dirty="0" smtClean="0"/>
              <a:t>“The latter rain will come, and the blessing of God will fill every soul that is purified from every defilement. It is our work today to yield our souls to Christ, that we may be fitted for the time of refreshing from the presence of the Lord—fitted for the baptism of the Holy Spirit.—Selected Messages 1:191</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3062</Words>
  <Application>Microsoft Office PowerPoint</Application>
  <PresentationFormat>On-screen Show (4:3)</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Time For Rain</vt:lpstr>
      <vt:lpstr>Slide 2</vt:lpstr>
      <vt:lpstr>Rain!</vt:lpstr>
      <vt:lpstr>Are We Ready?</vt:lpstr>
      <vt:lpstr>Are We Receiving it?</vt:lpstr>
      <vt:lpstr>The Early Rain</vt:lpstr>
      <vt:lpstr>Early Rain at Pentecost</vt:lpstr>
      <vt:lpstr>Our Experience!</vt:lpstr>
      <vt:lpstr>VICTORY!</vt:lpstr>
      <vt:lpstr>Testimony of Scripture</vt:lpstr>
      <vt:lpstr>What THE Early Rain  DID!</vt:lpstr>
      <vt:lpstr>Something Else Has Been Promised!</vt:lpstr>
      <vt:lpstr>HOW POWERFUL?</vt:lpstr>
      <vt:lpstr>LOOK OUT!</vt:lpstr>
      <vt:lpstr>Slide 15</vt:lpstr>
      <vt:lpstr>The Sealer/Fixer!</vt:lpstr>
      <vt:lpstr>Coming Again!</vt:lpstr>
      <vt:lpstr>Unique to Human History</vt:lpstr>
      <vt:lpstr>There for the Asking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For Rain</dc:title>
  <dc:creator>Computer</dc:creator>
  <cp:lastModifiedBy>Computer</cp:lastModifiedBy>
  <cp:revision>16</cp:revision>
  <dcterms:created xsi:type="dcterms:W3CDTF">2013-05-05T16:47:19Z</dcterms:created>
  <dcterms:modified xsi:type="dcterms:W3CDTF">2013-05-14T00:25:50Z</dcterms:modified>
</cp:coreProperties>
</file>