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71" r:id="rId9"/>
    <p:sldId id="272" r:id="rId10"/>
    <p:sldId id="265" r:id="rId11"/>
    <p:sldId id="266" r:id="rId12"/>
    <p:sldId id="267" r:id="rId13"/>
    <p:sldId id="273" r:id="rId14"/>
    <p:sldId id="275" r:id="rId15"/>
    <p:sldId id="274" r:id="rId16"/>
    <p:sldId id="270" r:id="rId17"/>
    <p:sldId id="269"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1" d="100"/>
          <a:sy n="41" d="100"/>
        </p:scale>
        <p:origin x="-74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8E9BF5-6753-4FFD-AB22-5B3C2E273C6A}" type="datetimeFigureOut">
              <a:rPr lang="en-US" smtClean="0"/>
              <a:t>11/22/2012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8AF209-E2E0-49D3-9C73-30BE3047233A}"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E9BF5-6753-4FFD-AB22-5B3C2E273C6A}" type="datetimeFigureOut">
              <a:rPr lang="en-US" smtClean="0"/>
              <a:t>11/22/2012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8AF209-E2E0-49D3-9C73-30BE3047233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E9BF5-6753-4FFD-AB22-5B3C2E273C6A}" type="datetimeFigureOut">
              <a:rPr lang="en-US" smtClean="0"/>
              <a:t>11/22/2012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8AF209-E2E0-49D3-9C73-30BE3047233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E9BF5-6753-4FFD-AB22-5B3C2E273C6A}" type="datetimeFigureOut">
              <a:rPr lang="en-US" smtClean="0"/>
              <a:t>11/22/2012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8AF209-E2E0-49D3-9C73-30BE3047233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8E9BF5-6753-4FFD-AB22-5B3C2E273C6A}" type="datetimeFigureOut">
              <a:rPr lang="en-US" smtClean="0"/>
              <a:t>11/22/2012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8AF209-E2E0-49D3-9C73-30BE3047233A}"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8E9BF5-6753-4FFD-AB22-5B3C2E273C6A}" type="datetimeFigureOut">
              <a:rPr lang="en-US" smtClean="0"/>
              <a:t>11/22/2012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8AF209-E2E0-49D3-9C73-30BE3047233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8E9BF5-6753-4FFD-AB22-5B3C2E273C6A}" type="datetimeFigureOut">
              <a:rPr lang="en-US" smtClean="0"/>
              <a:t>11/22/2012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8AF209-E2E0-49D3-9C73-30BE3047233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8E9BF5-6753-4FFD-AB22-5B3C2E273C6A}" type="datetimeFigureOut">
              <a:rPr lang="en-US" smtClean="0"/>
              <a:t>11/22/2012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8AF209-E2E0-49D3-9C73-30BE3047233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E9BF5-6753-4FFD-AB22-5B3C2E273C6A}" type="datetimeFigureOut">
              <a:rPr lang="en-US" smtClean="0"/>
              <a:t>11/22/2012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8AF209-E2E0-49D3-9C73-30BE3047233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E9BF5-6753-4FFD-AB22-5B3C2E273C6A}" type="datetimeFigureOut">
              <a:rPr lang="en-US" smtClean="0"/>
              <a:t>11/22/2012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8AF209-E2E0-49D3-9C73-30BE3047233A}"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E9BF5-6753-4FFD-AB22-5B3C2E273C6A}" type="datetimeFigureOut">
              <a:rPr lang="en-US" smtClean="0"/>
              <a:t>11/22/2012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8AF209-E2E0-49D3-9C73-30BE3047233A}"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E9BF5-6753-4FFD-AB22-5B3C2E273C6A}" type="datetimeFigureOut">
              <a:rPr lang="en-US" smtClean="0"/>
              <a:t>11/22/2012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AF209-E2E0-49D3-9C73-30BE3047233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bibleexplorations.com/html/newlight"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u="sng" dirty="0" smtClean="0"/>
              <a:t>Ezekiel, pt. 10</a:t>
            </a:r>
            <a:endParaRPr lang="en-US" sz="5400" u="sng" dirty="0"/>
          </a:p>
        </p:txBody>
      </p:sp>
      <p:sp>
        <p:nvSpPr>
          <p:cNvPr id="3" name="Subtitle 2"/>
          <p:cNvSpPr>
            <a:spLocks noGrp="1"/>
          </p:cNvSpPr>
          <p:nvPr>
            <p:ph type="subTitle" idx="1"/>
          </p:nvPr>
        </p:nvSpPr>
        <p:spPr/>
        <p:txBody>
          <a:bodyPr>
            <a:normAutofit/>
          </a:bodyPr>
          <a:lstStyle/>
          <a:p>
            <a:r>
              <a:rPr lang="en-US" sz="4800" u="sng" dirty="0" smtClean="0">
                <a:solidFill>
                  <a:srgbClr val="FF0000"/>
                </a:solidFill>
                <a:latin typeface="Algerian" pitchFamily="82" charset="0"/>
              </a:rPr>
              <a:t>‘The Oath Breaker’</a:t>
            </a:r>
            <a:endParaRPr lang="en-US" sz="4800" u="sng" dirty="0">
              <a:solidFill>
                <a:srgbClr val="FF000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lstStyle/>
          <a:p>
            <a:r>
              <a:rPr lang="en-US" u="sng" dirty="0" smtClean="0">
                <a:solidFill>
                  <a:srgbClr val="002060"/>
                </a:solidFill>
                <a:latin typeface="Algerian" pitchFamily="82" charset="0"/>
              </a:rPr>
              <a:t>New Light</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lstStyle/>
          <a:p>
            <a:r>
              <a:rPr lang="en-US" dirty="0"/>
              <a:t>"While we must hold fast to the truths which we have already received, we must not look with suspicion upon any </a:t>
            </a:r>
            <a:r>
              <a:rPr lang="en-US" b="1" dirty="0">
                <a:hlinkClick r:id="rId2"/>
              </a:rPr>
              <a:t>new light</a:t>
            </a:r>
            <a:r>
              <a:rPr lang="en-US" dirty="0"/>
              <a:t> that God may send." (GW p.310</a:t>
            </a:r>
            <a:r>
              <a:rPr lang="en-US" dirty="0" smtClean="0"/>
              <a:t>)</a:t>
            </a:r>
          </a:p>
          <a:p>
            <a:r>
              <a:rPr lang="en-US" dirty="0" smtClean="0"/>
              <a:t>What Jeremiah revealed would never be contradicted by some new idea; submission to Babylon could not be changed to a new idea of conspiring against Nebuchadnezzar!</a:t>
            </a:r>
            <a:endParaRPr lang="en-US" dirty="0"/>
          </a:p>
        </p:txBody>
      </p:sp>
      <p:pic>
        <p:nvPicPr>
          <p:cNvPr id="4098" name="Picture 2" descr="C:\Users\Dad\Contacts\Downloads\images.jpg"/>
          <p:cNvPicPr>
            <a:picLocks noGrp="1" noChangeAspect="1" noChangeArrowheads="1"/>
          </p:cNvPicPr>
          <p:nvPr>
            <p:ph sz="half" idx="2"/>
          </p:nvPr>
        </p:nvPicPr>
        <p:blipFill>
          <a:blip r:embed="rId3" cstate="print"/>
          <a:srcRect/>
          <a:stretch>
            <a:fillRect/>
          </a:stretch>
        </p:blipFill>
        <p:spPr bwMode="auto">
          <a:xfrm>
            <a:off x="4572000" y="762000"/>
            <a:ext cx="4572000" cy="609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B050"/>
                </a:solidFill>
                <a:latin typeface="Algerian" pitchFamily="82" charset="0"/>
              </a:rPr>
              <a:t>Zedekiah Goes to Babylon</a:t>
            </a:r>
            <a:endParaRPr lang="en-US" u="sng" dirty="0">
              <a:solidFill>
                <a:srgbClr val="00B05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a:bodyPr>
          <a:lstStyle/>
          <a:p>
            <a:r>
              <a:rPr lang="en-US" dirty="0"/>
              <a:t> Zedekiah </a:t>
            </a:r>
            <a:r>
              <a:rPr lang="en-US" i="1" dirty="0"/>
              <a:t>was</a:t>
            </a:r>
            <a:r>
              <a:rPr lang="en-US" dirty="0"/>
              <a:t> one and twenty years old when he began to reign, and reigned eleven years in </a:t>
            </a:r>
            <a:r>
              <a:rPr lang="en-US" dirty="0" smtClean="0"/>
              <a:t>Jerusalem.  And </a:t>
            </a:r>
            <a:r>
              <a:rPr lang="en-US" dirty="0"/>
              <a:t>he did </a:t>
            </a:r>
            <a:r>
              <a:rPr lang="en-US" i="1" dirty="0"/>
              <a:t>that which was</a:t>
            </a:r>
            <a:r>
              <a:rPr lang="en-US" dirty="0"/>
              <a:t> evil in the sight of the LORD his God, </a:t>
            </a:r>
            <a:r>
              <a:rPr lang="en-US" i="1" dirty="0"/>
              <a:t>and</a:t>
            </a:r>
            <a:r>
              <a:rPr lang="en-US" dirty="0"/>
              <a:t> humbled not himself before Jeremiah the prophet </a:t>
            </a:r>
            <a:r>
              <a:rPr lang="en-US" i="1" dirty="0"/>
              <a:t>speaking</a:t>
            </a:r>
            <a:r>
              <a:rPr lang="en-US" dirty="0"/>
              <a:t> from the mouth of the </a:t>
            </a:r>
            <a:r>
              <a:rPr lang="en-US" dirty="0" smtClean="0"/>
              <a:t>LORD.  And </a:t>
            </a:r>
            <a:r>
              <a:rPr lang="en-US" dirty="0"/>
              <a:t>he also rebelled against king Nebuchadnezzar, who had made him swear by God: but he stiffened his neck, and hardened his heart from turning unto the LORD God of Israel</a:t>
            </a:r>
            <a:r>
              <a:rPr lang="en-US" dirty="0" smtClean="0"/>
              <a:t>. </a:t>
            </a:r>
            <a:r>
              <a:rPr lang="en-US" dirty="0"/>
              <a:t> Moreover all the chief of the priests, and the people, transgressed very much after all the abominations of the heathen; and polluted the house of the LORD which he had hallowed in Jerusalem</a:t>
            </a:r>
            <a:r>
              <a:rPr lang="en-US" dirty="0" smtClean="0"/>
              <a:t>.”  2Chronicles 36:11-14</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FFC000"/>
                </a:solidFill>
              </a:rPr>
              <a:t>Covenant</a:t>
            </a:r>
            <a:endParaRPr lang="en-US" u="sng" dirty="0">
              <a:solidFill>
                <a:srgbClr val="FFC000"/>
              </a:solidFill>
            </a:endParaRPr>
          </a:p>
        </p:txBody>
      </p:sp>
      <p:sp>
        <p:nvSpPr>
          <p:cNvPr id="3" name="Content Placeholder 2"/>
          <p:cNvSpPr>
            <a:spLocks noGrp="1"/>
          </p:cNvSpPr>
          <p:nvPr>
            <p:ph idx="1"/>
          </p:nvPr>
        </p:nvSpPr>
        <p:spPr>
          <a:xfrm>
            <a:off x="0" y="457200"/>
            <a:ext cx="9144000" cy="6400800"/>
          </a:xfrm>
        </p:spPr>
        <p:txBody>
          <a:bodyPr>
            <a:normAutofit fontScale="77500" lnSpcReduction="20000"/>
          </a:bodyPr>
          <a:lstStyle/>
          <a:p>
            <a:r>
              <a:rPr lang="en-US" dirty="0" smtClean="0"/>
              <a:t>“The </a:t>
            </a:r>
            <a:r>
              <a:rPr lang="en-US" dirty="0"/>
              <a:t>unrest caused by the representations of the false prophets brought Zedekiah under suspicion of treason, and only by quick and decisive action on his part was he permitted to continue reigning as a vassal. Opportunity for such action was taken advantage of shortly after the return of the ambassadors from Jerusalem to the surrounding nations, when the king of Judah accompanied </a:t>
            </a:r>
            <a:r>
              <a:rPr lang="en-US" dirty="0"/>
              <a:t>Seraiah</a:t>
            </a:r>
            <a:r>
              <a:rPr lang="en-US" dirty="0"/>
              <a:t>, "a quiet prince," on an important mission to Babylon. Jeremiah 51:59. During this visit to the Chaldean court, Zedekiah renewed his oath of allegiance to Nebuchadnezzar.</a:t>
            </a:r>
          </a:p>
          <a:p>
            <a:r>
              <a:rPr lang="en-US" dirty="0"/>
              <a:t>Through Daniel and others of the Hebrew captives, the Babylonian monarch had been made acquainted with the power and supreme authority of the true God; and when Zedekiah once more solemnly promised to remain loyal, Nebuchadnezzar required him to swear to this promise in the name of the Lord God of Israel. Had Zedekiah respected this renewal of his covenant oath, his loyalty would have had a profound influence on the minds of many who were watching the conduct of those who claimed to reverence the name and to cherish the honor of the God of the Hebrews</a:t>
            </a:r>
            <a:r>
              <a:rPr lang="en-US" dirty="0" smtClean="0"/>
              <a:t>.”  PK, pg. 447</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dirty="0" smtClean="0"/>
              <a:t>”But he rebelled against him in sending his ambassadors into Egypt, that they might give him horses and much people. Shall he prosper? shall he escape that doeth such </a:t>
            </a:r>
            <a:r>
              <a:rPr lang="en-US" i="1" dirty="0" smtClean="0"/>
              <a:t>things</a:t>
            </a:r>
            <a:r>
              <a:rPr lang="en-US" dirty="0" smtClean="0"/>
              <a:t>? or shall he break the covenant, and be delivered?   </a:t>
            </a:r>
            <a:r>
              <a:rPr lang="en-US" i="1" dirty="0" smtClean="0"/>
              <a:t>As</a:t>
            </a:r>
            <a:r>
              <a:rPr lang="en-US" dirty="0" smtClean="0"/>
              <a:t> I live, saith the Lord GOD, surely in the place </a:t>
            </a:r>
            <a:r>
              <a:rPr lang="en-US" i="1" dirty="0" smtClean="0"/>
              <a:t>where</a:t>
            </a:r>
            <a:r>
              <a:rPr lang="en-US" dirty="0" smtClean="0"/>
              <a:t> the king </a:t>
            </a:r>
            <a:r>
              <a:rPr lang="en-US" i="1" dirty="0" smtClean="0"/>
              <a:t>dwelleth</a:t>
            </a:r>
            <a:r>
              <a:rPr lang="en-US" dirty="0" smtClean="0"/>
              <a:t> that made him king, whose oath he despised, and whose covenant he brake, </a:t>
            </a:r>
            <a:r>
              <a:rPr lang="en-US" i="1" dirty="0" smtClean="0"/>
              <a:t>even</a:t>
            </a:r>
            <a:r>
              <a:rPr lang="en-US" dirty="0" smtClean="0"/>
              <a:t> with him in the midst of Babylon he shall die.  Neither shall Pharaoh with </a:t>
            </a:r>
            <a:r>
              <a:rPr lang="en-US" i="1" dirty="0" smtClean="0"/>
              <a:t>his</a:t>
            </a:r>
            <a:r>
              <a:rPr lang="en-US" dirty="0" smtClean="0"/>
              <a:t> mighty army and great company make for him in the war, by casting up mounts, and building forts, to cut off many persons:”  Ezekiel 17:15-17</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No Hope!</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92500" lnSpcReduction="20000"/>
          </a:bodyPr>
          <a:lstStyle/>
          <a:p>
            <a:r>
              <a:rPr lang="en-US" dirty="0" smtClean="0"/>
              <a:t>“</a:t>
            </a:r>
            <a:r>
              <a:rPr lang="en-US" dirty="0"/>
              <a:t>In the ninth year of Zedekiah's reign "Nebuchadnezzar king of Babylon came, he, and all his host, against Jerusalem," to besiege the city. 2 Kings 25:1. The outlook for Judah was hopeless. "Behold, I am against thee," the Lord Himself declared through </a:t>
            </a:r>
            <a:r>
              <a:rPr lang="en-US" dirty="0" smtClean="0"/>
              <a:t>Ezekiel…</a:t>
            </a:r>
            <a:r>
              <a:rPr lang="en-US" dirty="0"/>
              <a:t>The Egyptians endeavored to come to the rescue of the beleaguered city; and the Chaldeans, in order to keep them back, abandoned for a time their siege of the Judean capital. Hope sprang up in the heart of Zedekiah, and he sent </a:t>
            </a:r>
            <a:r>
              <a:rPr lang="en-US" dirty="0" smtClean="0"/>
              <a:t>a messenger </a:t>
            </a:r>
            <a:r>
              <a:rPr lang="en-US" dirty="0"/>
              <a:t>to Jeremiah, asking him to pray to God in behalf of the Hebrew nation</a:t>
            </a:r>
            <a:r>
              <a:rPr lang="en-US" dirty="0" smtClean="0"/>
              <a:t>. The </a:t>
            </a:r>
            <a:r>
              <a:rPr lang="en-US" dirty="0"/>
              <a:t>prophet's fearful answer was that the Chaldeans would return and destroy the city. The fiat had gone forth; no longer could the impenitent nation avert the divine judgments. "Deceive not yourselves," the Lord warned His people</a:t>
            </a:r>
            <a:r>
              <a:rPr lang="en-US" dirty="0" smtClean="0"/>
              <a:t>.”  PK, pgs. 452,453</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2" descr="C:\Users\Dad\Contacts\Downloads\download (40).jpg"/>
          <p:cNvPicPr>
            <a:picLocks noGrp="1" noChangeAspect="1" noChangeArrowheads="1"/>
          </p:cNvPicPr>
          <p:nvPr>
            <p:ph idx="1"/>
          </p:nvPr>
        </p:nvPicPr>
        <p:blipFill>
          <a:blip r:embed="rId2" cstate="print"/>
          <a:srcRect/>
          <a:stretch>
            <a:fillRect/>
          </a:stretch>
        </p:blipFill>
        <p:spPr bwMode="auto">
          <a:xfrm>
            <a:off x="1" y="0"/>
            <a:ext cx="9144000" cy="6858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Breaking the Agreement</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“Foremost </a:t>
            </a:r>
            <a:r>
              <a:rPr lang="en-US" dirty="0"/>
              <a:t>among those who were rapidly leading the nation to ruin was Zedekiah their king. Forsaking utterly the counsels of the Lord as given through the prophets, forgetting the debt of gratitude he owed </a:t>
            </a:r>
            <a:r>
              <a:rPr lang="en-US" dirty="0" smtClean="0"/>
              <a:t>Nebuchadnezzar, violating </a:t>
            </a:r>
            <a:r>
              <a:rPr lang="en-US" dirty="0"/>
              <a:t>his solemn oath of allegiance taken in the name of the Lord God of Israel, Judah's king rebelled against the prophets, against his benefactor, and against his God. In the vanity of his own wisdom he turned for help to the ancient enemy of Israel's prosperity, "sending his ambassadors into Egypt, that they might give him horses and much people.""Shall he prosper?" the Lord inquired concerning the one who had thus basely betrayed every sacred trust; "shall he escape that doeth such things? or shall he break the covenant, and be delivered? </a:t>
            </a:r>
            <a:r>
              <a:rPr lang="en-US" dirty="0" smtClean="0"/>
              <a:t>”  PK, pgs. 450,451</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normAutofit/>
          </a:bodyPr>
          <a:lstStyle/>
          <a:p>
            <a:r>
              <a:rPr lang="en-US" u="sng" dirty="0" smtClean="0">
                <a:solidFill>
                  <a:srgbClr val="FF0000"/>
                </a:solidFill>
              </a:rPr>
              <a:t>Honesty</a:t>
            </a:r>
            <a:endParaRPr lang="en-US" u="sng" dirty="0">
              <a:solidFill>
                <a:srgbClr val="FF0000"/>
              </a:solidFill>
            </a:endParaRPr>
          </a:p>
        </p:txBody>
      </p:sp>
      <p:sp>
        <p:nvSpPr>
          <p:cNvPr id="3" name="Content Placeholder 2"/>
          <p:cNvSpPr>
            <a:spLocks noGrp="1"/>
          </p:cNvSpPr>
          <p:nvPr>
            <p:ph sz="half" idx="1"/>
          </p:nvPr>
        </p:nvSpPr>
        <p:spPr>
          <a:xfrm>
            <a:off x="0" y="0"/>
            <a:ext cx="4572000" cy="6858000"/>
          </a:xfrm>
        </p:spPr>
        <p:txBody>
          <a:bodyPr>
            <a:noAutofit/>
          </a:bodyPr>
          <a:lstStyle/>
          <a:p>
            <a:r>
              <a:rPr lang="en-US" sz="2500" dirty="0" smtClean="0"/>
              <a:t>“LORD</a:t>
            </a:r>
            <a:r>
              <a:rPr lang="en-US" sz="2500" dirty="0"/>
              <a:t>, who shall abide in thy tabernacle? who shall dwell in thy holy </a:t>
            </a:r>
            <a:r>
              <a:rPr lang="en-US" sz="2500" dirty="0" smtClean="0"/>
              <a:t>hill?  He </a:t>
            </a:r>
            <a:r>
              <a:rPr lang="en-US" sz="2500" dirty="0"/>
              <a:t>that </a:t>
            </a:r>
            <a:r>
              <a:rPr lang="en-US" sz="2500" dirty="0"/>
              <a:t>walketh</a:t>
            </a:r>
            <a:r>
              <a:rPr lang="en-US" sz="2500" dirty="0"/>
              <a:t> uprightly, and </a:t>
            </a:r>
            <a:r>
              <a:rPr lang="en-US" sz="2500" dirty="0"/>
              <a:t>worketh</a:t>
            </a:r>
            <a:r>
              <a:rPr lang="en-US" sz="2500" dirty="0"/>
              <a:t> righteousness, and </a:t>
            </a:r>
            <a:r>
              <a:rPr lang="en-US" sz="2500" dirty="0"/>
              <a:t>speaketh</a:t>
            </a:r>
            <a:r>
              <a:rPr lang="en-US" sz="2500" dirty="0"/>
              <a:t> the truth in his </a:t>
            </a:r>
            <a:r>
              <a:rPr lang="en-US" sz="2500" dirty="0" smtClean="0"/>
              <a:t>heart.  </a:t>
            </a:r>
            <a:r>
              <a:rPr lang="en-US" sz="2500" i="1" dirty="0" smtClean="0"/>
              <a:t>He </a:t>
            </a:r>
            <a:r>
              <a:rPr lang="en-US" sz="2500" i="1" dirty="0"/>
              <a:t>that</a:t>
            </a:r>
            <a:r>
              <a:rPr lang="en-US" sz="2500" dirty="0"/>
              <a:t> </a:t>
            </a:r>
            <a:r>
              <a:rPr lang="en-US" sz="2500" dirty="0"/>
              <a:t>backbiteth</a:t>
            </a:r>
            <a:r>
              <a:rPr lang="en-US" sz="2500" dirty="0"/>
              <a:t> not with his tongue, nor doeth evil to his </a:t>
            </a:r>
            <a:r>
              <a:rPr lang="en-US" sz="2500" dirty="0"/>
              <a:t>neighbour</a:t>
            </a:r>
            <a:r>
              <a:rPr lang="en-US" sz="2500" dirty="0"/>
              <a:t>, nor </a:t>
            </a:r>
            <a:r>
              <a:rPr lang="en-US" sz="2500" dirty="0"/>
              <a:t>taketh</a:t>
            </a:r>
            <a:r>
              <a:rPr lang="en-US" sz="2500" dirty="0"/>
              <a:t> up a reproach against his </a:t>
            </a:r>
            <a:r>
              <a:rPr lang="en-US" sz="2500" dirty="0" smtClean="0"/>
              <a:t>neighbor.  </a:t>
            </a:r>
            <a:r>
              <a:rPr lang="en-US" sz="2500" i="1" dirty="0" smtClean="0"/>
              <a:t>He </a:t>
            </a:r>
            <a:r>
              <a:rPr lang="en-US" sz="2500" i="1" dirty="0"/>
              <a:t>that</a:t>
            </a:r>
            <a:r>
              <a:rPr lang="en-US" sz="2500" dirty="0"/>
              <a:t> </a:t>
            </a:r>
            <a:r>
              <a:rPr lang="en-US" sz="2500" dirty="0"/>
              <a:t>sweareth</a:t>
            </a:r>
            <a:r>
              <a:rPr lang="en-US" sz="2500" dirty="0"/>
              <a:t> to </a:t>
            </a:r>
            <a:r>
              <a:rPr lang="en-US" sz="2500" i="1" dirty="0"/>
              <a:t>his own</a:t>
            </a:r>
            <a:r>
              <a:rPr lang="en-US" sz="2500" dirty="0"/>
              <a:t> hurt, and </a:t>
            </a:r>
            <a:r>
              <a:rPr lang="en-US" sz="2500" dirty="0"/>
              <a:t>changeth</a:t>
            </a:r>
            <a:r>
              <a:rPr lang="en-US" sz="2500" dirty="0"/>
              <a:t> </a:t>
            </a:r>
            <a:r>
              <a:rPr lang="en-US" sz="2500" dirty="0" smtClean="0"/>
              <a:t>not. </a:t>
            </a:r>
            <a:r>
              <a:rPr lang="en-US" sz="2500" i="1" dirty="0" smtClean="0"/>
              <a:t>He </a:t>
            </a:r>
            <a:r>
              <a:rPr lang="en-US" sz="2500" i="1" dirty="0"/>
              <a:t>that</a:t>
            </a:r>
            <a:r>
              <a:rPr lang="en-US" sz="2500" dirty="0"/>
              <a:t> </a:t>
            </a:r>
            <a:r>
              <a:rPr lang="en-US" sz="2500" dirty="0"/>
              <a:t>putteth</a:t>
            </a:r>
            <a:r>
              <a:rPr lang="en-US" sz="2500" dirty="0"/>
              <a:t> not out his money to usury, nor </a:t>
            </a:r>
            <a:r>
              <a:rPr lang="en-US" sz="2500" dirty="0"/>
              <a:t>taketh</a:t>
            </a:r>
            <a:r>
              <a:rPr lang="en-US" sz="2500" dirty="0"/>
              <a:t> reward against the innocent. He that </a:t>
            </a:r>
            <a:r>
              <a:rPr lang="en-US" sz="2500" dirty="0" smtClean="0"/>
              <a:t>doeth these</a:t>
            </a:r>
            <a:r>
              <a:rPr lang="en-US" sz="2500" dirty="0"/>
              <a:t> </a:t>
            </a:r>
            <a:r>
              <a:rPr lang="en-US" sz="2500" i="1" dirty="0"/>
              <a:t>things</a:t>
            </a:r>
            <a:r>
              <a:rPr lang="en-US" sz="2500" dirty="0"/>
              <a:t> shall never be moved</a:t>
            </a:r>
            <a:r>
              <a:rPr lang="en-US" sz="2500" dirty="0" smtClean="0"/>
              <a:t>.”  Psalms 15:1-5</a:t>
            </a:r>
            <a:endParaRPr lang="en-US" sz="2500" dirty="0"/>
          </a:p>
          <a:p>
            <a:r>
              <a:rPr lang="en-US" sz="2500" dirty="0"/>
              <a:t> </a:t>
            </a:r>
          </a:p>
          <a:p>
            <a:endParaRPr lang="en-US" sz="2500" dirty="0"/>
          </a:p>
        </p:txBody>
      </p:sp>
      <p:pic>
        <p:nvPicPr>
          <p:cNvPr id="614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latin typeface="Algerian" pitchFamily="82" charset="0"/>
              </a:rPr>
              <a:t>Be Honest</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dirty="0" smtClean="0"/>
              <a:t>“An </a:t>
            </a:r>
            <a:r>
              <a:rPr lang="en-US" dirty="0"/>
              <a:t>honest man, according to Christ’s measurement, is one who will manifest unbending </a:t>
            </a:r>
            <a:r>
              <a:rPr lang="en-US" b="1" dirty="0"/>
              <a:t>integrity</a:t>
            </a:r>
            <a:r>
              <a:rPr lang="en-US" dirty="0"/>
              <a:t>. Deceitful weights and false balances, with which many seek to advance their interests in the world, are abomination in the sight of God.... Firm </a:t>
            </a:r>
            <a:r>
              <a:rPr lang="en-US" b="1" dirty="0"/>
              <a:t>integrity</a:t>
            </a:r>
            <a:r>
              <a:rPr lang="en-US" dirty="0"/>
              <a:t> shines forth as gold amid the dross and rubbish of the world. Deceit, falsehood, and unfaithfulness may be glossed over and hidden from the eyes of man, but not from the eyes of God. The angels of God, who watch the development of character and weigh moral worth, record in the books of heaven these minor transactions which reveal </a:t>
            </a:r>
            <a:r>
              <a:rPr lang="en-US" dirty="0" smtClean="0"/>
              <a:t>character.”  CG 152</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B050"/>
                </a:solidFill>
                <a:latin typeface="Algerian" pitchFamily="82" charset="0"/>
              </a:rPr>
              <a:t>Zedekiah Falls</a:t>
            </a:r>
            <a:endParaRPr lang="en-US" u="sng" dirty="0">
              <a:solidFill>
                <a:srgbClr val="00B05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“Thus </a:t>
            </a:r>
            <a:r>
              <a:rPr lang="en-US" dirty="0"/>
              <a:t>even to the last hour, God made plain His willingness to show mercy to those who would choose to submit to His just requirements. Had the king chosen to obey, the lives of the people might have been spared, and the city saved from conflagration; but he thought he had gone too far to retrace his steps. He was afraid of the Jews, afraid of ridicule, afraid for his life. After years of rebellion against God, Zedekiah thought it too humiliating to say to his people, I accept the word of the Lord, as spoken through the prophet Jeremiah; I dare not venture to war against the enemy in the face of all these </a:t>
            </a:r>
            <a:r>
              <a:rPr lang="en-US" smtClean="0"/>
              <a:t>warnings. </a:t>
            </a:r>
            <a:r>
              <a:rPr lang="en-US" dirty="0" smtClean="0"/>
              <a:t>With </a:t>
            </a:r>
            <a:r>
              <a:rPr lang="en-US" dirty="0"/>
              <a:t>tears Jeremiah entreated Zedekiah to save himself and his people. With anguish of spirit he assured him that unless he should heed the counsel of God, he could not escape with his life, and all his possessions would fall to the Babylonians. But the king had started on the wrong course, and he would not retrace his steps. He decided </a:t>
            </a:r>
            <a:r>
              <a:rPr lang="en-US" dirty="0" smtClean="0"/>
              <a:t>to follow </a:t>
            </a:r>
            <a:r>
              <a:rPr lang="en-US" dirty="0"/>
              <a:t>the counsel of the false prophets, and of the men whom he really despised, and who ridiculed his weakness in yielding so readily to their wishes. He sacrificed the noble freedom of his manhood and became a cringing slave to public opinion</a:t>
            </a:r>
            <a:r>
              <a:rPr lang="en-US" dirty="0" smtClean="0"/>
              <a:t>.”  PK, pgs. 457, 458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latin typeface="Algerian" pitchFamily="82" charset="0"/>
              </a:rPr>
              <a:t>Eagle, number 1</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baseline="30000" dirty="0"/>
              <a:t/>
            </a:r>
            <a:br>
              <a:rPr lang="en-US" baseline="30000" dirty="0"/>
            </a:br>
            <a:r>
              <a:rPr lang="en-US" dirty="0"/>
              <a:t> </a:t>
            </a:r>
            <a:r>
              <a:rPr lang="en-US" dirty="0" smtClean="0"/>
              <a:t>”And </a:t>
            </a:r>
            <a:r>
              <a:rPr lang="en-US" dirty="0"/>
              <a:t>the word of the LORD came unto me, </a:t>
            </a:r>
            <a:r>
              <a:rPr lang="en-US" dirty="0" smtClean="0"/>
              <a:t>saying, Son </a:t>
            </a:r>
            <a:r>
              <a:rPr lang="en-US" dirty="0"/>
              <a:t>of man, put forth a riddle, and speak a parable unto the house of </a:t>
            </a:r>
            <a:r>
              <a:rPr lang="en-US" dirty="0" smtClean="0"/>
              <a:t>Israel; And </a:t>
            </a:r>
            <a:r>
              <a:rPr lang="en-US" dirty="0"/>
              <a:t>say, Thus saith the Lord GOD; A great eagle with great wings, </a:t>
            </a:r>
            <a:r>
              <a:rPr lang="en-US" dirty="0" smtClean="0"/>
              <a:t>long winged</a:t>
            </a:r>
            <a:r>
              <a:rPr lang="en-US" dirty="0"/>
              <a:t>, full of feathers, which had divers colours, came unto Lebanon, and took the highest branch of the cedar</a:t>
            </a:r>
            <a:r>
              <a:rPr lang="en-US" dirty="0" smtClean="0"/>
              <a:t>:</a:t>
            </a:r>
            <a:r>
              <a:rPr lang="en-US" dirty="0"/>
              <a:t> He cropped off the top of his young twigs, and carried it into a land of traffick; he set it in a city of </a:t>
            </a:r>
            <a:r>
              <a:rPr lang="en-US" dirty="0" smtClean="0"/>
              <a:t>merchants. He </a:t>
            </a:r>
            <a:r>
              <a:rPr lang="en-US" dirty="0"/>
              <a:t>took also of the seed of the land, and planted it in a fruitful field; he placed </a:t>
            </a:r>
            <a:r>
              <a:rPr lang="en-US" i="1" dirty="0"/>
              <a:t>it</a:t>
            </a:r>
            <a:r>
              <a:rPr lang="en-US" dirty="0"/>
              <a:t> by great waters, </a:t>
            </a:r>
            <a:r>
              <a:rPr lang="en-US" i="1" dirty="0"/>
              <a:t>and</a:t>
            </a:r>
            <a:r>
              <a:rPr lang="en-US" dirty="0"/>
              <a:t> set it </a:t>
            </a:r>
            <a:r>
              <a:rPr lang="en-US" i="1" dirty="0"/>
              <a:t>as</a:t>
            </a:r>
            <a:r>
              <a:rPr lang="en-US" dirty="0"/>
              <a:t> a willow </a:t>
            </a:r>
            <a:r>
              <a:rPr lang="en-US" dirty="0" smtClean="0"/>
              <a:t>tree.  And </a:t>
            </a:r>
            <a:r>
              <a:rPr lang="en-US" dirty="0"/>
              <a:t>it grew, and became a spreading vine of low stature, whose branches turned toward him, and the roots thereof were under him: so it became a vine, and brought forth branches, and shot forth sprigs</a:t>
            </a:r>
            <a:r>
              <a:rPr lang="en-US" dirty="0" smtClean="0"/>
              <a:t>.”</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latin typeface="Algerian" pitchFamily="82" charset="0"/>
              </a:rPr>
              <a:t>Nebuchadnezzar/Babylon</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a:t>
            </a:r>
            <a:r>
              <a:rPr lang="en-US" sz="3200" dirty="0"/>
              <a:t>Say now to the rebellious house, Know ye not what these </a:t>
            </a:r>
            <a:r>
              <a:rPr lang="en-US" sz="3200" i="1" dirty="0"/>
              <a:t>things mean</a:t>
            </a:r>
            <a:r>
              <a:rPr lang="en-US" sz="3200" dirty="0"/>
              <a:t>? tell </a:t>
            </a:r>
            <a:r>
              <a:rPr lang="en-US" sz="3200" i="1" dirty="0"/>
              <a:t>them</a:t>
            </a:r>
            <a:r>
              <a:rPr lang="en-US" sz="3200" dirty="0"/>
              <a:t>, </a:t>
            </a:r>
            <a:r>
              <a:rPr lang="en-US" sz="3200" u="sng" dirty="0">
                <a:solidFill>
                  <a:srgbClr val="FF0000"/>
                </a:solidFill>
              </a:rPr>
              <a:t>Behold, the king of Babylon</a:t>
            </a:r>
            <a:r>
              <a:rPr lang="en-US" sz="3200" dirty="0"/>
              <a:t> is come to Jerusalem, and hath taken the king thereof, and the princes thereof, and led them with him to Babylon</a:t>
            </a:r>
            <a:r>
              <a:rPr lang="en-US" sz="3200" dirty="0" smtClean="0"/>
              <a:t>;”  verse 12</a:t>
            </a:r>
            <a:endParaRPr lang="en-US" sz="3200" dirty="0"/>
          </a:p>
          <a:p>
            <a:endParaRPr lang="en-US" dirty="0"/>
          </a:p>
        </p:txBody>
      </p:sp>
      <p:pic>
        <p:nvPicPr>
          <p:cNvPr id="1026" name="Picture 2" descr="C:\Users\Dad\Contacts\Downloads\download (38).jpg"/>
          <p:cNvPicPr>
            <a:picLocks noGrp="1" noChangeAspect="1" noChangeArrowheads="1"/>
          </p:cNvPicPr>
          <p:nvPr>
            <p:ph sz="half" idx="1"/>
          </p:nvPr>
        </p:nvPicPr>
        <p:blipFill>
          <a:blip r:embed="rId2" cstate="print"/>
          <a:srcRect/>
          <a:stretch>
            <a:fillRect/>
          </a:stretch>
        </p:blipFill>
        <p:spPr bwMode="auto">
          <a:xfrm>
            <a:off x="0" y="762000"/>
            <a:ext cx="4952999" cy="60959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Eagle, number 2</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 There was also another great eagle with great wings and many feathers: and, behold, this vine did bend her roots toward him, and shot forth her branches toward him, that he might water it by the furrows of her plantation.</a:t>
            </a:r>
            <a:r>
              <a:rPr lang="en-US" dirty="0"/>
              <a:t> </a:t>
            </a:r>
            <a:r>
              <a:rPr lang="en-US" dirty="0" smtClean="0"/>
              <a:t> </a:t>
            </a:r>
            <a:r>
              <a:rPr lang="en-US" dirty="0" smtClean="0"/>
              <a:t>It was planted in a good soil by great waters, that it might bring forth branches, and that it might bear fruit, that it might be a goodly vine.</a:t>
            </a:r>
            <a:r>
              <a:rPr lang="en-US" dirty="0"/>
              <a:t> </a:t>
            </a:r>
            <a:r>
              <a:rPr lang="en-US" dirty="0" smtClean="0"/>
              <a:t> </a:t>
            </a:r>
            <a:r>
              <a:rPr lang="en-US" dirty="0" smtClean="0"/>
              <a:t>Say thou, Thus saith the Lord GOD; Shall it prosper? shall he not pull up the roots thereof, and cut off the fruit thereof, that it wither? it shall wither in all the leaves of her spring, even without great power or many people to pluck it up by the roots thereof.</a:t>
            </a:r>
            <a:r>
              <a:rPr lang="en-US" dirty="0"/>
              <a:t> </a:t>
            </a:r>
            <a:r>
              <a:rPr lang="en-US" dirty="0" smtClean="0"/>
              <a:t> </a:t>
            </a:r>
            <a:r>
              <a:rPr lang="en-US" dirty="0" smtClean="0"/>
              <a:t>Yea, behold, </a:t>
            </a:r>
            <a:r>
              <a:rPr lang="en-US" i="1" dirty="0" smtClean="0"/>
              <a:t>being</a:t>
            </a:r>
            <a:r>
              <a:rPr lang="en-US" dirty="0" smtClean="0"/>
              <a:t> planted, shall it prosper? shall it not utterly wither, when the east wind toucheth it? it shall wither in the furrows where it grew.”  Ezekiel 17:7-10</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normAutofit fontScale="90000"/>
          </a:bodyPr>
          <a:lstStyle/>
          <a:p>
            <a:r>
              <a:rPr lang="en-US" u="sng" dirty="0" smtClean="0">
                <a:solidFill>
                  <a:srgbClr val="FF0000"/>
                </a:solidFill>
              </a:rPr>
              <a:t>Jerusalem/Zedekiah</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600" dirty="0" smtClean="0"/>
              <a:t>“Say now to the rebellious house, Know ye not what these </a:t>
            </a:r>
            <a:r>
              <a:rPr lang="en-US" sz="3600" i="1" dirty="0" smtClean="0"/>
              <a:t>things mean</a:t>
            </a:r>
            <a:r>
              <a:rPr lang="en-US" sz="3600" dirty="0" smtClean="0"/>
              <a:t>? tell </a:t>
            </a:r>
            <a:r>
              <a:rPr lang="en-US" sz="3600" i="1" dirty="0" smtClean="0"/>
              <a:t>them</a:t>
            </a:r>
            <a:r>
              <a:rPr lang="en-US" sz="3600" dirty="0" smtClean="0"/>
              <a:t>, Behold, the king of Babylon </a:t>
            </a:r>
            <a:r>
              <a:rPr lang="en-US" sz="3600" u="sng" dirty="0" smtClean="0">
                <a:solidFill>
                  <a:srgbClr val="FF0000"/>
                </a:solidFill>
              </a:rPr>
              <a:t>is come to Jerusalem, and hath taken the king thereof</a:t>
            </a:r>
            <a:r>
              <a:rPr lang="en-US" sz="3600" dirty="0" smtClean="0"/>
              <a:t>, and the princes thereof, and led them with him to Babylon;”  verse 12</a:t>
            </a:r>
          </a:p>
          <a:p>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953000" cy="6172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FF0000"/>
                </a:solidFill>
              </a:rPr>
              <a:t>Covenant Made</a:t>
            </a:r>
            <a:endParaRPr lang="en-US" u="sng" dirty="0">
              <a:solidFill>
                <a:srgbClr val="FF0000"/>
              </a:solidFill>
            </a:endParaRPr>
          </a:p>
        </p:txBody>
      </p:sp>
      <p:sp>
        <p:nvSpPr>
          <p:cNvPr id="3" name="Content Placeholder 2"/>
          <p:cNvSpPr>
            <a:spLocks noGrp="1"/>
          </p:cNvSpPr>
          <p:nvPr>
            <p:ph idx="1"/>
          </p:nvPr>
        </p:nvSpPr>
        <p:spPr>
          <a:xfrm>
            <a:off x="0" y="457200"/>
            <a:ext cx="9144000" cy="6400800"/>
          </a:xfrm>
        </p:spPr>
        <p:txBody>
          <a:bodyPr>
            <a:normAutofit lnSpcReduction="10000"/>
          </a:bodyPr>
          <a:lstStyle/>
          <a:p>
            <a:r>
              <a:rPr lang="en-US" dirty="0" smtClean="0"/>
              <a:t>“Zedekiah </a:t>
            </a:r>
            <a:r>
              <a:rPr lang="en-US" dirty="0"/>
              <a:t>at the beginning of his reign was trusted fully by the king of Babylon and had as a tried counselor the prophet Jeremiah. By pursuing an honorable course toward the Babylonians and by paying heed to the messages from the Lord through Jeremiah, he could have kept the respect of many in high authority and have had opportunity to communicate to them a knowledge of the true God. Thus the captive exiles already in Babylon would have been placed on vantage ground and granted many liberties; the name of God would have been honored far and wide; and those that remained in the land of Judah would have been spared the terrible calamities that finally came upon </a:t>
            </a:r>
            <a:r>
              <a:rPr lang="en-US" dirty="0" smtClean="0"/>
              <a:t>them.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B050"/>
                </a:solidFill>
              </a:rPr>
              <a:t>Submission</a:t>
            </a:r>
            <a:endParaRPr lang="en-US" u="sng" dirty="0">
              <a:solidFill>
                <a:srgbClr val="00B050"/>
              </a:solidFill>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…Through Jeremiah, Zedekiah and all Judah, including those taken to Babylon, were counseled to submit quietly to the temporary rule of their conquerors. It was especially important that those in captivity should seek the peace of the land into which they had been carried. This, however, was contrary to the inclinations of the human heart; and Satan, taking advantage of the circumstances, caused false prophets to arise among the people, both in Jerusalem and in Babylon, who declared that the yoke of bondage would soon be broken and the former prestige of the nation restored.”  PK, pgs. 440,441</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Ambassadors</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“And send them to the king of Edom, and to the king of Moab, and to the king of the Ammonites, and to the king of </a:t>
            </a:r>
            <a:r>
              <a:rPr lang="en-US" dirty="0" smtClean="0"/>
              <a:t>Tyrus</a:t>
            </a:r>
            <a:r>
              <a:rPr lang="en-US" dirty="0" smtClean="0"/>
              <a:t>, and to the king of </a:t>
            </a:r>
            <a:r>
              <a:rPr lang="en-US" dirty="0" smtClean="0"/>
              <a:t>Zidon</a:t>
            </a:r>
            <a:r>
              <a:rPr lang="en-US" dirty="0" smtClean="0"/>
              <a:t>, by the hand of the messengers which come to Jerusalem unto Zedekiah king of Judah;  And command them to say unto their masters, Thus saith the LORD of hosts, the God of Israel; Thus shall ye say unto your masters;  I have made the earth, the man and the beast that </a:t>
            </a:r>
            <a:r>
              <a:rPr lang="en-US" i="1" dirty="0" smtClean="0"/>
              <a:t>are</a:t>
            </a:r>
            <a:r>
              <a:rPr lang="en-US" dirty="0" smtClean="0"/>
              <a:t> upon the ground, by my great power and by my outstretched arm, and have given it unto whom it seemed meet unto me.  And now have I given all these lands into the hand of Nebuchadnezzar the king of Babylon, my servant; and the beasts of the field have I given him also to serve him.”  Jeremiah 27:3-6</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C:\Users\Dad\Contacts\Downloads\images.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1906</TotalTime>
  <Words>1290</Words>
  <Application>Microsoft Office PowerPoint</Application>
  <PresentationFormat>On-screen Show (4:3)</PresentationFormat>
  <Paragraphs>36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Ezekiel, pt. 10</vt:lpstr>
      <vt:lpstr>Eagle, number 1</vt:lpstr>
      <vt:lpstr>Nebuchadnezzar/Babylon</vt:lpstr>
      <vt:lpstr>Eagle, number 2</vt:lpstr>
      <vt:lpstr>Jerusalem/Zedekiah</vt:lpstr>
      <vt:lpstr>Covenant Made</vt:lpstr>
      <vt:lpstr>Submission</vt:lpstr>
      <vt:lpstr>Ambassadors</vt:lpstr>
      <vt:lpstr>Slide 9</vt:lpstr>
      <vt:lpstr>New Light</vt:lpstr>
      <vt:lpstr>Zedekiah Goes to Babylon</vt:lpstr>
      <vt:lpstr>Covenant</vt:lpstr>
      <vt:lpstr>Slide 13</vt:lpstr>
      <vt:lpstr>No Hope!</vt:lpstr>
      <vt:lpstr>Slide 15</vt:lpstr>
      <vt:lpstr>Breaking the Agreement</vt:lpstr>
      <vt:lpstr>Honesty</vt:lpstr>
      <vt:lpstr>Be Honest</vt:lpstr>
      <vt:lpstr>Zedekiah Falls</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10</dc:title>
  <dc:creator>Dad</dc:creator>
  <cp:lastModifiedBy>Dad</cp:lastModifiedBy>
  <cp:revision>3</cp:revision>
  <dcterms:created xsi:type="dcterms:W3CDTF">2012-11-22T18:28:41Z</dcterms:created>
  <dcterms:modified xsi:type="dcterms:W3CDTF">2012-11-24T02:15:31Z</dcterms:modified>
</cp:coreProperties>
</file>