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3" r:id="rId3"/>
    <p:sldId id="304" r:id="rId4"/>
    <p:sldId id="259" r:id="rId5"/>
    <p:sldId id="310" r:id="rId6"/>
    <p:sldId id="301" r:id="rId7"/>
    <p:sldId id="302" r:id="rId8"/>
    <p:sldId id="309" r:id="rId9"/>
    <p:sldId id="307" r:id="rId10"/>
    <p:sldId id="323" r:id="rId11"/>
    <p:sldId id="313" r:id="rId12"/>
    <p:sldId id="311" r:id="rId13"/>
    <p:sldId id="312" r:id="rId14"/>
    <p:sldId id="314" r:id="rId15"/>
    <p:sldId id="315" r:id="rId16"/>
    <p:sldId id="316" r:id="rId17"/>
    <p:sldId id="318" r:id="rId18"/>
    <p:sldId id="317" r:id="rId19"/>
    <p:sldId id="319" r:id="rId20"/>
    <p:sldId id="306" r:id="rId21"/>
    <p:sldId id="325" r:id="rId22"/>
    <p:sldId id="305" r:id="rId23"/>
    <p:sldId id="308" r:id="rId24"/>
    <p:sldId id="321" r:id="rId25"/>
    <p:sldId id="324" r:id="rId26"/>
    <p:sldId id="322" r:id="rId27"/>
    <p:sldId id="326" r:id="rId28"/>
    <p:sldId id="327" r:id="rId29"/>
    <p:sldId id="328" r:id="rId30"/>
    <p:sldId id="329" r:id="rId31"/>
    <p:sldId id="330" r:id="rId32"/>
    <p:sldId id="320" r:id="rId33"/>
    <p:sldId id="269"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2" d="100"/>
          <a:sy n="82" d="100"/>
        </p:scale>
        <p:origin x="720"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7/5/2023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7/5/2023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9</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B27B-BD76-99FD-B73A-EA3DCCC8007F}"/>
              </a:ext>
            </a:extLst>
          </p:cNvPr>
          <p:cNvSpPr>
            <a:spLocks noGrp="1"/>
          </p:cNvSpPr>
          <p:nvPr>
            <p:ph type="title"/>
          </p:nvPr>
        </p:nvSpPr>
        <p:spPr>
          <a:xfrm>
            <a:off x="838200" y="141190"/>
            <a:ext cx="10515600" cy="1325563"/>
          </a:xfrm>
        </p:spPr>
        <p:txBody>
          <a:bodyPr/>
          <a:lstStyle/>
          <a:p>
            <a:pPr algn="ctr"/>
            <a:r>
              <a:rPr lang="en-US" dirty="0">
                <a:solidFill>
                  <a:srgbClr val="0070C0"/>
                </a:solidFill>
                <a:effectLst>
                  <a:outerShdw blurRad="38100" dist="38100" dir="2700000" algn="tl">
                    <a:srgbClr val="000000">
                      <a:alpha val="43137"/>
                    </a:srgbClr>
                  </a:outerShdw>
                </a:effectLst>
              </a:rPr>
              <a:t>God or Demons Joseph? Which is it?</a:t>
            </a:r>
          </a:p>
        </p:txBody>
      </p:sp>
      <p:sp>
        <p:nvSpPr>
          <p:cNvPr id="4" name="TextBox 3">
            <a:extLst>
              <a:ext uri="{FF2B5EF4-FFF2-40B4-BE49-F238E27FC236}">
                <a16:creationId xmlns:a16="http://schemas.microsoft.com/office/drawing/2014/main" id="{54918060-A151-7847-7114-7C799D173056}"/>
              </a:ext>
            </a:extLst>
          </p:cNvPr>
          <p:cNvSpPr txBox="1"/>
          <p:nvPr/>
        </p:nvSpPr>
        <p:spPr>
          <a:xfrm>
            <a:off x="6690049" y="1466753"/>
            <a:ext cx="4844920" cy="4832092"/>
          </a:xfrm>
          <a:prstGeom prst="rect">
            <a:avLst/>
          </a:prstGeom>
          <a:noFill/>
        </p:spPr>
        <p:txBody>
          <a:bodyPr wrap="square">
            <a:spAutoFit/>
          </a:bodyPr>
          <a:lstStyle/>
          <a:p>
            <a:r>
              <a:rPr lang="en-US" sz="2800" dirty="0"/>
              <a:t>1 Cor. 10:20-21 “But I say, that the things which the Gentiles sacrifice, they sacrifice to devils, and not to God: and </a:t>
            </a:r>
            <a:r>
              <a:rPr lang="en-US" sz="2800" b="1" u="sng" dirty="0"/>
              <a:t>I would not that ye should have fellowship with devils</a:t>
            </a:r>
            <a:r>
              <a:rPr lang="en-US" sz="2800" dirty="0"/>
              <a:t>. Ye cannot drink the cup of the Lord, and the cup of devils: </a:t>
            </a:r>
            <a:r>
              <a:rPr lang="en-US" sz="2800" b="1" u="sng" dirty="0"/>
              <a:t>ye cannot be partakers of the Lord's table, and of the table of devils</a:t>
            </a:r>
            <a:r>
              <a:rPr lang="en-US" sz="2800" dirty="0"/>
              <a:t>.”</a:t>
            </a:r>
          </a:p>
        </p:txBody>
      </p:sp>
      <p:pic>
        <p:nvPicPr>
          <p:cNvPr id="5" name="Picture 4">
            <a:extLst>
              <a:ext uri="{FF2B5EF4-FFF2-40B4-BE49-F238E27FC236}">
                <a16:creationId xmlns:a16="http://schemas.microsoft.com/office/drawing/2014/main" id="{CA1771CC-9CD0-1B9D-41EA-BBD2709DDF3B}"/>
              </a:ext>
            </a:extLst>
          </p:cNvPr>
          <p:cNvPicPr>
            <a:picLocks noChangeAspect="1"/>
          </p:cNvPicPr>
          <p:nvPr/>
        </p:nvPicPr>
        <p:blipFill rotWithShape="1">
          <a:blip r:embed="rId2"/>
          <a:srcRect b="52364"/>
          <a:stretch/>
        </p:blipFill>
        <p:spPr>
          <a:xfrm>
            <a:off x="232100" y="1759232"/>
            <a:ext cx="5865118" cy="3279299"/>
          </a:xfrm>
          <a:prstGeom prst="rect">
            <a:avLst/>
          </a:prstGeom>
        </p:spPr>
      </p:pic>
    </p:spTree>
    <p:extLst>
      <p:ext uri="{BB962C8B-B14F-4D97-AF65-F5344CB8AC3E}">
        <p14:creationId xmlns:p14="http://schemas.microsoft.com/office/powerpoint/2010/main" val="408914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58AC-EC30-8927-3A4F-C70078DB9207}"/>
              </a:ext>
            </a:extLst>
          </p:cNvPr>
          <p:cNvSpPr>
            <a:spLocks noGrp="1"/>
          </p:cNvSpPr>
          <p:nvPr>
            <p:ph type="title"/>
          </p:nvPr>
        </p:nvSpPr>
        <p:spPr>
          <a:xfrm>
            <a:off x="0" y="0"/>
            <a:ext cx="12192000" cy="1325563"/>
          </a:xfrm>
        </p:spPr>
        <p:txBody>
          <a:bodyPr/>
          <a:lstStyle/>
          <a:p>
            <a:pPr algn="ctr"/>
            <a:r>
              <a:rPr lang="en-US" i="1" u="sng" dirty="0">
                <a:solidFill>
                  <a:srgbClr val="FF0000"/>
                </a:solidFill>
                <a:effectLst>
                  <a:outerShdw blurRad="38100" dist="38100" dir="2700000" algn="tl">
                    <a:srgbClr val="000000">
                      <a:alpha val="43137"/>
                    </a:srgbClr>
                  </a:outerShdw>
                </a:effectLst>
              </a:rPr>
              <a:t>Joseph Smith’s Account of the 1</a:t>
            </a:r>
            <a:r>
              <a:rPr lang="en-US" i="1" u="sng" baseline="30000" dirty="0">
                <a:solidFill>
                  <a:srgbClr val="FF0000"/>
                </a:solidFill>
                <a:effectLst>
                  <a:outerShdw blurRad="38100" dist="38100" dir="2700000" algn="tl">
                    <a:srgbClr val="000000">
                      <a:alpha val="43137"/>
                    </a:srgbClr>
                  </a:outerShdw>
                </a:effectLst>
              </a:rPr>
              <a:t>st</a:t>
            </a:r>
            <a:r>
              <a:rPr lang="en-US" i="1" u="sng" dirty="0">
                <a:solidFill>
                  <a:srgbClr val="FF0000"/>
                </a:solidFill>
                <a:effectLst>
                  <a:outerShdw blurRad="38100" dist="38100" dir="2700000" algn="tl">
                    <a:srgbClr val="000000">
                      <a:alpha val="43137"/>
                    </a:srgbClr>
                  </a:outerShdw>
                </a:effectLst>
              </a:rPr>
              <a:t> Attempt to Retrieve the Golden Plates</a:t>
            </a:r>
          </a:p>
        </p:txBody>
      </p:sp>
      <p:sp>
        <p:nvSpPr>
          <p:cNvPr id="4" name="TextBox 3">
            <a:extLst>
              <a:ext uri="{FF2B5EF4-FFF2-40B4-BE49-F238E27FC236}">
                <a16:creationId xmlns:a16="http://schemas.microsoft.com/office/drawing/2014/main" id="{902C5171-A865-3BBE-189F-8D513FFED372}"/>
              </a:ext>
            </a:extLst>
          </p:cNvPr>
          <p:cNvSpPr txBox="1"/>
          <p:nvPr/>
        </p:nvSpPr>
        <p:spPr>
          <a:xfrm>
            <a:off x="0" y="1224286"/>
            <a:ext cx="8500188" cy="5632311"/>
          </a:xfrm>
          <a:prstGeom prst="rect">
            <a:avLst/>
          </a:prstGeom>
          <a:noFill/>
        </p:spPr>
        <p:txBody>
          <a:bodyPr wrap="square">
            <a:spAutoFit/>
          </a:bodyPr>
          <a:lstStyle/>
          <a:p>
            <a:r>
              <a:rPr lang="en-US" sz="2400" dirty="0"/>
              <a:t>“Having removed the earth, I obtained a lever, which I got fixed under the edge of the stone, and with a little exertion raised it up. I looked in, and there indeed </a:t>
            </a:r>
            <a:r>
              <a:rPr lang="en-US" sz="2400" b="1" u="sng" dirty="0"/>
              <a:t>did I behold the plates, the </a:t>
            </a:r>
            <a:r>
              <a:rPr lang="en-US" sz="2400" b="1" u="sng" dirty="0" err="1"/>
              <a:t>Urim</a:t>
            </a:r>
            <a:r>
              <a:rPr lang="en-US" sz="2400" b="1" u="sng" dirty="0"/>
              <a:t> and Thummim, and the breastplate, as stated by the messenger.</a:t>
            </a:r>
            <a:r>
              <a:rPr lang="en-US" sz="2400" dirty="0"/>
              <a:t> The box in which they lay was formed by laying stones together in some kind of cement. In the bottom of the box were laid two stones crossways of the box, and on these stones lay the plates and the other things with them. </a:t>
            </a:r>
            <a:r>
              <a:rPr lang="en-US" sz="2400" b="1" u="sng" dirty="0"/>
              <a:t>I made an attempt to take them out, but was forbidden by the messenger, and was again informed that the time for bringing them forth had not yet arrived, neither would it, until four years from that time</a:t>
            </a:r>
            <a:r>
              <a:rPr lang="en-US" sz="2400" dirty="0"/>
              <a:t>; but he told me that I should come to that place precisely in one year from that time, and that he would there meet with me, and that I should continue to do so until the time should come for obtaining the plates.” (Joseph Smith History Ch. 1:52, churchofjesuschrist.org)</a:t>
            </a:r>
          </a:p>
        </p:txBody>
      </p:sp>
      <p:pic>
        <p:nvPicPr>
          <p:cNvPr id="5" name="Picture 4">
            <a:extLst>
              <a:ext uri="{FF2B5EF4-FFF2-40B4-BE49-F238E27FC236}">
                <a16:creationId xmlns:a16="http://schemas.microsoft.com/office/drawing/2014/main" id="{72649FD6-1C54-C7B4-D98F-0C036B6937F2}"/>
              </a:ext>
            </a:extLst>
          </p:cNvPr>
          <p:cNvPicPr>
            <a:picLocks noChangeAspect="1"/>
          </p:cNvPicPr>
          <p:nvPr/>
        </p:nvPicPr>
        <p:blipFill>
          <a:blip r:embed="rId2"/>
          <a:stretch>
            <a:fillRect/>
          </a:stretch>
        </p:blipFill>
        <p:spPr>
          <a:xfrm>
            <a:off x="8629158" y="1567542"/>
            <a:ext cx="3562842" cy="4450216"/>
          </a:xfrm>
          <a:prstGeom prst="rect">
            <a:avLst/>
          </a:prstGeom>
        </p:spPr>
      </p:pic>
    </p:spTree>
    <p:extLst>
      <p:ext uri="{BB962C8B-B14F-4D97-AF65-F5344CB8AC3E}">
        <p14:creationId xmlns:p14="http://schemas.microsoft.com/office/powerpoint/2010/main" val="245774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A0FF-5E0A-ACF6-7B5B-C38DC6B94D13}"/>
              </a:ext>
            </a:extLst>
          </p:cNvPr>
          <p:cNvSpPr>
            <a:spLocks noGrp="1"/>
          </p:cNvSpPr>
          <p:nvPr>
            <p:ph type="title"/>
          </p:nvPr>
        </p:nvSpPr>
        <p:spPr>
          <a:xfrm>
            <a:off x="0" y="-111971"/>
            <a:ext cx="12192000" cy="1325563"/>
          </a:xfrm>
        </p:spPr>
        <p:txBody>
          <a:bodyPr/>
          <a:lstStyle/>
          <a:p>
            <a:pPr algn="ctr"/>
            <a:r>
              <a:rPr lang="en-US" b="1" dirty="0">
                <a:solidFill>
                  <a:srgbClr val="0070C0"/>
                </a:solidFill>
                <a:effectLst>
                  <a:outerShdw blurRad="38100" dist="38100" dir="2700000" algn="tl">
                    <a:srgbClr val="000000">
                      <a:alpha val="43137"/>
                    </a:srgbClr>
                  </a:outerShdw>
                </a:effectLst>
              </a:rPr>
              <a:t>1</a:t>
            </a:r>
            <a:r>
              <a:rPr lang="en-US" b="1" baseline="30000" dirty="0">
                <a:solidFill>
                  <a:srgbClr val="0070C0"/>
                </a:solidFill>
                <a:effectLst>
                  <a:outerShdw blurRad="38100" dist="38100" dir="2700000" algn="tl">
                    <a:srgbClr val="000000">
                      <a:alpha val="43137"/>
                    </a:srgbClr>
                  </a:outerShdw>
                </a:effectLst>
              </a:rPr>
              <a:t>st</a:t>
            </a:r>
            <a:r>
              <a:rPr lang="en-US" b="1" dirty="0">
                <a:solidFill>
                  <a:srgbClr val="0070C0"/>
                </a:solidFill>
                <a:effectLst>
                  <a:outerShdw blurRad="38100" dist="38100" dir="2700000" algn="tl">
                    <a:srgbClr val="000000">
                      <a:alpha val="43137"/>
                    </a:srgbClr>
                  </a:outerShdw>
                </a:effectLst>
              </a:rPr>
              <a:t> Attempt:</a:t>
            </a:r>
            <a:br>
              <a:rPr lang="en-US" b="1" dirty="0">
                <a:solidFill>
                  <a:srgbClr val="0070C0"/>
                </a:solidFill>
                <a:effectLst>
                  <a:outerShdw blurRad="38100" dist="38100" dir="2700000" algn="tl">
                    <a:srgbClr val="000000">
                      <a:alpha val="43137"/>
                    </a:srgbClr>
                  </a:outerShdw>
                </a:effectLst>
              </a:rPr>
            </a:br>
            <a:r>
              <a:rPr lang="en-US" b="1" dirty="0">
                <a:solidFill>
                  <a:srgbClr val="0070C0"/>
                </a:solidFill>
                <a:effectLst>
                  <a:outerShdw blurRad="38100" dist="38100" dir="2700000" algn="tl">
                    <a:srgbClr val="000000">
                      <a:alpha val="43137"/>
                    </a:srgbClr>
                  </a:outerShdw>
                </a:effectLst>
              </a:rPr>
              <a:t>The </a:t>
            </a:r>
            <a:r>
              <a:rPr lang="en-US" b="1" strike="sngStrike" dirty="0">
                <a:solidFill>
                  <a:srgbClr val="FF0000"/>
                </a:solidFill>
                <a:effectLst>
                  <a:outerShdw blurRad="38100" dist="38100" dir="2700000" algn="tl">
                    <a:srgbClr val="000000">
                      <a:alpha val="43137"/>
                    </a:srgbClr>
                  </a:outerShdw>
                </a:effectLst>
              </a:rPr>
              <a:t>Treasure Guardian</a:t>
            </a:r>
            <a:r>
              <a:rPr lang="en-US" b="1" dirty="0">
                <a:solidFill>
                  <a:srgbClr val="0070C0"/>
                </a:solidFill>
                <a:effectLst>
                  <a:outerShdw blurRad="38100" dist="38100" dir="2700000" algn="tl">
                    <a:srgbClr val="000000">
                      <a:alpha val="43137"/>
                    </a:srgbClr>
                  </a:outerShdw>
                </a:effectLst>
              </a:rPr>
              <a:t> Angel Rejects Joseph Smith</a:t>
            </a:r>
          </a:p>
        </p:txBody>
      </p:sp>
      <p:sp>
        <p:nvSpPr>
          <p:cNvPr id="4" name="TextBox 3">
            <a:extLst>
              <a:ext uri="{FF2B5EF4-FFF2-40B4-BE49-F238E27FC236}">
                <a16:creationId xmlns:a16="http://schemas.microsoft.com/office/drawing/2014/main" id="{99F5D473-3356-C958-B205-9494ABE66D5E}"/>
              </a:ext>
            </a:extLst>
          </p:cNvPr>
          <p:cNvSpPr txBox="1"/>
          <p:nvPr/>
        </p:nvSpPr>
        <p:spPr>
          <a:xfrm>
            <a:off x="2640563" y="993940"/>
            <a:ext cx="9551437" cy="6001643"/>
          </a:xfrm>
          <a:prstGeom prst="rect">
            <a:avLst/>
          </a:prstGeom>
          <a:noFill/>
        </p:spPr>
        <p:txBody>
          <a:bodyPr wrap="square">
            <a:spAutoFit/>
          </a:bodyPr>
          <a:lstStyle/>
          <a:p>
            <a:r>
              <a:rPr lang="en-US" sz="2400" dirty="0"/>
              <a:t>“</a:t>
            </a:r>
            <a:r>
              <a:rPr lang="en-US" sz="2400" b="1" u="sng" dirty="0"/>
              <a:t>On attempting to take possession of the records [gold pates] a shock was produced upon his system, by an invisible power, which deprived him in a measure, of his natural strength. He desisted for an instant, and then made another attempt, but was more sensibly shocked than before</a:t>
            </a:r>
            <a:r>
              <a:rPr lang="en-US" sz="2400" dirty="0"/>
              <a:t>. What was the occasion of this he knew not—there was the pure </a:t>
            </a:r>
            <a:r>
              <a:rPr lang="en-US" sz="2400" dirty="0" err="1"/>
              <a:t>unsulied</a:t>
            </a:r>
            <a:r>
              <a:rPr lang="en-US" sz="2400" dirty="0"/>
              <a:t> record, as had been described—he had heard of the power, of enchantment, and a thousand like stories, which held the hidden treasures of the earth, and sup[p]</a:t>
            </a:r>
            <a:r>
              <a:rPr lang="en-US" sz="2400" dirty="0" err="1"/>
              <a:t>osed</a:t>
            </a:r>
            <a:r>
              <a:rPr lang="en-US" sz="2400" dirty="0"/>
              <a:t> that physical exertion and personal strength was only necessary to enable him to yet obtain the object of his wish. </a:t>
            </a:r>
            <a:r>
              <a:rPr lang="en-US" sz="2400" b="1" u="sng" dirty="0"/>
              <a:t>He therefore made the third attempt with an increased exertion, when his strength failed him more than at either of the former times, and without premeditation he exclaimed, “why can I not obtained this book?” [“]because you have not kept the commandments of the Lord”, answered a voice, within a seeming short distance. He looked, and to his astonishment, there stood the angel who had previously given him the directions concerning this matter</a:t>
            </a:r>
            <a:r>
              <a:rPr lang="en-US" sz="2400" dirty="0"/>
              <a:t>.” (Oliver Cowdery, 1834/35 Letter to W.W. Phelps, josephsmithpapers.org)</a:t>
            </a:r>
          </a:p>
        </p:txBody>
      </p:sp>
      <p:pic>
        <p:nvPicPr>
          <p:cNvPr id="5" name="Picture 4">
            <a:extLst>
              <a:ext uri="{FF2B5EF4-FFF2-40B4-BE49-F238E27FC236}">
                <a16:creationId xmlns:a16="http://schemas.microsoft.com/office/drawing/2014/main" id="{44728C70-24FA-824F-7581-B140F3F07CD5}"/>
              </a:ext>
            </a:extLst>
          </p:cNvPr>
          <p:cNvPicPr>
            <a:picLocks noChangeAspect="1"/>
          </p:cNvPicPr>
          <p:nvPr/>
        </p:nvPicPr>
        <p:blipFill rotWithShape="1">
          <a:blip r:embed="rId2"/>
          <a:srcRect l="29688" r="33379"/>
          <a:stretch/>
        </p:blipFill>
        <p:spPr>
          <a:xfrm>
            <a:off x="130627" y="1750074"/>
            <a:ext cx="2509936" cy="4221518"/>
          </a:xfrm>
          <a:prstGeom prst="rect">
            <a:avLst/>
          </a:prstGeom>
        </p:spPr>
      </p:pic>
    </p:spTree>
    <p:extLst>
      <p:ext uri="{BB962C8B-B14F-4D97-AF65-F5344CB8AC3E}">
        <p14:creationId xmlns:p14="http://schemas.microsoft.com/office/powerpoint/2010/main" val="402354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CF38-585D-063F-E436-7192EE8DD8C4}"/>
              </a:ext>
            </a:extLst>
          </p:cNvPr>
          <p:cNvSpPr>
            <a:spLocks noGrp="1"/>
          </p:cNvSpPr>
          <p:nvPr>
            <p:ph type="title"/>
          </p:nvPr>
        </p:nvSpPr>
        <p:spPr>
          <a:xfrm>
            <a:off x="772886" y="-241364"/>
            <a:ext cx="10515600" cy="1325563"/>
          </a:xfrm>
        </p:spPr>
        <p:txBody>
          <a:bodyPr/>
          <a:lstStyle/>
          <a:p>
            <a:pPr algn="ctr"/>
            <a:r>
              <a:rPr lang="en-US" b="1" dirty="0">
                <a:effectLst>
                  <a:outerShdw blurRad="38100" dist="38100" dir="2700000" algn="tl">
                    <a:srgbClr val="000000">
                      <a:alpha val="43137"/>
                    </a:srgbClr>
                  </a:outerShdw>
                </a:effectLst>
              </a:rPr>
              <a:t>Account of Mormon Joseph Knight</a:t>
            </a:r>
          </a:p>
        </p:txBody>
      </p:sp>
      <p:sp>
        <p:nvSpPr>
          <p:cNvPr id="4" name="TextBox 3">
            <a:extLst>
              <a:ext uri="{FF2B5EF4-FFF2-40B4-BE49-F238E27FC236}">
                <a16:creationId xmlns:a16="http://schemas.microsoft.com/office/drawing/2014/main" id="{2D9F2CF1-B219-E6B4-73EB-CC64C647F9D7}"/>
              </a:ext>
            </a:extLst>
          </p:cNvPr>
          <p:cNvSpPr txBox="1"/>
          <p:nvPr/>
        </p:nvSpPr>
        <p:spPr>
          <a:xfrm>
            <a:off x="212271" y="912483"/>
            <a:ext cx="6097554" cy="5693866"/>
          </a:xfrm>
          <a:prstGeom prst="rect">
            <a:avLst/>
          </a:prstGeom>
          <a:noFill/>
        </p:spPr>
        <p:txBody>
          <a:bodyPr wrap="square">
            <a:spAutoFit/>
          </a:bodyPr>
          <a:lstStyle/>
          <a:p>
            <a:r>
              <a:rPr lang="en-US" sz="2800" dirty="0"/>
              <a:t>"</a:t>
            </a:r>
            <a:r>
              <a:rPr lang="en-US" sz="2800" b="1" u="sng" dirty="0"/>
              <a:t>He [Joseph] exclaimed “why Cant I </a:t>
            </a:r>
            <a:r>
              <a:rPr lang="en-US" sz="2800" b="1" u="sng" dirty="0" err="1"/>
              <a:t>stur</a:t>
            </a:r>
            <a:r>
              <a:rPr lang="en-US" sz="2800" b="1" u="sng" dirty="0"/>
              <a:t> this Book?” And he was answered, “you have not Done rite; you should have took the Book and a gone right away. You cant have it now</a:t>
            </a:r>
            <a:r>
              <a:rPr lang="en-US" sz="2800" dirty="0"/>
              <a:t>.” Joseph says, “when can I have it?” The answer was the 22nt Day of September next if you Bring the right person with you. Joseph says,” </a:t>
            </a:r>
            <a:r>
              <a:rPr lang="en-US" sz="2800" b="1" u="sng" dirty="0"/>
              <a:t>who is the right Person?” The answer was “your oldest Brother.”</a:t>
            </a:r>
            <a:r>
              <a:rPr lang="en-US" sz="2800" dirty="0"/>
              <a:t>" (Joseph Knight [1772-1847], Reminiscences, p. 2 of 11, catalog.churchofjesuschrist.org)</a:t>
            </a:r>
          </a:p>
        </p:txBody>
      </p:sp>
      <p:pic>
        <p:nvPicPr>
          <p:cNvPr id="6" name="Picture 5">
            <a:extLst>
              <a:ext uri="{FF2B5EF4-FFF2-40B4-BE49-F238E27FC236}">
                <a16:creationId xmlns:a16="http://schemas.microsoft.com/office/drawing/2014/main" id="{A0EE4D91-4CB2-9A68-3976-FB22A0D60F09}"/>
              </a:ext>
            </a:extLst>
          </p:cNvPr>
          <p:cNvPicPr>
            <a:picLocks noChangeAspect="1"/>
          </p:cNvPicPr>
          <p:nvPr/>
        </p:nvPicPr>
        <p:blipFill>
          <a:blip r:embed="rId2"/>
          <a:stretch>
            <a:fillRect/>
          </a:stretch>
        </p:blipFill>
        <p:spPr>
          <a:xfrm>
            <a:off x="6759243" y="912483"/>
            <a:ext cx="4348622" cy="5497648"/>
          </a:xfrm>
          <a:prstGeom prst="rect">
            <a:avLst/>
          </a:prstGeom>
        </p:spPr>
      </p:pic>
    </p:spTree>
    <p:extLst>
      <p:ext uri="{BB962C8B-B14F-4D97-AF65-F5344CB8AC3E}">
        <p14:creationId xmlns:p14="http://schemas.microsoft.com/office/powerpoint/2010/main" val="197012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01B3D-B047-64B9-A18D-BD34F563A80A}"/>
              </a:ext>
            </a:extLst>
          </p:cNvPr>
          <p:cNvSpPr>
            <a:spLocks noGrp="1"/>
          </p:cNvSpPr>
          <p:nvPr>
            <p:ph type="title"/>
          </p:nvPr>
        </p:nvSpPr>
        <p:spPr>
          <a:xfrm>
            <a:off x="838200" y="-250695"/>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2</a:t>
            </a:r>
            <a:r>
              <a:rPr lang="en-US" b="1" baseline="30000" dirty="0">
                <a:solidFill>
                  <a:srgbClr val="00B050"/>
                </a:solidFill>
                <a:effectLst>
                  <a:outerShdw blurRad="38100" dist="38100" dir="2700000" algn="tl">
                    <a:srgbClr val="000000">
                      <a:alpha val="43137"/>
                    </a:srgbClr>
                  </a:outerShdw>
                </a:effectLst>
              </a:rPr>
              <a:t>nd</a:t>
            </a:r>
            <a:r>
              <a:rPr lang="en-US" b="1" dirty="0">
                <a:solidFill>
                  <a:srgbClr val="00B050"/>
                </a:solidFill>
                <a:effectLst>
                  <a:outerShdw blurRad="38100" dist="38100" dir="2700000" algn="tl">
                    <a:srgbClr val="000000">
                      <a:alpha val="43137"/>
                    </a:srgbClr>
                  </a:outerShdw>
                </a:effectLst>
              </a:rPr>
              <a:t> Attempt: 1824 Fails</a:t>
            </a:r>
          </a:p>
        </p:txBody>
      </p:sp>
      <p:sp>
        <p:nvSpPr>
          <p:cNvPr id="4" name="TextBox 3">
            <a:extLst>
              <a:ext uri="{FF2B5EF4-FFF2-40B4-BE49-F238E27FC236}">
                <a16:creationId xmlns:a16="http://schemas.microsoft.com/office/drawing/2014/main" id="{E3E9F94E-462F-F5BF-6D29-6FEA2F2B06B0}"/>
              </a:ext>
            </a:extLst>
          </p:cNvPr>
          <p:cNvSpPr txBox="1"/>
          <p:nvPr/>
        </p:nvSpPr>
        <p:spPr>
          <a:xfrm>
            <a:off x="258924" y="1155118"/>
            <a:ext cx="7597451" cy="5262979"/>
          </a:xfrm>
          <a:prstGeom prst="rect">
            <a:avLst/>
          </a:prstGeom>
          <a:noFill/>
        </p:spPr>
        <p:txBody>
          <a:bodyPr wrap="square">
            <a:spAutoFit/>
          </a:bodyPr>
          <a:lstStyle/>
          <a:p>
            <a:r>
              <a:rPr lang="en-US" sz="2400" dirty="0"/>
              <a:t>Unfortunately for Joseph, his eldest brother Alvin died just a few months [November 1823] after being told by the </a:t>
            </a:r>
            <a:r>
              <a:rPr lang="en-US" sz="2400" strike="sngStrike" dirty="0"/>
              <a:t>treasure guardian</a:t>
            </a:r>
            <a:r>
              <a:rPr lang="en-US" sz="2400" dirty="0"/>
              <a:t> angel that he must be present in order to retrieve the golden plates. According to Joseph Smith’s mother Lucy Mack Smith, Alvin told Joseph just before he died to “</a:t>
            </a:r>
            <a:r>
              <a:rPr lang="en-US" sz="2400" b="1" u="sng" dirty="0"/>
              <a:t>do everything that lies in your power to obtain the Record. Be faithful in receiving instruction, and in keeping every commandment that is given you</a:t>
            </a:r>
            <a:r>
              <a:rPr lang="en-US" sz="2400" dirty="0"/>
              <a:t>.” (Lucy Mack Smith, History of Joseph Smith, P. 87). Even more strange, at this time rumors circulated that Alvin’s body had been disturbed. Joseph Smith sr. published a suspicious article in the Wayne Sentinel on September 29, 1824 stated that he dug up Alvin’s grave to make sure no one had tampered with his son’s remains</a:t>
            </a:r>
          </a:p>
        </p:txBody>
      </p:sp>
      <p:pic>
        <p:nvPicPr>
          <p:cNvPr id="5" name="Picture 4">
            <a:extLst>
              <a:ext uri="{FF2B5EF4-FFF2-40B4-BE49-F238E27FC236}">
                <a16:creationId xmlns:a16="http://schemas.microsoft.com/office/drawing/2014/main" id="{14719C54-78F5-112A-1709-EEB88DF374D8}"/>
              </a:ext>
            </a:extLst>
          </p:cNvPr>
          <p:cNvPicPr>
            <a:picLocks noChangeAspect="1"/>
          </p:cNvPicPr>
          <p:nvPr/>
        </p:nvPicPr>
        <p:blipFill>
          <a:blip r:embed="rId2"/>
          <a:stretch>
            <a:fillRect/>
          </a:stretch>
        </p:blipFill>
        <p:spPr>
          <a:xfrm>
            <a:off x="8509518" y="798738"/>
            <a:ext cx="3167354" cy="5975741"/>
          </a:xfrm>
          <a:prstGeom prst="rect">
            <a:avLst/>
          </a:prstGeom>
        </p:spPr>
      </p:pic>
    </p:spTree>
    <p:extLst>
      <p:ext uri="{BB962C8B-B14F-4D97-AF65-F5344CB8AC3E}">
        <p14:creationId xmlns:p14="http://schemas.microsoft.com/office/powerpoint/2010/main" val="280899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C915-C7A4-CDCF-8378-8EEE9D5D99D1}"/>
              </a:ext>
            </a:extLst>
          </p:cNvPr>
          <p:cNvSpPr>
            <a:spLocks noGrp="1"/>
          </p:cNvSpPr>
          <p:nvPr>
            <p:ph type="title"/>
          </p:nvPr>
        </p:nvSpPr>
        <p:spPr>
          <a:xfrm>
            <a:off x="912845" y="-260026"/>
            <a:ext cx="10515600" cy="1325563"/>
          </a:xfrm>
        </p:spPr>
        <p:txBody>
          <a:bodyPr/>
          <a:lstStyle/>
          <a:p>
            <a:r>
              <a:rPr lang="en-US" b="1" i="1" u="sng" dirty="0">
                <a:solidFill>
                  <a:srgbClr val="002060"/>
                </a:solidFill>
                <a:effectLst>
                  <a:outerShdw blurRad="38100" dist="38100" dir="2700000" algn="tl">
                    <a:srgbClr val="000000">
                      <a:alpha val="43137"/>
                    </a:srgbClr>
                  </a:outerShdw>
                </a:effectLst>
              </a:rPr>
              <a:t>1827: Joseph Finally gets the golden plates</a:t>
            </a:r>
          </a:p>
        </p:txBody>
      </p:sp>
      <p:sp>
        <p:nvSpPr>
          <p:cNvPr id="3" name="TextBox 2">
            <a:extLst>
              <a:ext uri="{FF2B5EF4-FFF2-40B4-BE49-F238E27FC236}">
                <a16:creationId xmlns:a16="http://schemas.microsoft.com/office/drawing/2014/main" id="{5822757C-E5BF-7E93-2B31-967246DF0CDA}"/>
              </a:ext>
            </a:extLst>
          </p:cNvPr>
          <p:cNvSpPr txBox="1"/>
          <p:nvPr/>
        </p:nvSpPr>
        <p:spPr>
          <a:xfrm>
            <a:off x="5924938" y="972231"/>
            <a:ext cx="6074229" cy="5262979"/>
          </a:xfrm>
          <a:prstGeom prst="rect">
            <a:avLst/>
          </a:prstGeom>
          <a:noFill/>
        </p:spPr>
        <p:txBody>
          <a:bodyPr wrap="square" rtlCol="0">
            <a:spAutoFit/>
          </a:bodyPr>
          <a:lstStyle/>
          <a:p>
            <a:r>
              <a:rPr lang="en-US" sz="2800" dirty="0"/>
              <a:t>No record other than Joseph’s account exists for the 1825 &amp; 1826 visits to the Hill Cumorah for the Golden Plates, but Joseph Knight’s Reminiscences papers claim that the </a:t>
            </a:r>
            <a:r>
              <a:rPr lang="en-US" sz="2800" strike="sngStrike" dirty="0"/>
              <a:t>treasure guardian</a:t>
            </a:r>
            <a:r>
              <a:rPr lang="en-US" sz="2800" dirty="0"/>
              <a:t> angel told Joseph that he must come back with the “right person”—which Joseph found to be Emma Hale (his 1</a:t>
            </a:r>
            <a:r>
              <a:rPr lang="en-US" sz="2800" baseline="30000" dirty="0"/>
              <a:t>st</a:t>
            </a:r>
            <a:r>
              <a:rPr lang="en-US" sz="2800" dirty="0"/>
              <a:t> wife) when he used his seer stone to locate her. On the Autumnal equinox in 1827, wearing all black, Joseph allegedly retrieved the golden plates.</a:t>
            </a:r>
          </a:p>
        </p:txBody>
      </p:sp>
      <p:pic>
        <p:nvPicPr>
          <p:cNvPr id="4" name="Picture 3">
            <a:extLst>
              <a:ext uri="{FF2B5EF4-FFF2-40B4-BE49-F238E27FC236}">
                <a16:creationId xmlns:a16="http://schemas.microsoft.com/office/drawing/2014/main" id="{45C4928D-0DA7-7A0B-135D-626057FDEB09}"/>
              </a:ext>
            </a:extLst>
          </p:cNvPr>
          <p:cNvPicPr>
            <a:picLocks noChangeAspect="1"/>
          </p:cNvPicPr>
          <p:nvPr/>
        </p:nvPicPr>
        <p:blipFill>
          <a:blip r:embed="rId2"/>
          <a:stretch>
            <a:fillRect/>
          </a:stretch>
        </p:blipFill>
        <p:spPr>
          <a:xfrm>
            <a:off x="354563" y="1139889"/>
            <a:ext cx="5307563" cy="5307563"/>
          </a:xfrm>
          <a:prstGeom prst="rect">
            <a:avLst/>
          </a:prstGeom>
        </p:spPr>
      </p:pic>
    </p:spTree>
    <p:extLst>
      <p:ext uri="{BB962C8B-B14F-4D97-AF65-F5344CB8AC3E}">
        <p14:creationId xmlns:p14="http://schemas.microsoft.com/office/powerpoint/2010/main" val="243112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8D884-FF88-021D-634D-D5DA88042CDD}"/>
              </a:ext>
            </a:extLst>
          </p:cNvPr>
          <p:cNvSpPr>
            <a:spLocks noGrp="1"/>
          </p:cNvSpPr>
          <p:nvPr>
            <p:ph type="title"/>
          </p:nvPr>
        </p:nvSpPr>
        <p:spPr>
          <a:xfrm>
            <a:off x="838200" y="-269356"/>
            <a:ext cx="10515600" cy="1325563"/>
          </a:xfrm>
        </p:spPr>
        <p:txBody>
          <a:bodyPr/>
          <a:lstStyle/>
          <a:p>
            <a:pPr algn="ctr"/>
            <a:r>
              <a:rPr lang="en-US" dirty="0"/>
              <a:t>The Problem with the Plates</a:t>
            </a:r>
          </a:p>
        </p:txBody>
      </p:sp>
      <p:sp>
        <p:nvSpPr>
          <p:cNvPr id="4" name="TextBox 3">
            <a:extLst>
              <a:ext uri="{FF2B5EF4-FFF2-40B4-BE49-F238E27FC236}">
                <a16:creationId xmlns:a16="http://schemas.microsoft.com/office/drawing/2014/main" id="{DCF1B0B5-44DD-9E0F-AF51-8DA2C48C3F97}"/>
              </a:ext>
            </a:extLst>
          </p:cNvPr>
          <p:cNvSpPr txBox="1"/>
          <p:nvPr/>
        </p:nvSpPr>
        <p:spPr>
          <a:xfrm>
            <a:off x="5866623" y="1268877"/>
            <a:ext cx="6097554" cy="4832092"/>
          </a:xfrm>
          <a:prstGeom prst="rect">
            <a:avLst/>
          </a:prstGeom>
          <a:noFill/>
        </p:spPr>
        <p:txBody>
          <a:bodyPr wrap="square">
            <a:spAutoFit/>
          </a:bodyPr>
          <a:lstStyle/>
          <a:p>
            <a:r>
              <a:rPr lang="en-US" sz="2800" dirty="0"/>
              <a:t>“The "unsealed portion" of the gold plates, that we are told comprise the Book of Mormon today, consisted of 12 plates. The first edition of the Book of Mormon is 590 pages, which means that every gold plate accounts for about 50 pages of text in English, </a:t>
            </a:r>
            <a:r>
              <a:rPr lang="en-US" sz="2800" b="1" u="sng" dirty="0"/>
              <a:t>which then is about 22,000 words in English per plate</a:t>
            </a:r>
            <a:r>
              <a:rPr lang="en-US" sz="2800" dirty="0"/>
              <a:t>.” ldsdiscussions.org, Book of Mormon: Gold Plates of the Book of Mormon</a:t>
            </a:r>
          </a:p>
        </p:txBody>
      </p:sp>
      <p:pic>
        <p:nvPicPr>
          <p:cNvPr id="5" name="Picture 4">
            <a:extLst>
              <a:ext uri="{FF2B5EF4-FFF2-40B4-BE49-F238E27FC236}">
                <a16:creationId xmlns:a16="http://schemas.microsoft.com/office/drawing/2014/main" id="{97C79A22-2284-5FE6-1D7A-20E0BD9FAB66}"/>
              </a:ext>
            </a:extLst>
          </p:cNvPr>
          <p:cNvPicPr>
            <a:picLocks noChangeAspect="1"/>
          </p:cNvPicPr>
          <p:nvPr/>
        </p:nvPicPr>
        <p:blipFill rotWithShape="1">
          <a:blip r:embed="rId2"/>
          <a:srcRect t="-889" r="32801" b="889"/>
          <a:stretch/>
        </p:blipFill>
        <p:spPr>
          <a:xfrm>
            <a:off x="227823" y="961745"/>
            <a:ext cx="5333223" cy="5139224"/>
          </a:xfrm>
          <a:prstGeom prst="rect">
            <a:avLst/>
          </a:prstGeom>
        </p:spPr>
      </p:pic>
    </p:spTree>
    <p:extLst>
      <p:ext uri="{BB962C8B-B14F-4D97-AF65-F5344CB8AC3E}">
        <p14:creationId xmlns:p14="http://schemas.microsoft.com/office/powerpoint/2010/main" val="407675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A0DF-E01E-4003-173B-3029FDF135D9}"/>
              </a:ext>
            </a:extLst>
          </p:cNvPr>
          <p:cNvSpPr>
            <a:spLocks noGrp="1"/>
          </p:cNvSpPr>
          <p:nvPr>
            <p:ph type="title"/>
          </p:nvPr>
        </p:nvSpPr>
        <p:spPr>
          <a:xfrm>
            <a:off x="838200" y="-297348"/>
            <a:ext cx="10515600" cy="1325563"/>
          </a:xfrm>
        </p:spPr>
        <p:txBody>
          <a:bodyPr/>
          <a:lstStyle/>
          <a:p>
            <a:pPr algn="ctr"/>
            <a:r>
              <a:rPr lang="en-US" b="1" u="sng" dirty="0">
                <a:solidFill>
                  <a:srgbClr val="00B0F0"/>
                </a:solidFill>
                <a:effectLst>
                  <a:outerShdw blurRad="38100" dist="38100" dir="2700000" algn="tl">
                    <a:srgbClr val="000000">
                      <a:alpha val="43137"/>
                    </a:srgbClr>
                  </a:outerShdw>
                </a:effectLst>
              </a:rPr>
              <a:t>The Translation</a:t>
            </a:r>
          </a:p>
        </p:txBody>
      </p:sp>
      <p:pic>
        <p:nvPicPr>
          <p:cNvPr id="3" name="Picture 2">
            <a:extLst>
              <a:ext uri="{FF2B5EF4-FFF2-40B4-BE49-F238E27FC236}">
                <a16:creationId xmlns:a16="http://schemas.microsoft.com/office/drawing/2014/main" id="{460679EB-903D-5EBB-09DB-C8A190638CAB}"/>
              </a:ext>
            </a:extLst>
          </p:cNvPr>
          <p:cNvPicPr>
            <a:picLocks noChangeAspect="1"/>
          </p:cNvPicPr>
          <p:nvPr/>
        </p:nvPicPr>
        <p:blipFill>
          <a:blip r:embed="rId2"/>
          <a:stretch>
            <a:fillRect/>
          </a:stretch>
        </p:blipFill>
        <p:spPr>
          <a:xfrm>
            <a:off x="9050822" y="124893"/>
            <a:ext cx="2761733" cy="3448731"/>
          </a:xfrm>
          <a:prstGeom prst="rect">
            <a:avLst/>
          </a:prstGeom>
        </p:spPr>
      </p:pic>
      <p:sp>
        <p:nvSpPr>
          <p:cNvPr id="4" name="TextBox 3">
            <a:extLst>
              <a:ext uri="{FF2B5EF4-FFF2-40B4-BE49-F238E27FC236}">
                <a16:creationId xmlns:a16="http://schemas.microsoft.com/office/drawing/2014/main" id="{67AC40DD-DEDE-5783-3054-1FC80C20AD2F}"/>
              </a:ext>
            </a:extLst>
          </p:cNvPr>
          <p:cNvSpPr txBox="1"/>
          <p:nvPr/>
        </p:nvSpPr>
        <p:spPr>
          <a:xfrm>
            <a:off x="242596" y="783771"/>
            <a:ext cx="8649477" cy="6001643"/>
          </a:xfrm>
          <a:prstGeom prst="rect">
            <a:avLst/>
          </a:prstGeom>
          <a:noFill/>
        </p:spPr>
        <p:txBody>
          <a:bodyPr wrap="square" rtlCol="0">
            <a:spAutoFit/>
          </a:bodyPr>
          <a:lstStyle/>
          <a:p>
            <a:r>
              <a:rPr lang="en-US" sz="2400" dirty="0"/>
              <a:t>“</a:t>
            </a:r>
            <a:r>
              <a:rPr lang="en-US" sz="2400" b="1" u="sng" dirty="0"/>
              <a:t>By aid of the seer stone, sentences would appear and were read by the Prophet and written by Martin [Harris]</a:t>
            </a:r>
            <a:r>
              <a:rPr lang="en-US" sz="2400" dirty="0"/>
              <a:t> and when finished he would say "Written," and if correctly written that sentence would disappear and another appear in its place, but if not written correctly it remained until corrected, so that the translation was just as it was </a:t>
            </a:r>
            <a:r>
              <a:rPr lang="en-US" sz="2400" dirty="0" err="1"/>
              <a:t>engraven</a:t>
            </a:r>
            <a:r>
              <a:rPr lang="en-US" sz="2400" dirty="0"/>
              <a:t> on the plates, precisely in the language then used." ("One of the Three Witnesses," Millennial Star, Volume 44, p 86-87)</a:t>
            </a:r>
          </a:p>
          <a:p>
            <a:endParaRPr lang="en-US" sz="2400" dirty="0"/>
          </a:p>
          <a:p>
            <a:r>
              <a:rPr lang="en-US" sz="2400" dirty="0"/>
              <a:t>Keep in mind that Joseph Smith “translated” the golden plates by using his seer stone and looking in his hat (just like treasure-digging) and relaying the interpretation to a scribe—the golden plates were not even present. The original scribe Martin Harris, begged Joseph to bring the first 116 pages of the manuscript home to show his wife that the work he was engaged in was legitimate. However, the 116 pages were lost and Joseph was told NOT to retranslate them.</a:t>
            </a:r>
          </a:p>
        </p:txBody>
      </p:sp>
      <p:pic>
        <p:nvPicPr>
          <p:cNvPr id="5" name="Picture 4">
            <a:extLst>
              <a:ext uri="{FF2B5EF4-FFF2-40B4-BE49-F238E27FC236}">
                <a16:creationId xmlns:a16="http://schemas.microsoft.com/office/drawing/2014/main" id="{CE7F8EFD-39AA-5740-FE22-50D30C15D78F}"/>
              </a:ext>
            </a:extLst>
          </p:cNvPr>
          <p:cNvPicPr>
            <a:picLocks noChangeAspect="1"/>
          </p:cNvPicPr>
          <p:nvPr/>
        </p:nvPicPr>
        <p:blipFill>
          <a:blip r:embed="rId3"/>
          <a:stretch>
            <a:fillRect/>
          </a:stretch>
        </p:blipFill>
        <p:spPr>
          <a:xfrm>
            <a:off x="9023171" y="3797559"/>
            <a:ext cx="3093018" cy="2987855"/>
          </a:xfrm>
          <a:prstGeom prst="rect">
            <a:avLst/>
          </a:prstGeom>
        </p:spPr>
      </p:pic>
    </p:spTree>
    <p:extLst>
      <p:ext uri="{BB962C8B-B14F-4D97-AF65-F5344CB8AC3E}">
        <p14:creationId xmlns:p14="http://schemas.microsoft.com/office/powerpoint/2010/main" val="365408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E452-6747-7CC1-8C8D-9DDFAB6545E4}"/>
              </a:ext>
            </a:extLst>
          </p:cNvPr>
          <p:cNvSpPr>
            <a:spLocks noGrp="1"/>
          </p:cNvSpPr>
          <p:nvPr>
            <p:ph type="title"/>
          </p:nvPr>
        </p:nvSpPr>
        <p:spPr>
          <a:xfrm>
            <a:off x="763555" y="-325340"/>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The Characters</a:t>
            </a:r>
          </a:p>
        </p:txBody>
      </p:sp>
      <p:pic>
        <p:nvPicPr>
          <p:cNvPr id="3" name="Picture 2">
            <a:extLst>
              <a:ext uri="{FF2B5EF4-FFF2-40B4-BE49-F238E27FC236}">
                <a16:creationId xmlns:a16="http://schemas.microsoft.com/office/drawing/2014/main" id="{487C08F8-50BE-3602-6FAA-A0D129CF79DC}"/>
              </a:ext>
            </a:extLst>
          </p:cNvPr>
          <p:cNvPicPr>
            <a:picLocks noChangeAspect="1"/>
          </p:cNvPicPr>
          <p:nvPr/>
        </p:nvPicPr>
        <p:blipFill>
          <a:blip r:embed="rId2"/>
          <a:stretch>
            <a:fillRect/>
          </a:stretch>
        </p:blipFill>
        <p:spPr>
          <a:xfrm>
            <a:off x="230404" y="678703"/>
            <a:ext cx="11771096" cy="4912471"/>
          </a:xfrm>
          <a:prstGeom prst="rect">
            <a:avLst/>
          </a:prstGeom>
        </p:spPr>
      </p:pic>
      <p:sp>
        <p:nvSpPr>
          <p:cNvPr id="4" name="TextBox 3">
            <a:extLst>
              <a:ext uri="{FF2B5EF4-FFF2-40B4-BE49-F238E27FC236}">
                <a16:creationId xmlns:a16="http://schemas.microsoft.com/office/drawing/2014/main" id="{CA88A090-5D70-5942-A3BB-A4017083242D}"/>
              </a:ext>
            </a:extLst>
          </p:cNvPr>
          <p:cNvSpPr txBox="1"/>
          <p:nvPr/>
        </p:nvSpPr>
        <p:spPr>
          <a:xfrm>
            <a:off x="-49429" y="5589648"/>
            <a:ext cx="12241429" cy="1200329"/>
          </a:xfrm>
          <a:prstGeom prst="rect">
            <a:avLst/>
          </a:prstGeom>
          <a:noFill/>
        </p:spPr>
        <p:txBody>
          <a:bodyPr wrap="square" rtlCol="0">
            <a:spAutoFit/>
          </a:bodyPr>
          <a:lstStyle/>
          <a:p>
            <a:r>
              <a:rPr lang="en-US" sz="2400" dirty="0"/>
              <a:t>Martin Harris was given characters from the golden plates by Joseph Smith, Martin Harris took these to a scholar Charles Anton, to confirm their Egyptian origin. As you can see, it does not appear to be Egyptian at all but looks like a variation of an English letters.</a:t>
            </a:r>
          </a:p>
        </p:txBody>
      </p:sp>
    </p:spTree>
    <p:extLst>
      <p:ext uri="{BB962C8B-B14F-4D97-AF65-F5344CB8AC3E}">
        <p14:creationId xmlns:p14="http://schemas.microsoft.com/office/powerpoint/2010/main" val="159582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34CAB-1F56-754E-695F-10386CD505EA}"/>
              </a:ext>
            </a:extLst>
          </p:cNvPr>
          <p:cNvPicPr>
            <a:picLocks noChangeAspect="1"/>
          </p:cNvPicPr>
          <p:nvPr/>
        </p:nvPicPr>
        <p:blipFill>
          <a:blip r:embed="rId2"/>
          <a:stretch>
            <a:fillRect/>
          </a:stretch>
        </p:blipFill>
        <p:spPr>
          <a:xfrm>
            <a:off x="-1" y="0"/>
            <a:ext cx="11910253" cy="4049486"/>
          </a:xfrm>
          <a:prstGeom prst="rect">
            <a:avLst/>
          </a:prstGeom>
        </p:spPr>
      </p:pic>
      <p:pic>
        <p:nvPicPr>
          <p:cNvPr id="4" name="Picture 3">
            <a:extLst>
              <a:ext uri="{FF2B5EF4-FFF2-40B4-BE49-F238E27FC236}">
                <a16:creationId xmlns:a16="http://schemas.microsoft.com/office/drawing/2014/main" id="{B8A66F71-07EF-C4F1-7A4D-EE2FFDD03011}"/>
              </a:ext>
            </a:extLst>
          </p:cNvPr>
          <p:cNvPicPr>
            <a:picLocks noChangeAspect="1"/>
          </p:cNvPicPr>
          <p:nvPr/>
        </p:nvPicPr>
        <p:blipFill>
          <a:blip r:embed="rId3"/>
          <a:stretch>
            <a:fillRect/>
          </a:stretch>
        </p:blipFill>
        <p:spPr>
          <a:xfrm>
            <a:off x="0" y="3637033"/>
            <a:ext cx="3480318" cy="3220967"/>
          </a:xfrm>
          <a:prstGeom prst="rect">
            <a:avLst/>
          </a:prstGeom>
        </p:spPr>
      </p:pic>
      <p:sp>
        <p:nvSpPr>
          <p:cNvPr id="5" name="TextBox 4">
            <a:extLst>
              <a:ext uri="{FF2B5EF4-FFF2-40B4-BE49-F238E27FC236}">
                <a16:creationId xmlns:a16="http://schemas.microsoft.com/office/drawing/2014/main" id="{AE4F10A6-CBCF-104B-7A2B-31B63430A1CD}"/>
              </a:ext>
            </a:extLst>
          </p:cNvPr>
          <p:cNvSpPr txBox="1"/>
          <p:nvPr/>
        </p:nvSpPr>
        <p:spPr>
          <a:xfrm>
            <a:off x="3844212" y="4208106"/>
            <a:ext cx="8066040" cy="1815882"/>
          </a:xfrm>
          <a:prstGeom prst="rect">
            <a:avLst/>
          </a:prstGeom>
          <a:noFill/>
        </p:spPr>
        <p:txBody>
          <a:bodyPr wrap="square" rtlCol="0">
            <a:spAutoFit/>
          </a:bodyPr>
          <a:lstStyle/>
          <a:p>
            <a:r>
              <a:rPr lang="en-US" sz="2800" dirty="0"/>
              <a:t>Sandra and Jerold Tanner took the characters and wrote the following: “</a:t>
            </a:r>
            <a:r>
              <a:rPr lang="en-US" sz="2800" b="1" dirty="0"/>
              <a:t>Joseph Smith claimed these characters are reformed Egyptian. Some critics, however, feel they are deformed English</a:t>
            </a:r>
            <a:r>
              <a:rPr lang="en-US" sz="2800" dirty="0"/>
              <a:t>”</a:t>
            </a:r>
          </a:p>
        </p:txBody>
      </p:sp>
    </p:spTree>
    <p:extLst>
      <p:ext uri="{BB962C8B-B14F-4D97-AF65-F5344CB8AC3E}">
        <p14:creationId xmlns:p14="http://schemas.microsoft.com/office/powerpoint/2010/main" val="175246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7326-CA50-AF68-512F-B48B20BAE107}"/>
              </a:ext>
            </a:extLst>
          </p:cNvPr>
          <p:cNvSpPr>
            <a:spLocks noGrp="1"/>
          </p:cNvSpPr>
          <p:nvPr>
            <p:ph type="title"/>
          </p:nvPr>
        </p:nvSpPr>
        <p:spPr>
          <a:xfrm>
            <a:off x="111967" y="-362662"/>
            <a:ext cx="12192000" cy="1325563"/>
          </a:xfrm>
        </p:spPr>
        <p:txBody>
          <a:bodyPr/>
          <a:lstStyle/>
          <a:p>
            <a:r>
              <a:rPr lang="en-US" dirty="0">
                <a:solidFill>
                  <a:srgbClr val="FF0000"/>
                </a:solidFill>
              </a:rPr>
              <a:t>Final Thought on the 2300 Days: A Failed Prophecy?</a:t>
            </a:r>
          </a:p>
        </p:txBody>
      </p:sp>
      <p:sp>
        <p:nvSpPr>
          <p:cNvPr id="3" name="TextBox 2">
            <a:extLst>
              <a:ext uri="{FF2B5EF4-FFF2-40B4-BE49-F238E27FC236}">
                <a16:creationId xmlns:a16="http://schemas.microsoft.com/office/drawing/2014/main" id="{40CB3593-D72C-14FE-6E96-CC41464BE001}"/>
              </a:ext>
            </a:extLst>
          </p:cNvPr>
          <p:cNvSpPr txBox="1"/>
          <p:nvPr/>
        </p:nvSpPr>
        <p:spPr>
          <a:xfrm>
            <a:off x="1" y="475858"/>
            <a:ext cx="12192000" cy="6370975"/>
          </a:xfrm>
          <a:prstGeom prst="rect">
            <a:avLst/>
          </a:prstGeom>
          <a:noFill/>
        </p:spPr>
        <p:txBody>
          <a:bodyPr wrap="square" rtlCol="0">
            <a:spAutoFit/>
          </a:bodyPr>
          <a:lstStyle/>
          <a:p>
            <a:r>
              <a:rPr lang="en-US" sz="2400" dirty="0"/>
              <a:t>Many critics of Seventh-day Adventism will insist that they are built on a false prophecy. It is true that the prophetic events foretold by William Miller did not happen—at least not in the way he had thought that they would. However, was the prophecy incorrect? Was the prophecy wrong? The day/principle had been tested and proven by the Bible, when Jesus said the “time is at hand” Mark 1:15—Jesus correctly understood that “time” period foretold was being fulfilled in real-time by His ministry. What time was that? It was the beginning of the 2300 day prophecy from Daniel 8 &amp; 9, beginning in 457 BC, the first section of the prophecy was especially devoted to the Nation of Israel—the 490 day/year probationary time would close in 34 AD with the stoning of Stephen. Jesus, right on time, at the close of 483 years appeared on the scene in 27 AD [457 BC + 483 (69 weeks) = 27 AD], when His Messianic ministry began at His baptism. Daniel 9:27 “</a:t>
            </a:r>
            <a:r>
              <a:rPr lang="en-US" sz="2400" b="1" i="0" u="sng" dirty="0">
                <a:solidFill>
                  <a:srgbClr val="000000"/>
                </a:solidFill>
                <a:effectLst/>
                <a:latin typeface="system-ui"/>
              </a:rPr>
              <a:t>And he shall confirm the covenant with many for one week</a:t>
            </a:r>
            <a:r>
              <a:rPr lang="en-US" sz="2400" b="0" i="0" dirty="0">
                <a:solidFill>
                  <a:srgbClr val="000000"/>
                </a:solidFill>
                <a:effectLst/>
                <a:latin typeface="system-ui"/>
              </a:rPr>
              <a:t> [7 days/years] and </a:t>
            </a:r>
            <a:r>
              <a:rPr lang="en-US" sz="2400" b="1" i="0" u="sng" dirty="0">
                <a:solidFill>
                  <a:srgbClr val="000000"/>
                </a:solidFill>
                <a:effectLst/>
                <a:latin typeface="system-ui"/>
              </a:rPr>
              <a:t>in the midst of the week he shall cause the sacrifice and the oblation to cease”</a:t>
            </a:r>
            <a:r>
              <a:rPr lang="en-US" sz="2400" i="0" dirty="0">
                <a:solidFill>
                  <a:srgbClr val="000000"/>
                </a:solidFill>
                <a:effectLst/>
                <a:latin typeface="system-ui"/>
              </a:rPr>
              <a:t> True to the prophecies, Jesus came to “confirm the covenant”, but </a:t>
            </a:r>
            <a:r>
              <a:rPr lang="en-US" sz="2400" dirty="0">
                <a:solidFill>
                  <a:srgbClr val="000000"/>
                </a:solidFill>
                <a:latin typeface="system-ui"/>
              </a:rPr>
              <a:t>due to the foretold rejection of His message and mission, </a:t>
            </a:r>
            <a:r>
              <a:rPr lang="en-US" sz="2400" i="0" dirty="0">
                <a:solidFill>
                  <a:srgbClr val="000000"/>
                </a:solidFill>
                <a:effectLst/>
                <a:latin typeface="system-ui"/>
              </a:rPr>
              <a:t>Jesus died halfway (in the midst) of the final 7 years of probationary time allotted to Israel</a:t>
            </a:r>
            <a:r>
              <a:rPr lang="en-US" sz="2400" dirty="0">
                <a:solidFill>
                  <a:srgbClr val="000000"/>
                </a:solidFill>
                <a:latin typeface="system-ui"/>
              </a:rPr>
              <a:t>. The Day/Year principle was confirmed again </a:t>
            </a:r>
            <a:r>
              <a:rPr lang="en-US" sz="2400" i="0" dirty="0">
                <a:solidFill>
                  <a:srgbClr val="000000"/>
                </a:solidFill>
                <a:effectLst/>
                <a:latin typeface="system-ui"/>
              </a:rPr>
              <a:t>by the 1260 day/year reign of Papal Supremacy in Daniel 7. Again, by Millerite Josiah </a:t>
            </a:r>
            <a:r>
              <a:rPr lang="en-US" sz="2400" i="0" dirty="0" err="1">
                <a:solidFill>
                  <a:srgbClr val="000000"/>
                </a:solidFill>
                <a:effectLst/>
                <a:latin typeface="system-ui"/>
              </a:rPr>
              <a:t>Litch</a:t>
            </a:r>
            <a:r>
              <a:rPr lang="en-US" sz="2400" i="0" dirty="0">
                <a:solidFill>
                  <a:srgbClr val="000000"/>
                </a:solidFill>
                <a:effectLst/>
                <a:latin typeface="system-ui"/>
              </a:rPr>
              <a:t> when he predicted the fall of Ottoman Empire </a:t>
            </a:r>
            <a:r>
              <a:rPr lang="en-US" sz="2400" dirty="0">
                <a:solidFill>
                  <a:srgbClr val="000000"/>
                </a:solidFill>
                <a:latin typeface="system-ui"/>
              </a:rPr>
              <a:t>2 years prior to their fulfillment, when Turkish powers accepted the protection of Christian allied forces in 1840.</a:t>
            </a:r>
            <a:endParaRPr lang="en-US" sz="2400" b="1" u="sng" dirty="0"/>
          </a:p>
        </p:txBody>
      </p:sp>
    </p:spTree>
    <p:extLst>
      <p:ext uri="{BB962C8B-B14F-4D97-AF65-F5344CB8AC3E}">
        <p14:creationId xmlns:p14="http://schemas.microsoft.com/office/powerpoint/2010/main" val="105813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9A971-C743-7EC6-C447-8341061888E2}"/>
              </a:ext>
            </a:extLst>
          </p:cNvPr>
          <p:cNvSpPr>
            <a:spLocks noGrp="1"/>
          </p:cNvSpPr>
          <p:nvPr>
            <p:ph type="title"/>
          </p:nvPr>
        </p:nvSpPr>
        <p:spPr>
          <a:xfrm>
            <a:off x="1472681" y="-325340"/>
            <a:ext cx="10515600" cy="1325563"/>
          </a:xfrm>
        </p:spPr>
        <p:txBody>
          <a:bodyPr/>
          <a:lstStyle/>
          <a:p>
            <a:r>
              <a:rPr lang="en-US" b="1" u="sng" dirty="0">
                <a:solidFill>
                  <a:srgbClr val="FF0000"/>
                </a:solidFill>
                <a:effectLst>
                  <a:outerShdw blurRad="38100" dist="38100" dir="2700000" algn="tl">
                    <a:srgbClr val="000000">
                      <a:alpha val="43137"/>
                    </a:srgbClr>
                  </a:outerShdw>
                </a:effectLst>
              </a:rPr>
              <a:t>Native Americans = Lost Tribes???</a:t>
            </a:r>
          </a:p>
        </p:txBody>
      </p:sp>
      <p:sp>
        <p:nvSpPr>
          <p:cNvPr id="4" name="TextBox 3">
            <a:extLst>
              <a:ext uri="{FF2B5EF4-FFF2-40B4-BE49-F238E27FC236}">
                <a16:creationId xmlns:a16="http://schemas.microsoft.com/office/drawing/2014/main" id="{E932A54E-FFE9-EC59-FC91-BD408AD02016}"/>
              </a:ext>
            </a:extLst>
          </p:cNvPr>
          <p:cNvSpPr txBox="1"/>
          <p:nvPr/>
        </p:nvSpPr>
        <p:spPr>
          <a:xfrm>
            <a:off x="118966" y="795363"/>
            <a:ext cx="7018952" cy="6001643"/>
          </a:xfrm>
          <a:prstGeom prst="rect">
            <a:avLst/>
          </a:prstGeom>
          <a:noFill/>
        </p:spPr>
        <p:txBody>
          <a:bodyPr wrap="square">
            <a:spAutoFit/>
          </a:bodyPr>
          <a:lstStyle/>
          <a:p>
            <a:r>
              <a:rPr lang="en-US" sz="2400" dirty="0"/>
              <a:t>J. E. A. Smith’s History of Pittsfield, [Mass.] 1734-1800 (written in 1869):</a:t>
            </a:r>
          </a:p>
          <a:p>
            <a:endParaRPr lang="en-US" sz="2400" dirty="0"/>
          </a:p>
          <a:p>
            <a:r>
              <a:rPr lang="en-US" sz="2400" dirty="0"/>
              <a:t>”On Indian Hill, in 1815, Capt. Joseph Merrick turned up with his plough a Jewish frontlet, which being opened, displayed the usual sentences of Hebrew scripture, beautifully inscribed upon parchment, which had been kept in perfect preservation by leathern casings. </a:t>
            </a:r>
            <a:r>
              <a:rPr lang="en-US" sz="2400" b="1" u="sng" dirty="0"/>
              <a:t>The theory that the American Indians are the descendants of the lost tribes of Israel had then many ardent supporters, who, of course, hailed Capt. Merrick’s waif as confirmation of their faith, in a double sense ‘strong as Holy Writ.’</a:t>
            </a:r>
            <a:r>
              <a:rPr lang="en-US" sz="2400" dirty="0"/>
              <a:t> Deposited with the Antiquarian Society at Worcester, it was learnedly discussed; and we still find it occasionally mentioned in books.”</a:t>
            </a:r>
          </a:p>
        </p:txBody>
      </p:sp>
      <p:pic>
        <p:nvPicPr>
          <p:cNvPr id="5" name="Picture 4">
            <a:extLst>
              <a:ext uri="{FF2B5EF4-FFF2-40B4-BE49-F238E27FC236}">
                <a16:creationId xmlns:a16="http://schemas.microsoft.com/office/drawing/2014/main" id="{CE57C7F0-3AC0-4F03-CD5E-C19F99718B88}"/>
              </a:ext>
            </a:extLst>
          </p:cNvPr>
          <p:cNvPicPr>
            <a:picLocks noChangeAspect="1"/>
          </p:cNvPicPr>
          <p:nvPr/>
        </p:nvPicPr>
        <p:blipFill>
          <a:blip r:embed="rId2"/>
          <a:stretch>
            <a:fillRect/>
          </a:stretch>
        </p:blipFill>
        <p:spPr>
          <a:xfrm>
            <a:off x="7687235" y="795363"/>
            <a:ext cx="3828489" cy="5916756"/>
          </a:xfrm>
          <a:prstGeom prst="rect">
            <a:avLst/>
          </a:prstGeom>
        </p:spPr>
      </p:pic>
    </p:spTree>
    <p:extLst>
      <p:ext uri="{BB962C8B-B14F-4D97-AF65-F5344CB8AC3E}">
        <p14:creationId xmlns:p14="http://schemas.microsoft.com/office/powerpoint/2010/main" val="80843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273B-7579-F6F6-45FF-4BE248AB9E14}"/>
              </a:ext>
            </a:extLst>
          </p:cNvPr>
          <p:cNvSpPr>
            <a:spLocks noGrp="1"/>
          </p:cNvSpPr>
          <p:nvPr>
            <p:ph type="title"/>
          </p:nvPr>
        </p:nvSpPr>
        <p:spPr>
          <a:xfrm>
            <a:off x="838200" y="-288018"/>
            <a:ext cx="10515600" cy="1325563"/>
          </a:xfrm>
        </p:spPr>
        <p:txBody>
          <a:bodyPr/>
          <a:lstStyle/>
          <a:p>
            <a:pPr algn="ctr"/>
            <a:r>
              <a:rPr lang="en-US" dirty="0"/>
              <a:t>Moundbuilders</a:t>
            </a:r>
          </a:p>
        </p:txBody>
      </p:sp>
      <p:sp>
        <p:nvSpPr>
          <p:cNvPr id="5" name="TextBox 4">
            <a:extLst>
              <a:ext uri="{FF2B5EF4-FFF2-40B4-BE49-F238E27FC236}">
                <a16:creationId xmlns:a16="http://schemas.microsoft.com/office/drawing/2014/main" id="{D123CD7A-FDC9-6B81-ED74-15449289332D}"/>
              </a:ext>
            </a:extLst>
          </p:cNvPr>
          <p:cNvSpPr txBox="1"/>
          <p:nvPr/>
        </p:nvSpPr>
        <p:spPr>
          <a:xfrm>
            <a:off x="6795797" y="4685912"/>
            <a:ext cx="4755501" cy="830997"/>
          </a:xfrm>
          <a:prstGeom prst="rect">
            <a:avLst/>
          </a:prstGeom>
          <a:noFill/>
        </p:spPr>
        <p:txBody>
          <a:bodyPr wrap="square">
            <a:spAutoFit/>
          </a:bodyPr>
          <a:lstStyle/>
          <a:p>
            <a:r>
              <a:rPr lang="en-US" sz="2400" dirty="0"/>
              <a:t>The Cahokia Mounds State Historic Site, near St Louis, Missouri</a:t>
            </a:r>
          </a:p>
        </p:txBody>
      </p:sp>
      <p:pic>
        <p:nvPicPr>
          <p:cNvPr id="6" name="Picture 5">
            <a:extLst>
              <a:ext uri="{FF2B5EF4-FFF2-40B4-BE49-F238E27FC236}">
                <a16:creationId xmlns:a16="http://schemas.microsoft.com/office/drawing/2014/main" id="{1F7D8B1B-1606-E75F-FB7A-E41AE8B01B7F}"/>
              </a:ext>
            </a:extLst>
          </p:cNvPr>
          <p:cNvPicPr>
            <a:picLocks noChangeAspect="1"/>
          </p:cNvPicPr>
          <p:nvPr/>
        </p:nvPicPr>
        <p:blipFill>
          <a:blip r:embed="rId2"/>
          <a:stretch>
            <a:fillRect/>
          </a:stretch>
        </p:blipFill>
        <p:spPr>
          <a:xfrm>
            <a:off x="5885866" y="904929"/>
            <a:ext cx="6220408" cy="3498980"/>
          </a:xfrm>
          <a:prstGeom prst="rect">
            <a:avLst/>
          </a:prstGeom>
        </p:spPr>
      </p:pic>
      <p:pic>
        <p:nvPicPr>
          <p:cNvPr id="7" name="Picture 6">
            <a:extLst>
              <a:ext uri="{FF2B5EF4-FFF2-40B4-BE49-F238E27FC236}">
                <a16:creationId xmlns:a16="http://schemas.microsoft.com/office/drawing/2014/main" id="{435EEE5A-3666-1B3B-163B-82F1E0B89F7A}"/>
              </a:ext>
            </a:extLst>
          </p:cNvPr>
          <p:cNvPicPr>
            <a:picLocks noChangeAspect="1"/>
          </p:cNvPicPr>
          <p:nvPr/>
        </p:nvPicPr>
        <p:blipFill>
          <a:blip r:embed="rId3"/>
          <a:stretch>
            <a:fillRect/>
          </a:stretch>
        </p:blipFill>
        <p:spPr>
          <a:xfrm>
            <a:off x="85726" y="904929"/>
            <a:ext cx="5552492" cy="3631330"/>
          </a:xfrm>
          <a:prstGeom prst="rect">
            <a:avLst/>
          </a:prstGeom>
        </p:spPr>
      </p:pic>
      <p:sp>
        <p:nvSpPr>
          <p:cNvPr id="8" name="TextBox 7">
            <a:extLst>
              <a:ext uri="{FF2B5EF4-FFF2-40B4-BE49-F238E27FC236}">
                <a16:creationId xmlns:a16="http://schemas.microsoft.com/office/drawing/2014/main" id="{87AFA59E-2620-27CC-7CF5-1C79CB0F454D}"/>
              </a:ext>
            </a:extLst>
          </p:cNvPr>
          <p:cNvSpPr txBox="1"/>
          <p:nvPr/>
        </p:nvSpPr>
        <p:spPr>
          <a:xfrm>
            <a:off x="484221" y="4685912"/>
            <a:ext cx="4755501" cy="830997"/>
          </a:xfrm>
          <a:prstGeom prst="rect">
            <a:avLst/>
          </a:prstGeom>
          <a:noFill/>
        </p:spPr>
        <p:txBody>
          <a:bodyPr wrap="square">
            <a:spAutoFit/>
          </a:bodyPr>
          <a:lstStyle/>
          <a:p>
            <a:r>
              <a:rPr lang="en-US" sz="2400" dirty="0"/>
              <a:t>The Great Serpent Mound Ohio Historical Marker, Peebles, Ohio</a:t>
            </a:r>
          </a:p>
        </p:txBody>
      </p:sp>
    </p:spTree>
    <p:extLst>
      <p:ext uri="{BB962C8B-B14F-4D97-AF65-F5344CB8AC3E}">
        <p14:creationId xmlns:p14="http://schemas.microsoft.com/office/powerpoint/2010/main" val="328386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5F90F-7CF7-2DBC-6CE4-13FF8E2A7DFB}"/>
              </a:ext>
            </a:extLst>
          </p:cNvPr>
          <p:cNvPicPr>
            <a:picLocks noChangeAspect="1"/>
          </p:cNvPicPr>
          <p:nvPr/>
        </p:nvPicPr>
        <p:blipFill>
          <a:blip r:embed="rId2"/>
          <a:stretch>
            <a:fillRect/>
          </a:stretch>
        </p:blipFill>
        <p:spPr>
          <a:xfrm>
            <a:off x="8878395" y="664321"/>
            <a:ext cx="2245325" cy="3429002"/>
          </a:xfrm>
          <a:prstGeom prst="rect">
            <a:avLst/>
          </a:prstGeom>
        </p:spPr>
      </p:pic>
      <p:sp>
        <p:nvSpPr>
          <p:cNvPr id="2" name="Title 1">
            <a:extLst>
              <a:ext uri="{FF2B5EF4-FFF2-40B4-BE49-F238E27FC236}">
                <a16:creationId xmlns:a16="http://schemas.microsoft.com/office/drawing/2014/main" id="{F67A7C29-D440-F2BA-1EFF-F61A09D23B39}"/>
              </a:ext>
            </a:extLst>
          </p:cNvPr>
          <p:cNvSpPr>
            <a:spLocks noGrp="1"/>
          </p:cNvSpPr>
          <p:nvPr>
            <p:ph type="title"/>
          </p:nvPr>
        </p:nvSpPr>
        <p:spPr>
          <a:xfrm>
            <a:off x="931506" y="-288018"/>
            <a:ext cx="10515600" cy="1325563"/>
          </a:xfrm>
        </p:spPr>
        <p:txBody>
          <a:bodyPr/>
          <a:lstStyle/>
          <a:p>
            <a:r>
              <a:rPr lang="en-US" b="1" dirty="0">
                <a:solidFill>
                  <a:srgbClr val="002060"/>
                </a:solidFill>
                <a:effectLst>
                  <a:outerShdw blurRad="38100" dist="38100" dir="2700000" algn="tl">
                    <a:srgbClr val="000000">
                      <a:alpha val="43137"/>
                    </a:srgbClr>
                  </a:outerShdw>
                </a:effectLst>
              </a:rPr>
              <a:t>Belief in Indians being lost tribes common</a:t>
            </a:r>
          </a:p>
        </p:txBody>
      </p:sp>
      <p:pic>
        <p:nvPicPr>
          <p:cNvPr id="3" name="Picture 2">
            <a:extLst>
              <a:ext uri="{FF2B5EF4-FFF2-40B4-BE49-F238E27FC236}">
                <a16:creationId xmlns:a16="http://schemas.microsoft.com/office/drawing/2014/main" id="{32D9598B-F0FF-043E-E313-71DC67337446}"/>
              </a:ext>
            </a:extLst>
          </p:cNvPr>
          <p:cNvPicPr>
            <a:picLocks noChangeAspect="1"/>
          </p:cNvPicPr>
          <p:nvPr/>
        </p:nvPicPr>
        <p:blipFill>
          <a:blip r:embed="rId3"/>
          <a:stretch>
            <a:fillRect/>
          </a:stretch>
        </p:blipFill>
        <p:spPr>
          <a:xfrm>
            <a:off x="6189306" y="664321"/>
            <a:ext cx="2199008" cy="2834659"/>
          </a:xfrm>
          <a:prstGeom prst="rect">
            <a:avLst/>
          </a:prstGeom>
        </p:spPr>
      </p:pic>
      <p:sp>
        <p:nvSpPr>
          <p:cNvPr id="4" name="TextBox 3">
            <a:extLst>
              <a:ext uri="{FF2B5EF4-FFF2-40B4-BE49-F238E27FC236}">
                <a16:creationId xmlns:a16="http://schemas.microsoft.com/office/drawing/2014/main" id="{E482A290-BBB5-36FA-7A94-752966FFA468}"/>
              </a:ext>
            </a:extLst>
          </p:cNvPr>
          <p:cNvSpPr txBox="1"/>
          <p:nvPr/>
        </p:nvSpPr>
        <p:spPr>
          <a:xfrm>
            <a:off x="223933" y="743841"/>
            <a:ext cx="5872068" cy="6001643"/>
          </a:xfrm>
          <a:prstGeom prst="rect">
            <a:avLst/>
          </a:prstGeom>
          <a:noFill/>
        </p:spPr>
        <p:txBody>
          <a:bodyPr wrap="square" rtlCol="0">
            <a:spAutoFit/>
          </a:bodyPr>
          <a:lstStyle/>
          <a:p>
            <a:r>
              <a:rPr lang="en-US" sz="2400" dirty="0"/>
              <a:t>-Ten Tribes of Israel (1883) Timothy Jenkins</a:t>
            </a:r>
          </a:p>
          <a:p>
            <a:r>
              <a:rPr lang="en-US" sz="2400" dirty="0"/>
              <a:t>-Discourse on the Evidences of the American Indians, Being the Descendants of the Lost Tribes of Israel Delivered Before the Mercantile Library Association, Clinton Hall (1837) M. M. Noah</a:t>
            </a:r>
          </a:p>
          <a:p>
            <a:r>
              <a:rPr lang="en-US" sz="2400" dirty="0"/>
              <a:t>-</a:t>
            </a:r>
            <a:r>
              <a:rPr lang="en-US" sz="2400" b="1" dirty="0"/>
              <a:t>View of the Hebrews (1823) Ethan Smith, a Congregationalist minister in Vermont</a:t>
            </a:r>
          </a:p>
          <a:p>
            <a:r>
              <a:rPr lang="en-US" sz="2400" dirty="0"/>
              <a:t>“Numerous commentators on Mormon history, from LDS Church general authority B. H. Roberts to Fawn M. Brodie, biographer of Joseph Smith, have noted similarities in the content of </a:t>
            </a:r>
            <a:r>
              <a:rPr lang="en-US" sz="2400" i="1" dirty="0"/>
              <a:t>View of the Hebrews</a:t>
            </a:r>
            <a:r>
              <a:rPr lang="en-US" sz="2400" dirty="0"/>
              <a:t> and the </a:t>
            </a:r>
            <a:r>
              <a:rPr lang="en-US" sz="2400" i="1" dirty="0"/>
              <a:t>Book of Mormon</a:t>
            </a:r>
            <a:r>
              <a:rPr lang="en-US" sz="2400" dirty="0"/>
              <a:t>, which was first published in 1830, seven years after Ethan Smith's book.” Wikipedia, View of the Hebrews</a:t>
            </a:r>
          </a:p>
        </p:txBody>
      </p:sp>
      <p:pic>
        <p:nvPicPr>
          <p:cNvPr id="6" name="Picture 5">
            <a:extLst>
              <a:ext uri="{FF2B5EF4-FFF2-40B4-BE49-F238E27FC236}">
                <a16:creationId xmlns:a16="http://schemas.microsoft.com/office/drawing/2014/main" id="{8B17AF22-CA74-D467-D6E6-E007B07A6462}"/>
              </a:ext>
            </a:extLst>
          </p:cNvPr>
          <p:cNvPicPr>
            <a:picLocks noChangeAspect="1"/>
          </p:cNvPicPr>
          <p:nvPr/>
        </p:nvPicPr>
        <p:blipFill>
          <a:blip r:embed="rId4"/>
          <a:stretch>
            <a:fillRect/>
          </a:stretch>
        </p:blipFill>
        <p:spPr>
          <a:xfrm>
            <a:off x="9713499" y="3331161"/>
            <a:ext cx="2254568" cy="3429001"/>
          </a:xfrm>
          <a:prstGeom prst="rect">
            <a:avLst/>
          </a:prstGeom>
        </p:spPr>
      </p:pic>
      <p:pic>
        <p:nvPicPr>
          <p:cNvPr id="5" name="Picture 4">
            <a:extLst>
              <a:ext uri="{FF2B5EF4-FFF2-40B4-BE49-F238E27FC236}">
                <a16:creationId xmlns:a16="http://schemas.microsoft.com/office/drawing/2014/main" id="{25D523B4-A810-A8CF-BF35-F34D3CD3E112}"/>
              </a:ext>
            </a:extLst>
          </p:cNvPr>
          <p:cNvPicPr>
            <a:picLocks noChangeAspect="1"/>
          </p:cNvPicPr>
          <p:nvPr/>
        </p:nvPicPr>
        <p:blipFill>
          <a:blip r:embed="rId5"/>
          <a:stretch>
            <a:fillRect/>
          </a:stretch>
        </p:blipFill>
        <p:spPr>
          <a:xfrm>
            <a:off x="6840988" y="3074437"/>
            <a:ext cx="2566925" cy="3429000"/>
          </a:xfrm>
          <a:prstGeom prst="rect">
            <a:avLst/>
          </a:prstGeom>
        </p:spPr>
      </p:pic>
    </p:spTree>
    <p:extLst>
      <p:ext uri="{BB962C8B-B14F-4D97-AF65-F5344CB8AC3E}">
        <p14:creationId xmlns:p14="http://schemas.microsoft.com/office/powerpoint/2010/main" val="253304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E05D-B7DF-9F32-AF19-3989E4D923F1}"/>
              </a:ext>
            </a:extLst>
          </p:cNvPr>
          <p:cNvSpPr>
            <a:spLocks noGrp="1"/>
          </p:cNvSpPr>
          <p:nvPr>
            <p:ph type="title"/>
          </p:nvPr>
        </p:nvSpPr>
        <p:spPr>
          <a:xfrm>
            <a:off x="838200" y="-316010"/>
            <a:ext cx="10515600" cy="1325563"/>
          </a:xfrm>
        </p:spPr>
        <p:txBody>
          <a:bodyPr/>
          <a:lstStyle/>
          <a:p>
            <a:pPr algn="ctr"/>
            <a:r>
              <a:rPr lang="en-US" b="1" u="sng" dirty="0">
                <a:effectLst>
                  <a:outerShdw blurRad="38100" dist="38100" dir="2700000" algn="tl">
                    <a:srgbClr val="000000">
                      <a:alpha val="43137"/>
                    </a:srgbClr>
                  </a:outerShdw>
                </a:effectLst>
              </a:rPr>
              <a:t>DNA tests</a:t>
            </a:r>
          </a:p>
        </p:txBody>
      </p:sp>
      <p:sp>
        <p:nvSpPr>
          <p:cNvPr id="4" name="TextBox 3">
            <a:extLst>
              <a:ext uri="{FF2B5EF4-FFF2-40B4-BE49-F238E27FC236}">
                <a16:creationId xmlns:a16="http://schemas.microsoft.com/office/drawing/2014/main" id="{6571AEC9-2C82-917F-82D5-C6B168FAF83E}"/>
              </a:ext>
            </a:extLst>
          </p:cNvPr>
          <p:cNvSpPr txBox="1"/>
          <p:nvPr/>
        </p:nvSpPr>
        <p:spPr>
          <a:xfrm>
            <a:off x="542925" y="923384"/>
            <a:ext cx="6097554" cy="5693866"/>
          </a:xfrm>
          <a:prstGeom prst="rect">
            <a:avLst/>
          </a:prstGeom>
          <a:noFill/>
        </p:spPr>
        <p:txBody>
          <a:bodyPr wrap="square">
            <a:spAutoFit/>
          </a:bodyPr>
          <a:lstStyle/>
          <a:p>
            <a:r>
              <a:rPr lang="en-US" sz="2800" dirty="0"/>
              <a:t>“Mormon researchers such as anthropologist Thomas W. Murphy and ex-Mormon plant geneticist Simon </a:t>
            </a:r>
            <a:r>
              <a:rPr lang="en-US" sz="2800" dirty="0" err="1"/>
              <a:t>Southerton</a:t>
            </a:r>
            <a:r>
              <a:rPr lang="en-US" sz="2800" dirty="0"/>
              <a:t> state that the </a:t>
            </a:r>
            <a:r>
              <a:rPr lang="en-US" sz="2800" b="1" u="sng" dirty="0"/>
              <a:t>substantial collection of Native American genetic markers now available are not consistent with any detectable presence of ancestors from the ancient Middle East. They have argued that this poses substantial evidence to contradict the account in the Book of Mormon</a:t>
            </a:r>
            <a:r>
              <a:rPr lang="en-US" sz="2800" dirty="0"/>
              <a:t>.” Wikipedia, Genetics and the Book of Mormon</a:t>
            </a:r>
          </a:p>
        </p:txBody>
      </p:sp>
      <p:pic>
        <p:nvPicPr>
          <p:cNvPr id="5" name="Picture 4">
            <a:extLst>
              <a:ext uri="{FF2B5EF4-FFF2-40B4-BE49-F238E27FC236}">
                <a16:creationId xmlns:a16="http://schemas.microsoft.com/office/drawing/2014/main" id="{4815A08B-F6DD-0114-20AF-E7DDECE6C689}"/>
              </a:ext>
            </a:extLst>
          </p:cNvPr>
          <p:cNvPicPr>
            <a:picLocks noChangeAspect="1"/>
          </p:cNvPicPr>
          <p:nvPr/>
        </p:nvPicPr>
        <p:blipFill rotWithShape="1">
          <a:blip r:embed="rId2"/>
          <a:srcRect r="53203"/>
          <a:stretch/>
        </p:blipFill>
        <p:spPr>
          <a:xfrm>
            <a:off x="7116392" y="923384"/>
            <a:ext cx="4532683" cy="5448300"/>
          </a:xfrm>
          <a:prstGeom prst="rect">
            <a:avLst/>
          </a:prstGeom>
        </p:spPr>
      </p:pic>
    </p:spTree>
    <p:extLst>
      <p:ext uri="{BB962C8B-B14F-4D97-AF65-F5344CB8AC3E}">
        <p14:creationId xmlns:p14="http://schemas.microsoft.com/office/powerpoint/2010/main" val="229089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1E64-A36E-56D4-63B4-0EC01CE7B2FF}"/>
              </a:ext>
            </a:extLst>
          </p:cNvPr>
          <p:cNvSpPr>
            <a:spLocks noGrp="1"/>
          </p:cNvSpPr>
          <p:nvPr>
            <p:ph type="title"/>
          </p:nvPr>
        </p:nvSpPr>
        <p:spPr>
          <a:xfrm>
            <a:off x="447675" y="-273050"/>
            <a:ext cx="11134725" cy="1325563"/>
          </a:xfrm>
        </p:spPr>
        <p:txBody>
          <a:bodyPr/>
          <a:lstStyle/>
          <a:p>
            <a:r>
              <a:rPr lang="en-US" b="1" u="sng" dirty="0">
                <a:solidFill>
                  <a:srgbClr val="FFC000"/>
                </a:solidFill>
                <a:effectLst>
                  <a:outerShdw blurRad="38100" dist="38100" dir="2700000" algn="tl">
                    <a:srgbClr val="000000">
                      <a:alpha val="43137"/>
                    </a:srgbClr>
                  </a:outerShdw>
                </a:effectLst>
              </a:rPr>
              <a:t>The DNA tells all… The Book of Mormon is False!</a:t>
            </a:r>
          </a:p>
        </p:txBody>
      </p:sp>
      <p:sp>
        <p:nvSpPr>
          <p:cNvPr id="4" name="TextBox 3">
            <a:extLst>
              <a:ext uri="{FF2B5EF4-FFF2-40B4-BE49-F238E27FC236}">
                <a16:creationId xmlns:a16="http://schemas.microsoft.com/office/drawing/2014/main" id="{89A8E66E-591B-D04A-6B6A-3CB1BB89FF3D}"/>
              </a:ext>
            </a:extLst>
          </p:cNvPr>
          <p:cNvSpPr txBox="1"/>
          <p:nvPr/>
        </p:nvSpPr>
        <p:spPr>
          <a:xfrm>
            <a:off x="93306" y="742013"/>
            <a:ext cx="9433249" cy="6093976"/>
          </a:xfrm>
          <a:prstGeom prst="rect">
            <a:avLst/>
          </a:prstGeom>
          <a:noFill/>
        </p:spPr>
        <p:txBody>
          <a:bodyPr wrap="square">
            <a:spAutoFit/>
          </a:bodyPr>
          <a:lstStyle/>
          <a:p>
            <a:r>
              <a:rPr lang="en-US" sz="2600" dirty="0"/>
              <a:t>“</a:t>
            </a:r>
            <a:r>
              <a:rPr lang="en-US" sz="2600" b="1" u="sng" dirty="0"/>
              <a:t>For the past 175 years, the Latter-day Saint Church has taught that Native Americans and Polynesians are descended from ancient seafaring Israelites. Recent DNA research confirms what anthropologists have been saying for nearly as many years, that Native Americans are originally from Siberia and Polynesians from Southeast Asia</a:t>
            </a:r>
            <a:r>
              <a:rPr lang="en-US" sz="2600" dirty="0"/>
              <a:t>. In the current volume, molecular biologist Simon </a:t>
            </a:r>
            <a:r>
              <a:rPr lang="en-US" sz="2600" dirty="0" err="1"/>
              <a:t>Southerton</a:t>
            </a:r>
            <a:r>
              <a:rPr lang="en-US" sz="2600" dirty="0"/>
              <a:t> explains the theology and the science and how the former is being reshaped by the latter. In the Book of Mormon, the Jewish prophet Lehi says the following after arriving by boat in America in 600 BCE: ‘</a:t>
            </a:r>
            <a:r>
              <a:rPr lang="en-US" sz="2600" b="1" u="sng" dirty="0"/>
              <a:t>Wherefore, I, Lehi, have obtained a promise, that inasmuch as those whom the Lord God shall bring out of the land of Jerusalem</a:t>
            </a:r>
            <a:r>
              <a:rPr lang="en-US" sz="2600" dirty="0"/>
              <a:t> shall keep his commandments, they shall prosper </a:t>
            </a:r>
            <a:r>
              <a:rPr lang="en-US" sz="2600" b="1" u="sng" dirty="0"/>
              <a:t>upon the face of this land; and they shall be kept from all other nations, that they may possess this land unto themselves</a:t>
            </a:r>
            <a:r>
              <a:rPr lang="en-US" sz="2600" dirty="0"/>
              <a:t>’ (2 Ne. 1:9).”—Losing a Lost Tribe, Book Cover, (2004) Simon </a:t>
            </a:r>
            <a:r>
              <a:rPr lang="en-US" sz="2600" dirty="0" err="1"/>
              <a:t>Southerton</a:t>
            </a:r>
            <a:endParaRPr lang="en-US" sz="2600" dirty="0"/>
          </a:p>
        </p:txBody>
      </p:sp>
      <p:pic>
        <p:nvPicPr>
          <p:cNvPr id="5" name="Picture 4">
            <a:extLst>
              <a:ext uri="{FF2B5EF4-FFF2-40B4-BE49-F238E27FC236}">
                <a16:creationId xmlns:a16="http://schemas.microsoft.com/office/drawing/2014/main" id="{E78DD1AB-024B-C4AA-FD73-C208340869AA}"/>
              </a:ext>
            </a:extLst>
          </p:cNvPr>
          <p:cNvPicPr>
            <a:picLocks noChangeAspect="1"/>
          </p:cNvPicPr>
          <p:nvPr/>
        </p:nvPicPr>
        <p:blipFill>
          <a:blip r:embed="rId2"/>
          <a:stretch>
            <a:fillRect/>
          </a:stretch>
        </p:blipFill>
        <p:spPr>
          <a:xfrm>
            <a:off x="9438497" y="853008"/>
            <a:ext cx="2498272" cy="3438798"/>
          </a:xfrm>
          <a:prstGeom prst="rect">
            <a:avLst/>
          </a:prstGeom>
        </p:spPr>
      </p:pic>
      <p:pic>
        <p:nvPicPr>
          <p:cNvPr id="6" name="Picture 5">
            <a:extLst>
              <a:ext uri="{FF2B5EF4-FFF2-40B4-BE49-F238E27FC236}">
                <a16:creationId xmlns:a16="http://schemas.microsoft.com/office/drawing/2014/main" id="{9857ED89-E812-F688-DD11-F39B5F0EB2DE}"/>
              </a:ext>
            </a:extLst>
          </p:cNvPr>
          <p:cNvPicPr>
            <a:picLocks noChangeAspect="1"/>
          </p:cNvPicPr>
          <p:nvPr/>
        </p:nvPicPr>
        <p:blipFill>
          <a:blip r:embed="rId3"/>
          <a:stretch>
            <a:fillRect/>
          </a:stretch>
        </p:blipFill>
        <p:spPr>
          <a:xfrm>
            <a:off x="9754377" y="4072074"/>
            <a:ext cx="1927550" cy="2593014"/>
          </a:xfrm>
          <a:prstGeom prst="rect">
            <a:avLst/>
          </a:prstGeom>
        </p:spPr>
      </p:pic>
    </p:spTree>
    <p:extLst>
      <p:ext uri="{BB962C8B-B14F-4D97-AF65-F5344CB8AC3E}">
        <p14:creationId xmlns:p14="http://schemas.microsoft.com/office/powerpoint/2010/main" val="1861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8825-D8C6-9ECE-F0BA-26A95D7E1654}"/>
              </a:ext>
            </a:extLst>
          </p:cNvPr>
          <p:cNvSpPr>
            <a:spLocks noGrp="1"/>
          </p:cNvSpPr>
          <p:nvPr>
            <p:ph type="title"/>
          </p:nvPr>
        </p:nvSpPr>
        <p:spPr>
          <a:xfrm>
            <a:off x="838200" y="-250696"/>
            <a:ext cx="10515600" cy="1325563"/>
          </a:xfrm>
        </p:spPr>
        <p:txBody>
          <a:bodyPr/>
          <a:lstStyle/>
          <a:p>
            <a:r>
              <a:rPr lang="en-US" b="1" u="sng" dirty="0">
                <a:solidFill>
                  <a:srgbClr val="0070C0"/>
                </a:solidFill>
              </a:rPr>
              <a:t>Changes to the Opening:</a:t>
            </a:r>
          </a:p>
        </p:txBody>
      </p:sp>
      <p:sp>
        <p:nvSpPr>
          <p:cNvPr id="4" name="TextBox 3">
            <a:extLst>
              <a:ext uri="{FF2B5EF4-FFF2-40B4-BE49-F238E27FC236}">
                <a16:creationId xmlns:a16="http://schemas.microsoft.com/office/drawing/2014/main" id="{BD2B564D-18A6-40D1-DC18-AC7B4859620B}"/>
              </a:ext>
            </a:extLst>
          </p:cNvPr>
          <p:cNvSpPr txBox="1"/>
          <p:nvPr/>
        </p:nvSpPr>
        <p:spPr>
          <a:xfrm>
            <a:off x="5533053" y="1074867"/>
            <a:ext cx="6490996" cy="5262979"/>
          </a:xfrm>
          <a:prstGeom prst="rect">
            <a:avLst/>
          </a:prstGeom>
          <a:noFill/>
        </p:spPr>
        <p:txBody>
          <a:bodyPr wrap="square">
            <a:spAutoFit/>
          </a:bodyPr>
          <a:lstStyle/>
          <a:p>
            <a:r>
              <a:rPr lang="en-US" sz="2800" dirty="0"/>
              <a:t>Introduction of the Book of Mormon, by Bruce R. McConkie (1981): "After thousands of years, all were destroyed except the Lamanites, </a:t>
            </a:r>
            <a:r>
              <a:rPr lang="en-US" sz="2800" b="1" u="sng" dirty="0"/>
              <a:t>and they are the principal ancestors of the American Indians</a:t>
            </a:r>
            <a:r>
              <a:rPr lang="en-US" sz="2800" dirty="0"/>
              <a:t>."</a:t>
            </a:r>
          </a:p>
          <a:p>
            <a:r>
              <a:rPr lang="en-US" sz="2800" dirty="0"/>
              <a:t> </a:t>
            </a:r>
          </a:p>
          <a:p>
            <a:r>
              <a:rPr lang="en-US" sz="2800" dirty="0"/>
              <a:t>Introduction of the Book of Mormon (2006): “After thousands of years, all were destroyed except the Lamanites, </a:t>
            </a:r>
            <a:r>
              <a:rPr lang="en-US" sz="2800" b="1" u="sng" dirty="0"/>
              <a:t>and they are among the ancestors of the American Indians</a:t>
            </a:r>
            <a:r>
              <a:rPr lang="en-US" sz="2800" dirty="0"/>
              <a:t>.”</a:t>
            </a:r>
          </a:p>
        </p:txBody>
      </p:sp>
      <p:pic>
        <p:nvPicPr>
          <p:cNvPr id="7" name="Picture 6">
            <a:extLst>
              <a:ext uri="{FF2B5EF4-FFF2-40B4-BE49-F238E27FC236}">
                <a16:creationId xmlns:a16="http://schemas.microsoft.com/office/drawing/2014/main" id="{D708FF3E-736C-BC4F-D7AC-761E29F307BD}"/>
              </a:ext>
            </a:extLst>
          </p:cNvPr>
          <p:cNvPicPr>
            <a:picLocks noChangeAspect="1"/>
          </p:cNvPicPr>
          <p:nvPr/>
        </p:nvPicPr>
        <p:blipFill>
          <a:blip r:embed="rId2"/>
          <a:stretch>
            <a:fillRect/>
          </a:stretch>
        </p:blipFill>
        <p:spPr>
          <a:xfrm>
            <a:off x="597160" y="1046323"/>
            <a:ext cx="4357396" cy="5811677"/>
          </a:xfrm>
          <a:prstGeom prst="rect">
            <a:avLst/>
          </a:prstGeom>
        </p:spPr>
      </p:pic>
    </p:spTree>
    <p:extLst>
      <p:ext uri="{BB962C8B-B14F-4D97-AF65-F5344CB8AC3E}">
        <p14:creationId xmlns:p14="http://schemas.microsoft.com/office/powerpoint/2010/main" val="39339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F37A-87A6-D03C-A05D-B991588E1B47}"/>
              </a:ext>
            </a:extLst>
          </p:cNvPr>
          <p:cNvSpPr>
            <a:spLocks noGrp="1"/>
          </p:cNvSpPr>
          <p:nvPr>
            <p:ph type="title"/>
          </p:nvPr>
        </p:nvSpPr>
        <p:spPr>
          <a:xfrm>
            <a:off x="0" y="-297349"/>
            <a:ext cx="12192000" cy="1325563"/>
          </a:xfrm>
        </p:spPr>
        <p:txBody>
          <a:bodyPr/>
          <a:lstStyle/>
          <a:p>
            <a:pPr algn="ctr"/>
            <a:r>
              <a:rPr lang="en-US" b="1" dirty="0">
                <a:solidFill>
                  <a:srgbClr val="FF0000"/>
                </a:solidFill>
              </a:rPr>
              <a:t>The Archeologist Who Lost His Faith in Mormonism</a:t>
            </a:r>
          </a:p>
        </p:txBody>
      </p:sp>
      <p:sp>
        <p:nvSpPr>
          <p:cNvPr id="4" name="TextBox 3">
            <a:extLst>
              <a:ext uri="{FF2B5EF4-FFF2-40B4-BE49-F238E27FC236}">
                <a16:creationId xmlns:a16="http://schemas.microsoft.com/office/drawing/2014/main" id="{A4CAD558-7DB1-E717-B096-33E78B142284}"/>
              </a:ext>
            </a:extLst>
          </p:cNvPr>
          <p:cNvSpPr txBox="1"/>
          <p:nvPr/>
        </p:nvSpPr>
        <p:spPr>
          <a:xfrm>
            <a:off x="333569" y="682222"/>
            <a:ext cx="7998668" cy="6124754"/>
          </a:xfrm>
          <a:prstGeom prst="rect">
            <a:avLst/>
          </a:prstGeom>
          <a:noFill/>
        </p:spPr>
        <p:txBody>
          <a:bodyPr wrap="square">
            <a:spAutoFit/>
          </a:bodyPr>
          <a:lstStyle/>
          <a:p>
            <a:r>
              <a:rPr lang="en-US" sz="2800" dirty="0"/>
              <a:t>“</a:t>
            </a:r>
            <a:r>
              <a:rPr lang="en-US" sz="2800" b="1" u="sng" dirty="0"/>
              <a:t>Ferguson's public career as BOM defender began in 1941 when he published an article in the LDS church's monthly Improvement Era magazine (predecessor to the Ensign) espousing the then controversial "limited geography" model</a:t>
            </a:r>
            <a:r>
              <a:rPr lang="en-US" sz="2800" dirty="0"/>
              <a:t> — that the BOM people occupied only a small region in Central America, not the entire Western Hemisphere, as had been traditionally thought. This was followed by several popular books, including Cumorah Where?, Ancient America and the Book of Mormon, co-authored with General Authority Milton R. Hunter, and One Fold and One Shepherd.”—Luke P. Wilson, A Mormon Champion's Loss of Faith | Institute for Religious Research (irr.org)</a:t>
            </a:r>
          </a:p>
        </p:txBody>
      </p:sp>
      <p:pic>
        <p:nvPicPr>
          <p:cNvPr id="5" name="Picture 4">
            <a:extLst>
              <a:ext uri="{FF2B5EF4-FFF2-40B4-BE49-F238E27FC236}">
                <a16:creationId xmlns:a16="http://schemas.microsoft.com/office/drawing/2014/main" id="{CAAA0D08-80C7-DE35-7984-B0307AF5090A}"/>
              </a:ext>
            </a:extLst>
          </p:cNvPr>
          <p:cNvPicPr>
            <a:picLocks noChangeAspect="1"/>
          </p:cNvPicPr>
          <p:nvPr/>
        </p:nvPicPr>
        <p:blipFill>
          <a:blip r:embed="rId2"/>
          <a:stretch>
            <a:fillRect/>
          </a:stretch>
        </p:blipFill>
        <p:spPr>
          <a:xfrm>
            <a:off x="8457300" y="839998"/>
            <a:ext cx="3401131" cy="5178004"/>
          </a:xfrm>
          <a:prstGeom prst="rect">
            <a:avLst/>
          </a:prstGeom>
        </p:spPr>
      </p:pic>
      <p:sp>
        <p:nvSpPr>
          <p:cNvPr id="6" name="TextBox 5">
            <a:extLst>
              <a:ext uri="{FF2B5EF4-FFF2-40B4-BE49-F238E27FC236}">
                <a16:creationId xmlns:a16="http://schemas.microsoft.com/office/drawing/2014/main" id="{523B572A-867F-F88C-EB35-16D488BD4F6B}"/>
              </a:ext>
            </a:extLst>
          </p:cNvPr>
          <p:cNvSpPr txBox="1"/>
          <p:nvPr/>
        </p:nvSpPr>
        <p:spPr>
          <a:xfrm>
            <a:off x="8561553" y="6120882"/>
            <a:ext cx="3223010" cy="830997"/>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Stan Larson, Quest for the Gold Plates</a:t>
            </a:r>
          </a:p>
        </p:txBody>
      </p:sp>
    </p:spTree>
    <p:extLst>
      <p:ext uri="{BB962C8B-B14F-4D97-AF65-F5344CB8AC3E}">
        <p14:creationId xmlns:p14="http://schemas.microsoft.com/office/powerpoint/2010/main" val="11888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E14536-A89B-3CB0-35FF-90910A9821E2}"/>
              </a:ext>
            </a:extLst>
          </p:cNvPr>
          <p:cNvSpPr txBox="1"/>
          <p:nvPr/>
        </p:nvSpPr>
        <p:spPr>
          <a:xfrm>
            <a:off x="2817846" y="192652"/>
            <a:ext cx="9262188" cy="6740307"/>
          </a:xfrm>
          <a:prstGeom prst="rect">
            <a:avLst/>
          </a:prstGeom>
          <a:noFill/>
        </p:spPr>
        <p:txBody>
          <a:bodyPr wrap="square">
            <a:spAutoFit/>
          </a:bodyPr>
          <a:lstStyle/>
          <a:p>
            <a:r>
              <a:rPr lang="en-US" sz="2400" dirty="0"/>
              <a:t>“A lawyer by profession, Ferguson was a man whose ability and passion for defending the BOM attracted notice. J. Willard Marriot became his wealthy patron and apostle John A. </a:t>
            </a:r>
            <a:r>
              <a:rPr lang="en-US" sz="2400" dirty="0" err="1"/>
              <a:t>Widtsoe</a:t>
            </a:r>
            <a:r>
              <a:rPr lang="en-US" sz="2400" dirty="0"/>
              <a:t> his mentor. In 1952 Ferguson single-handedly founded the New World Archaeological Foundation (NWAF), with the vision of doing academically credible archaeological research in Central America to prove the BOM . . . Findings that once seemed promising evidence for the BOM, had proved fallacious: -</a:t>
            </a:r>
            <a:r>
              <a:rPr lang="en-US" sz="2400" b="1" u="sng" dirty="0"/>
              <a:t>Joseph Smith's 1842 identification of the ancient ruins of Palenque, Mexico as a Nephite city — which Ferguson had once cited as support for locating the Nephites in Mesoamerica — was now known to date not earlier than A.D. 600, after BOM times</a:t>
            </a:r>
            <a:r>
              <a:rPr lang="en-US" sz="2400" dirty="0"/>
              <a:t> (22). </a:t>
            </a:r>
            <a:r>
              <a:rPr lang="en-US" sz="2400" b="1" u="sng" dirty="0"/>
              <a:t>Likewise, Joseph Smith's identification of impressive ruins and an engraved stone at </a:t>
            </a:r>
            <a:r>
              <a:rPr lang="en-US" sz="2400" b="1" u="sng" dirty="0" err="1"/>
              <a:t>Quirigua</a:t>
            </a:r>
            <a:r>
              <a:rPr lang="en-US" sz="2400" b="1" u="sng" dirty="0"/>
              <a:t>, Guatemala with such a stone mentioned in Omni 1:20, was now known to be impossible, since the ruins date after the BOM period</a:t>
            </a:r>
            <a:r>
              <a:rPr lang="en-US" sz="2400" dirty="0"/>
              <a:t> (22-24). . . . Ferguson had come to doubt that the BOM is a translation of ancient records. To Larson's surprise, Ferguson frankly confirmed – "</a:t>
            </a:r>
            <a:r>
              <a:rPr lang="en-US" sz="2400" b="1" u="sng" dirty="0"/>
              <a:t>with no bitterness but with a touch of disappointment" – his "present skepticism about the historicity of the Book of Mormon"</a:t>
            </a:r>
            <a:r>
              <a:rPr lang="en-US" sz="2400" dirty="0"/>
              <a:t> (xiv). ”—Ibid. </a:t>
            </a:r>
          </a:p>
        </p:txBody>
      </p:sp>
      <p:pic>
        <p:nvPicPr>
          <p:cNvPr id="5" name="Picture 4">
            <a:extLst>
              <a:ext uri="{FF2B5EF4-FFF2-40B4-BE49-F238E27FC236}">
                <a16:creationId xmlns:a16="http://schemas.microsoft.com/office/drawing/2014/main" id="{2F1D172D-5B15-8E2E-EFA6-F09AF0FD2B30}"/>
              </a:ext>
            </a:extLst>
          </p:cNvPr>
          <p:cNvPicPr>
            <a:picLocks noChangeAspect="1"/>
          </p:cNvPicPr>
          <p:nvPr/>
        </p:nvPicPr>
        <p:blipFill>
          <a:blip r:embed="rId2"/>
          <a:stretch>
            <a:fillRect/>
          </a:stretch>
        </p:blipFill>
        <p:spPr>
          <a:xfrm>
            <a:off x="111966" y="1384706"/>
            <a:ext cx="2684037" cy="4088587"/>
          </a:xfrm>
          <a:prstGeom prst="rect">
            <a:avLst/>
          </a:prstGeom>
        </p:spPr>
      </p:pic>
    </p:spTree>
    <p:extLst>
      <p:ext uri="{BB962C8B-B14F-4D97-AF65-F5344CB8AC3E}">
        <p14:creationId xmlns:p14="http://schemas.microsoft.com/office/powerpoint/2010/main" val="355096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665F-A495-70A5-C490-62DA9B29511A}"/>
              </a:ext>
            </a:extLst>
          </p:cNvPr>
          <p:cNvSpPr>
            <a:spLocks noGrp="1"/>
          </p:cNvSpPr>
          <p:nvPr>
            <p:ph type="title"/>
          </p:nvPr>
        </p:nvSpPr>
        <p:spPr>
          <a:xfrm>
            <a:off x="1676400" y="-297349"/>
            <a:ext cx="10515600" cy="1325563"/>
          </a:xfrm>
        </p:spPr>
        <p:txBody>
          <a:bodyPr/>
          <a:lstStyle/>
          <a:p>
            <a:pPr algn="r"/>
            <a:r>
              <a:rPr lang="en-US" b="1" u="sng" dirty="0">
                <a:solidFill>
                  <a:srgbClr val="002060"/>
                </a:solidFill>
                <a:effectLst>
                  <a:outerShdw blurRad="38100" dist="38100" dir="2700000" algn="tl">
                    <a:srgbClr val="000000">
                      <a:alpha val="43137"/>
                    </a:srgbClr>
                  </a:outerShdw>
                </a:effectLst>
              </a:rPr>
              <a:t>The Hill Cumorah</a:t>
            </a:r>
          </a:p>
        </p:txBody>
      </p:sp>
      <p:sp>
        <p:nvSpPr>
          <p:cNvPr id="4" name="TextBox 3">
            <a:extLst>
              <a:ext uri="{FF2B5EF4-FFF2-40B4-BE49-F238E27FC236}">
                <a16:creationId xmlns:a16="http://schemas.microsoft.com/office/drawing/2014/main" id="{E3FD2D6C-A96D-331B-9DDC-866B91A9C5A8}"/>
              </a:ext>
            </a:extLst>
          </p:cNvPr>
          <p:cNvSpPr txBox="1"/>
          <p:nvPr/>
        </p:nvSpPr>
        <p:spPr>
          <a:xfrm>
            <a:off x="0" y="222990"/>
            <a:ext cx="9062357" cy="6740307"/>
          </a:xfrm>
          <a:prstGeom prst="rect">
            <a:avLst/>
          </a:prstGeom>
          <a:noFill/>
        </p:spPr>
        <p:txBody>
          <a:bodyPr wrap="square">
            <a:spAutoFit/>
          </a:bodyPr>
          <a:lstStyle/>
          <a:p>
            <a:r>
              <a:rPr lang="en-US" sz="2400" dirty="0"/>
              <a:t>Elder B H Roberts, October 1927 General Conference: "Only three weeks ago, about now, I had the pleasure of standing upon the </a:t>
            </a:r>
            <a:r>
              <a:rPr lang="en-US" sz="2400" b="1" dirty="0"/>
              <a:t>summit of the hill Cumorah</a:t>
            </a:r>
            <a:r>
              <a:rPr lang="en-US" sz="2400" dirty="0"/>
              <a:t> in company with President Grant. Being there upon the height...I could not refrain from recalling the time when Moroni stood upon the crown of that hill with the evidence of the ruins of the civilization of his people about him. And this warning, written in the book of Ether, let me say, in closing, comes from the prophet of God who was also the historian of the great Jaredite nation, by abridging and translating their history into the Nephite language. </a:t>
            </a:r>
            <a:r>
              <a:rPr lang="en-US" sz="2400" b="1" dirty="0"/>
              <a:t>This warning comes, then, from the historian of one civilization that had perished about the hill Cumorah; it came also from the same man who was a witness of the destruction of the civilization of his own people at the same place</a:t>
            </a:r>
            <a:r>
              <a:rPr lang="en-US" sz="2400" dirty="0"/>
              <a:t>.“</a:t>
            </a:r>
          </a:p>
          <a:p>
            <a:endParaRPr lang="en-US" sz="2400" dirty="0"/>
          </a:p>
          <a:p>
            <a:r>
              <a:rPr lang="en-US" sz="2400" dirty="0"/>
              <a:t>Letter from the office of the First Presidency, 1990: "The Church has long maintained, as attested to by references in the writings of General Authorities, </a:t>
            </a:r>
            <a:r>
              <a:rPr lang="en-US" sz="2400" b="1" u="sng" dirty="0"/>
              <a:t>that the Hill Cumorah in western New York state is the same as referenced in the Book of Mormon</a:t>
            </a:r>
            <a:r>
              <a:rPr lang="en-US" sz="2400" dirty="0"/>
              <a:t>."</a:t>
            </a:r>
          </a:p>
        </p:txBody>
      </p:sp>
      <p:pic>
        <p:nvPicPr>
          <p:cNvPr id="5" name="Picture 4">
            <a:extLst>
              <a:ext uri="{FF2B5EF4-FFF2-40B4-BE49-F238E27FC236}">
                <a16:creationId xmlns:a16="http://schemas.microsoft.com/office/drawing/2014/main" id="{DB8FDFD3-736A-7A0D-9EA9-BEB53C577C67}"/>
              </a:ext>
            </a:extLst>
          </p:cNvPr>
          <p:cNvPicPr>
            <a:picLocks noChangeAspect="1"/>
          </p:cNvPicPr>
          <p:nvPr/>
        </p:nvPicPr>
        <p:blipFill>
          <a:blip r:embed="rId2"/>
          <a:stretch>
            <a:fillRect/>
          </a:stretch>
        </p:blipFill>
        <p:spPr>
          <a:xfrm>
            <a:off x="9202362" y="821677"/>
            <a:ext cx="2771775" cy="2228850"/>
          </a:xfrm>
          <a:prstGeom prst="rect">
            <a:avLst/>
          </a:prstGeom>
        </p:spPr>
      </p:pic>
      <p:pic>
        <p:nvPicPr>
          <p:cNvPr id="6" name="Picture 5">
            <a:extLst>
              <a:ext uri="{FF2B5EF4-FFF2-40B4-BE49-F238E27FC236}">
                <a16:creationId xmlns:a16="http://schemas.microsoft.com/office/drawing/2014/main" id="{55489166-1092-13CB-F19A-5CA33652933A}"/>
              </a:ext>
            </a:extLst>
          </p:cNvPr>
          <p:cNvPicPr>
            <a:picLocks noChangeAspect="1"/>
          </p:cNvPicPr>
          <p:nvPr/>
        </p:nvPicPr>
        <p:blipFill>
          <a:blip r:embed="rId3"/>
          <a:stretch>
            <a:fillRect/>
          </a:stretch>
        </p:blipFill>
        <p:spPr>
          <a:xfrm>
            <a:off x="9163434" y="3233057"/>
            <a:ext cx="2849632"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8258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C86DD-5AA2-F504-9894-EED8EF7C3A7F}"/>
              </a:ext>
            </a:extLst>
          </p:cNvPr>
          <p:cNvSpPr>
            <a:spLocks noGrp="1"/>
          </p:cNvSpPr>
          <p:nvPr>
            <p:ph type="title"/>
          </p:nvPr>
        </p:nvSpPr>
        <p:spPr>
          <a:xfrm>
            <a:off x="838200" y="-232035"/>
            <a:ext cx="10515600" cy="1325563"/>
          </a:xfrm>
        </p:spPr>
        <p:txBody>
          <a:bodyPr/>
          <a:lstStyle/>
          <a:p>
            <a:r>
              <a:rPr lang="en-US" b="1" i="1" u="sng" dirty="0">
                <a:solidFill>
                  <a:srgbClr val="C00000"/>
                </a:solidFill>
                <a:effectLst>
                  <a:outerShdw blurRad="38100" dist="38100" dir="2700000" algn="tl">
                    <a:srgbClr val="000000">
                      <a:alpha val="43137"/>
                    </a:srgbClr>
                  </a:outerShdw>
                </a:effectLst>
              </a:rPr>
              <a:t>Whoops!</a:t>
            </a:r>
          </a:p>
        </p:txBody>
      </p:sp>
      <p:pic>
        <p:nvPicPr>
          <p:cNvPr id="4" name="Picture 3">
            <a:extLst>
              <a:ext uri="{FF2B5EF4-FFF2-40B4-BE49-F238E27FC236}">
                <a16:creationId xmlns:a16="http://schemas.microsoft.com/office/drawing/2014/main" id="{6D3C14AC-0153-3EBB-4D79-388639832161}"/>
              </a:ext>
            </a:extLst>
          </p:cNvPr>
          <p:cNvPicPr>
            <a:picLocks noChangeAspect="1"/>
          </p:cNvPicPr>
          <p:nvPr/>
        </p:nvPicPr>
        <p:blipFill>
          <a:blip r:embed="rId2"/>
          <a:stretch>
            <a:fillRect/>
          </a:stretch>
        </p:blipFill>
        <p:spPr>
          <a:xfrm>
            <a:off x="18492" y="709603"/>
            <a:ext cx="11313224" cy="3134606"/>
          </a:xfrm>
          <a:prstGeom prst="rect">
            <a:avLst/>
          </a:prstGeom>
        </p:spPr>
      </p:pic>
      <p:sp>
        <p:nvSpPr>
          <p:cNvPr id="5" name="TextBox 4">
            <a:extLst>
              <a:ext uri="{FF2B5EF4-FFF2-40B4-BE49-F238E27FC236}">
                <a16:creationId xmlns:a16="http://schemas.microsoft.com/office/drawing/2014/main" id="{1A14C13E-CB12-E756-2961-88CBF88D7F35}"/>
              </a:ext>
            </a:extLst>
          </p:cNvPr>
          <p:cNvSpPr txBox="1"/>
          <p:nvPr/>
        </p:nvSpPr>
        <p:spPr>
          <a:xfrm>
            <a:off x="699799" y="3489646"/>
            <a:ext cx="11565372" cy="830997"/>
          </a:xfrm>
          <a:prstGeom prst="rect">
            <a:avLst/>
          </a:prstGeom>
          <a:noFill/>
        </p:spPr>
        <p:txBody>
          <a:bodyPr wrap="square" rtlCol="0">
            <a:spAutoFit/>
          </a:bodyPr>
          <a:lstStyle/>
          <a:p>
            <a:pPr algn="r"/>
            <a:r>
              <a:rPr lang="en-US" sz="2400" b="1" dirty="0">
                <a:solidFill>
                  <a:srgbClr val="002060"/>
                </a:solidFill>
                <a:effectLst>
                  <a:outerShdw blurRad="38100" dist="38100" dir="2700000" algn="tl">
                    <a:srgbClr val="000000">
                      <a:alpha val="43137"/>
                    </a:srgbClr>
                  </a:outerShdw>
                </a:effectLst>
              </a:rPr>
              <a:t>—BYU Journal of Book of Mormon Studies,</a:t>
            </a:r>
          </a:p>
          <a:p>
            <a:pPr algn="r"/>
            <a:r>
              <a:rPr lang="en-US" sz="2400" b="1" dirty="0">
                <a:solidFill>
                  <a:srgbClr val="002060"/>
                </a:solidFill>
                <a:effectLst>
                  <a:outerShdw blurRad="38100" dist="38100" dir="2700000" algn="tl">
                    <a:srgbClr val="000000">
                      <a:alpha val="43137"/>
                    </a:srgbClr>
                  </a:outerShdw>
                </a:effectLst>
              </a:rPr>
              <a:t> vol. 14, no. 2, article 7, July 31 2005 “Looking for Artifacts at New York’s Hill Cumorah”</a:t>
            </a:r>
          </a:p>
        </p:txBody>
      </p:sp>
      <p:sp>
        <p:nvSpPr>
          <p:cNvPr id="7" name="TextBox 6">
            <a:extLst>
              <a:ext uri="{FF2B5EF4-FFF2-40B4-BE49-F238E27FC236}">
                <a16:creationId xmlns:a16="http://schemas.microsoft.com/office/drawing/2014/main" id="{B5BBB6A4-109A-254D-3AA3-CB067B9A84FC}"/>
              </a:ext>
            </a:extLst>
          </p:cNvPr>
          <p:cNvSpPr txBox="1"/>
          <p:nvPr/>
        </p:nvSpPr>
        <p:spPr>
          <a:xfrm>
            <a:off x="58008" y="4339879"/>
            <a:ext cx="11794051" cy="2677656"/>
          </a:xfrm>
          <a:prstGeom prst="rect">
            <a:avLst/>
          </a:prstGeom>
          <a:noFill/>
        </p:spPr>
        <p:txBody>
          <a:bodyPr wrap="square">
            <a:spAutoFit/>
          </a:bodyPr>
          <a:lstStyle/>
          <a:p>
            <a:r>
              <a:rPr lang="en-US" sz="2800" dirty="0"/>
              <a:t>“</a:t>
            </a:r>
            <a:r>
              <a:rPr lang="en-US" sz="2800" b="1" u="sng" dirty="0"/>
              <a:t>the church owns Hill Cumorah and has had plenty of time to study and scan the hill for ancient artifacts and remains. There is nothing to be found - no stone box that held the 'gold plates,' no abundance of weaponry from these unprecedented battles, and no bodies from among the hundreds of thousands that died”</a:t>
            </a:r>
            <a:r>
              <a:rPr lang="en-US" sz="2800" dirty="0"/>
              <a:t> ldsdiscussions.org, Book of Mormon: Official LDS Essay on Book of Mormon Geography, Annotated</a:t>
            </a:r>
            <a:endParaRPr lang="en-US" sz="2800" b="1" u="sng" dirty="0"/>
          </a:p>
        </p:txBody>
      </p:sp>
    </p:spTree>
    <p:extLst>
      <p:ext uri="{BB962C8B-B14F-4D97-AF65-F5344CB8AC3E}">
        <p14:creationId xmlns:p14="http://schemas.microsoft.com/office/powerpoint/2010/main" val="7174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7326-CA50-AF68-512F-B48B20BAE107}"/>
              </a:ext>
            </a:extLst>
          </p:cNvPr>
          <p:cNvSpPr>
            <a:spLocks noGrp="1"/>
          </p:cNvSpPr>
          <p:nvPr>
            <p:ph type="title"/>
          </p:nvPr>
        </p:nvSpPr>
        <p:spPr>
          <a:xfrm>
            <a:off x="111967" y="-362662"/>
            <a:ext cx="12192000" cy="1325563"/>
          </a:xfrm>
        </p:spPr>
        <p:txBody>
          <a:bodyPr/>
          <a:lstStyle/>
          <a:p>
            <a:r>
              <a:rPr lang="en-US" dirty="0">
                <a:solidFill>
                  <a:srgbClr val="FF0000"/>
                </a:solidFill>
              </a:rPr>
              <a:t>Final Thought on the 2300 Days: A Failed Prophecy?</a:t>
            </a:r>
          </a:p>
        </p:txBody>
      </p:sp>
      <p:sp>
        <p:nvSpPr>
          <p:cNvPr id="3" name="TextBox 2">
            <a:extLst>
              <a:ext uri="{FF2B5EF4-FFF2-40B4-BE49-F238E27FC236}">
                <a16:creationId xmlns:a16="http://schemas.microsoft.com/office/drawing/2014/main" id="{40CB3593-D72C-14FE-6E96-CC41464BE001}"/>
              </a:ext>
            </a:extLst>
          </p:cNvPr>
          <p:cNvSpPr txBox="1"/>
          <p:nvPr/>
        </p:nvSpPr>
        <p:spPr>
          <a:xfrm>
            <a:off x="2573730" y="671691"/>
            <a:ext cx="9349275"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So prophetic calculations are correct, the affirms that the “sanctuary” was a “replica” of the true which was in heaven, the 2</a:t>
            </a:r>
            <a:r>
              <a:rPr kumimoji="0" lang="en-US" sz="2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Great Awakening, revival and reformation of life an character lend support to the fact that God was at work at that time, coupled with the shocking similarities between the experience AND understanding of the Millerite compared with the Disciples of Christ, coupled again with the silent yet astounding success of the writings of Ellen White—long after her death. </a:t>
            </a:r>
            <a:r>
              <a:rPr lang="en-US" sz="2200" b="1" dirty="0">
                <a:solidFill>
                  <a:prstClr val="black"/>
                </a:solidFill>
                <a:latin typeface="Calibri" panose="020F0502020204030204"/>
              </a:rPr>
              <a:t>Only one conclusion is logical: 2300 days is NOT a false prophecy. It is a true prophecy, which was misunderstood by the individuals who declared its message just like the experience of the Disciples.</a:t>
            </a:r>
            <a:r>
              <a:rPr lang="en-US" sz="2200" dirty="0">
                <a:solidFill>
                  <a:prstClr val="black"/>
                </a:solidFill>
                <a:latin typeface="Calibri" panose="020F0502020204030204"/>
              </a:rPr>
              <a:t> All honest truth-seekers, must admit this fact. </a:t>
            </a:r>
            <a:r>
              <a:rPr lang="en-US" sz="2200" b="1" u="sng" dirty="0">
                <a:solidFill>
                  <a:prstClr val="black"/>
                </a:solidFill>
                <a:latin typeface="Calibri" panose="020F0502020204030204"/>
              </a:rPr>
              <a:t>If not</a:t>
            </a:r>
            <a:r>
              <a:rPr lang="en-US" sz="2200" dirty="0">
                <a:solidFill>
                  <a:prstClr val="black"/>
                </a:solidFill>
                <a:latin typeface="Calibri" panose="020F0502020204030204"/>
              </a:rPr>
              <a:t>, the critic must debunk the day/year principle, and provide logical substitutionary understanding of the same prophecies, debunk the heavenly sanctuary, explain what the 2</a:t>
            </a:r>
            <a:r>
              <a:rPr lang="en-US" sz="2200" baseline="30000" dirty="0">
                <a:solidFill>
                  <a:prstClr val="black"/>
                </a:solidFill>
                <a:latin typeface="Calibri" panose="020F0502020204030204"/>
              </a:rPr>
              <a:t>nd</a:t>
            </a:r>
            <a:r>
              <a:rPr lang="en-US" sz="2200" dirty="0">
                <a:solidFill>
                  <a:prstClr val="black"/>
                </a:solidFill>
                <a:latin typeface="Calibri" panose="020F0502020204030204"/>
              </a:rPr>
              <a:t> Great Awakening and the reform of life and character that was happening at that time was really about—of men or heaven?, explain why the Millerites and Disciples share the same experience totally by coincidence, explain the success of Ellen White as an American female author who is simultaneously one of the most successful American authors of all time and also NEVER mentioned by mainstream media, feminists, and history.</a:t>
            </a:r>
            <a:endPar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E9A79EB-6AB3-43A0-479E-F42014FE473A}"/>
              </a:ext>
            </a:extLst>
          </p:cNvPr>
          <p:cNvPicPr>
            <a:picLocks noChangeAspect="1"/>
          </p:cNvPicPr>
          <p:nvPr/>
        </p:nvPicPr>
        <p:blipFill>
          <a:blip r:embed="rId2"/>
          <a:stretch>
            <a:fillRect/>
          </a:stretch>
        </p:blipFill>
        <p:spPr>
          <a:xfrm>
            <a:off x="111965" y="1204002"/>
            <a:ext cx="2403220" cy="1804299"/>
          </a:xfrm>
          <a:prstGeom prst="rect">
            <a:avLst/>
          </a:prstGeom>
        </p:spPr>
      </p:pic>
      <p:pic>
        <p:nvPicPr>
          <p:cNvPr id="6" name="Picture 5">
            <a:extLst>
              <a:ext uri="{FF2B5EF4-FFF2-40B4-BE49-F238E27FC236}">
                <a16:creationId xmlns:a16="http://schemas.microsoft.com/office/drawing/2014/main" id="{CC97F3B8-CFCC-4763-0A8D-61366453AD65}"/>
              </a:ext>
            </a:extLst>
          </p:cNvPr>
          <p:cNvPicPr>
            <a:picLocks noChangeAspect="1"/>
          </p:cNvPicPr>
          <p:nvPr/>
        </p:nvPicPr>
        <p:blipFill>
          <a:blip r:embed="rId3"/>
          <a:stretch>
            <a:fillRect/>
          </a:stretch>
        </p:blipFill>
        <p:spPr>
          <a:xfrm>
            <a:off x="50152" y="3429000"/>
            <a:ext cx="2526847" cy="3369129"/>
          </a:xfrm>
          <a:prstGeom prst="rect">
            <a:avLst/>
          </a:prstGeom>
        </p:spPr>
      </p:pic>
    </p:spTree>
    <p:extLst>
      <p:ext uri="{BB962C8B-B14F-4D97-AF65-F5344CB8AC3E}">
        <p14:creationId xmlns:p14="http://schemas.microsoft.com/office/powerpoint/2010/main" val="26376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00F5-DCFE-730A-2039-36A3CE2A50CF}"/>
              </a:ext>
            </a:extLst>
          </p:cNvPr>
          <p:cNvSpPr>
            <a:spLocks noGrp="1"/>
          </p:cNvSpPr>
          <p:nvPr>
            <p:ph type="title"/>
          </p:nvPr>
        </p:nvSpPr>
        <p:spPr>
          <a:xfrm>
            <a:off x="838200" y="-306679"/>
            <a:ext cx="10515600" cy="1325563"/>
          </a:xfrm>
        </p:spPr>
        <p:txBody>
          <a:bodyPr/>
          <a:lstStyle/>
          <a:p>
            <a:pPr algn="ctr"/>
            <a:r>
              <a:rPr lang="en-US" b="1" dirty="0">
                <a:effectLst>
                  <a:outerShdw blurRad="38100" dist="38100" dir="2700000" algn="tl">
                    <a:srgbClr val="000000">
                      <a:alpha val="43137"/>
                    </a:srgbClr>
                  </a:outerShdw>
                </a:effectLst>
              </a:rPr>
              <a:t>The New Policy on the Geography</a:t>
            </a:r>
          </a:p>
        </p:txBody>
      </p:sp>
      <p:sp>
        <p:nvSpPr>
          <p:cNvPr id="4" name="TextBox 3">
            <a:extLst>
              <a:ext uri="{FF2B5EF4-FFF2-40B4-BE49-F238E27FC236}">
                <a16:creationId xmlns:a16="http://schemas.microsoft.com/office/drawing/2014/main" id="{E3860438-5D4E-5257-BE43-3A4C84354458}"/>
              </a:ext>
            </a:extLst>
          </p:cNvPr>
          <p:cNvSpPr txBox="1"/>
          <p:nvPr/>
        </p:nvSpPr>
        <p:spPr>
          <a:xfrm>
            <a:off x="2295331" y="569075"/>
            <a:ext cx="9722498" cy="6001643"/>
          </a:xfrm>
          <a:prstGeom prst="rect">
            <a:avLst/>
          </a:prstGeom>
          <a:noFill/>
        </p:spPr>
        <p:txBody>
          <a:bodyPr wrap="square">
            <a:spAutoFit/>
          </a:bodyPr>
          <a:lstStyle/>
          <a:p>
            <a:r>
              <a:rPr lang="en-US" sz="2400" dirty="0"/>
              <a:t>Official Church Position: “</a:t>
            </a:r>
            <a:r>
              <a:rPr lang="en-US" sz="2400" b="1" i="0" u="sng" dirty="0">
                <a:solidFill>
                  <a:srgbClr val="000000"/>
                </a:solidFill>
                <a:effectLst/>
                <a:latin typeface="Ensign:Serif"/>
              </a:rPr>
              <a:t>The Church does not take a position on the specific geographic locations of Book of Mormon events in the ancient Americas</a:t>
            </a:r>
            <a:r>
              <a:rPr lang="en-US" sz="2400" b="0" i="0" dirty="0">
                <a:solidFill>
                  <a:srgbClr val="000000"/>
                </a:solidFill>
                <a:effectLst/>
                <a:latin typeface="Ensign:Serif"/>
              </a:rPr>
              <a:t>. Speculation on the geography of the Book of Mormon may mislead instead of enlighten; such a study can be a distraction from its divine purpose.”—</a:t>
            </a:r>
            <a:r>
              <a:rPr lang="en-US" sz="2400" dirty="0"/>
              <a:t>Book of Mormon Geography (churchofjesuschrist.org), Gospel Topics Essay</a:t>
            </a:r>
          </a:p>
          <a:p>
            <a:endParaRPr lang="en-US" sz="2400" dirty="0"/>
          </a:p>
          <a:p>
            <a:r>
              <a:rPr lang="en-US" sz="2400" dirty="0"/>
              <a:t>It’s obvious to see that the reason that the Church “does not take a position” is because when the Book of Mormon is examined in the light of any field of study: archeology, geography, linguistics, Egyptology, theology, DNA tests, and history—they are proven false. There have been found no coins, weapons, buildings, bodies from these massive battles (hundreds of thousands are said to have died at the Hill Cumorah alone). If they had some solid evidence of the events of Book of Mormon is would be plastered on every Mormon edifice in the world, presented at every opportunity, and celebrated within the church—but this is not the case.</a:t>
            </a:r>
          </a:p>
        </p:txBody>
      </p:sp>
      <p:pic>
        <p:nvPicPr>
          <p:cNvPr id="5" name="Picture 4">
            <a:extLst>
              <a:ext uri="{FF2B5EF4-FFF2-40B4-BE49-F238E27FC236}">
                <a16:creationId xmlns:a16="http://schemas.microsoft.com/office/drawing/2014/main" id="{9BE17023-01F3-39B2-9706-14EEC8AB3934}"/>
              </a:ext>
            </a:extLst>
          </p:cNvPr>
          <p:cNvPicPr>
            <a:picLocks noChangeAspect="1"/>
          </p:cNvPicPr>
          <p:nvPr/>
        </p:nvPicPr>
        <p:blipFill rotWithShape="1">
          <a:blip r:embed="rId2"/>
          <a:srcRect l="9061" r="50000"/>
          <a:stretch/>
        </p:blipFill>
        <p:spPr>
          <a:xfrm>
            <a:off x="83976" y="139570"/>
            <a:ext cx="2264160" cy="3014177"/>
          </a:xfrm>
          <a:prstGeom prst="rect">
            <a:avLst/>
          </a:prstGeom>
        </p:spPr>
      </p:pic>
      <p:pic>
        <p:nvPicPr>
          <p:cNvPr id="6" name="Picture 5">
            <a:extLst>
              <a:ext uri="{FF2B5EF4-FFF2-40B4-BE49-F238E27FC236}">
                <a16:creationId xmlns:a16="http://schemas.microsoft.com/office/drawing/2014/main" id="{5C21FB7B-AABF-BD5C-AC87-49FFBEE7C7C3}"/>
              </a:ext>
            </a:extLst>
          </p:cNvPr>
          <p:cNvPicPr>
            <a:picLocks noChangeAspect="1"/>
          </p:cNvPicPr>
          <p:nvPr/>
        </p:nvPicPr>
        <p:blipFill rotWithShape="1">
          <a:blip r:embed="rId2"/>
          <a:srcRect l="60368"/>
          <a:stretch/>
        </p:blipFill>
        <p:spPr>
          <a:xfrm>
            <a:off x="83976" y="3216655"/>
            <a:ext cx="2211355" cy="3040898"/>
          </a:xfrm>
          <a:prstGeom prst="rect">
            <a:avLst/>
          </a:prstGeom>
        </p:spPr>
      </p:pic>
    </p:spTree>
    <p:extLst>
      <p:ext uri="{BB962C8B-B14F-4D97-AF65-F5344CB8AC3E}">
        <p14:creationId xmlns:p14="http://schemas.microsoft.com/office/powerpoint/2010/main" val="98512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8A45-6C86-817B-5551-AA48257D3FB1}"/>
              </a:ext>
            </a:extLst>
          </p:cNvPr>
          <p:cNvSpPr>
            <a:spLocks noGrp="1"/>
          </p:cNvSpPr>
          <p:nvPr>
            <p:ph type="title"/>
          </p:nvPr>
        </p:nvSpPr>
        <p:spPr>
          <a:xfrm>
            <a:off x="838200" y="-278687"/>
            <a:ext cx="10515600" cy="1325563"/>
          </a:xfrm>
        </p:spPr>
        <p:txBody>
          <a:bodyPr/>
          <a:lstStyle/>
          <a:p>
            <a:pPr algn="ctr"/>
            <a:r>
              <a:rPr lang="en-US" b="1" i="1" u="sng" dirty="0">
                <a:solidFill>
                  <a:srgbClr val="00B0F0"/>
                </a:solidFill>
                <a:effectLst>
                  <a:outerShdw blurRad="38100" dist="38100" dir="2700000" algn="tl">
                    <a:srgbClr val="000000">
                      <a:alpha val="43137"/>
                    </a:srgbClr>
                  </a:outerShdw>
                </a:effectLst>
              </a:rPr>
              <a:t>Other Problems in the Book of Mormon</a:t>
            </a:r>
          </a:p>
        </p:txBody>
      </p:sp>
      <p:sp>
        <p:nvSpPr>
          <p:cNvPr id="6" name="TextBox 5">
            <a:extLst>
              <a:ext uri="{FF2B5EF4-FFF2-40B4-BE49-F238E27FC236}">
                <a16:creationId xmlns:a16="http://schemas.microsoft.com/office/drawing/2014/main" id="{016FABE6-1ABE-DF9D-6171-30EA554CC2EE}"/>
              </a:ext>
            </a:extLst>
          </p:cNvPr>
          <p:cNvSpPr txBox="1"/>
          <p:nvPr/>
        </p:nvSpPr>
        <p:spPr>
          <a:xfrm>
            <a:off x="240263" y="733828"/>
            <a:ext cx="6097554" cy="6001643"/>
          </a:xfrm>
          <a:prstGeom prst="rect">
            <a:avLst/>
          </a:prstGeom>
          <a:noFill/>
        </p:spPr>
        <p:txBody>
          <a:bodyPr wrap="square">
            <a:spAutoFit/>
          </a:bodyPr>
          <a:lstStyle/>
          <a:p>
            <a:r>
              <a:rPr lang="en-US" sz="2400" dirty="0"/>
              <a:t>1 Nephi 18:25 “And it came to pass that we did find upon the land of promise, as we journeyed in the wilderness, that there were beasts in the forests of every kind, both the cow and the ox, and </a:t>
            </a:r>
            <a:r>
              <a:rPr lang="en-US" sz="2400" b="1" u="sng" dirty="0"/>
              <a:t>the ass and the horse</a:t>
            </a:r>
            <a:r>
              <a:rPr lang="en-US" sz="2400" dirty="0"/>
              <a:t>, and the goat and the wild goat, and all manner of wild animals, which were for the use of men. And we did find all manner of bore, both of </a:t>
            </a:r>
            <a:r>
              <a:rPr lang="en-US" sz="2400" dirty="0" err="1"/>
              <a:t>cgold</a:t>
            </a:r>
            <a:r>
              <a:rPr lang="en-US" sz="2400" dirty="0"/>
              <a:t>, and of silver, and of copper.</a:t>
            </a:r>
          </a:p>
          <a:p>
            <a:endParaRPr lang="en-US" sz="2400" dirty="0"/>
          </a:p>
          <a:p>
            <a:r>
              <a:rPr lang="en-US" sz="2400" dirty="0"/>
              <a:t>Enos 1:21 “And it came to pass that the people of Nephi did till the land, and raise all </a:t>
            </a:r>
            <a:r>
              <a:rPr lang="en-US" sz="2400" b="1" u="sng" dirty="0"/>
              <a:t>manner of grain</a:t>
            </a:r>
            <a:r>
              <a:rPr lang="en-US" sz="2400" dirty="0"/>
              <a:t>, and of fruit, and </a:t>
            </a:r>
            <a:r>
              <a:rPr lang="en-US" sz="2400" b="1" u="sng" dirty="0"/>
              <a:t>flocks of herds, and flocks of all manner of cattle of every kind, and goats, and wild goats, and also many horses</a:t>
            </a:r>
            <a:r>
              <a:rPr lang="en-US" sz="2400" dirty="0"/>
              <a:t>.”</a:t>
            </a:r>
          </a:p>
        </p:txBody>
      </p:sp>
      <p:pic>
        <p:nvPicPr>
          <p:cNvPr id="7" name="Picture 6">
            <a:extLst>
              <a:ext uri="{FF2B5EF4-FFF2-40B4-BE49-F238E27FC236}">
                <a16:creationId xmlns:a16="http://schemas.microsoft.com/office/drawing/2014/main" id="{8EB78296-9D31-5FA4-C024-EA28D27D5D10}"/>
              </a:ext>
            </a:extLst>
          </p:cNvPr>
          <p:cNvPicPr>
            <a:picLocks noChangeAspect="1"/>
          </p:cNvPicPr>
          <p:nvPr/>
        </p:nvPicPr>
        <p:blipFill>
          <a:blip r:embed="rId2"/>
          <a:stretch>
            <a:fillRect/>
          </a:stretch>
        </p:blipFill>
        <p:spPr>
          <a:xfrm>
            <a:off x="6546785" y="1192860"/>
            <a:ext cx="5263268" cy="4666764"/>
          </a:xfrm>
          <a:prstGeom prst="rect">
            <a:avLst/>
          </a:prstGeom>
        </p:spPr>
      </p:pic>
    </p:spTree>
    <p:extLst>
      <p:ext uri="{BB962C8B-B14F-4D97-AF65-F5344CB8AC3E}">
        <p14:creationId xmlns:p14="http://schemas.microsoft.com/office/powerpoint/2010/main" val="9693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6C6F-822A-7F08-F846-33991EA896FE}"/>
              </a:ext>
            </a:extLst>
          </p:cNvPr>
          <p:cNvSpPr>
            <a:spLocks noGrp="1"/>
          </p:cNvSpPr>
          <p:nvPr>
            <p:ph type="title"/>
          </p:nvPr>
        </p:nvSpPr>
        <p:spPr>
          <a:xfrm>
            <a:off x="1314061" y="-437308"/>
            <a:ext cx="10515600" cy="1325563"/>
          </a:xfrm>
        </p:spPr>
        <p:txBody>
          <a:bodyPr/>
          <a:lstStyle/>
          <a:p>
            <a:r>
              <a:rPr lang="en-US" b="1" dirty="0">
                <a:solidFill>
                  <a:srgbClr val="00B050"/>
                </a:solidFill>
              </a:rPr>
              <a:t>The Book of Mormon Evidence of Fraud:</a:t>
            </a:r>
          </a:p>
        </p:txBody>
      </p:sp>
      <p:sp>
        <p:nvSpPr>
          <p:cNvPr id="3" name="TextBox 2">
            <a:extLst>
              <a:ext uri="{FF2B5EF4-FFF2-40B4-BE49-F238E27FC236}">
                <a16:creationId xmlns:a16="http://schemas.microsoft.com/office/drawing/2014/main" id="{524DAEE6-9478-EF20-60F5-7325C46FE367}"/>
              </a:ext>
            </a:extLst>
          </p:cNvPr>
          <p:cNvSpPr txBox="1"/>
          <p:nvPr/>
        </p:nvSpPr>
        <p:spPr>
          <a:xfrm>
            <a:off x="0" y="302359"/>
            <a:ext cx="12192000" cy="6555641"/>
          </a:xfrm>
          <a:prstGeom prst="rect">
            <a:avLst/>
          </a:prstGeom>
          <a:noFill/>
        </p:spPr>
        <p:txBody>
          <a:bodyPr wrap="square" rtlCol="0">
            <a:spAutoFit/>
          </a:bodyPr>
          <a:lstStyle/>
          <a:p>
            <a:pPr marL="342900" indent="-342900">
              <a:buAutoNum type="arabicPeriod"/>
            </a:pPr>
            <a:r>
              <a:rPr lang="en-US" sz="2000" dirty="0"/>
              <a:t>The Source (Joseph Smith-treasure-digger) is untrustworthy</a:t>
            </a:r>
          </a:p>
          <a:p>
            <a:pPr marL="342900" indent="-342900">
              <a:buAutoNum type="arabicPeriod"/>
            </a:pPr>
            <a:r>
              <a:rPr lang="en-US" sz="2000" dirty="0"/>
              <a:t>The Story is doubtful (the magical overtones—Alvin)</a:t>
            </a:r>
          </a:p>
          <a:p>
            <a:pPr marL="342900" indent="-342900">
              <a:buAutoNum type="arabicPeriod"/>
            </a:pPr>
            <a:r>
              <a:rPr lang="en-US" sz="2000" dirty="0"/>
              <a:t>The Characters do not make sense (Deformed English)</a:t>
            </a:r>
          </a:p>
          <a:p>
            <a:pPr marL="342900" indent="-342900">
              <a:buAutoNum type="arabicPeriod"/>
            </a:pPr>
            <a:r>
              <a:rPr lang="en-US" sz="2000" dirty="0"/>
              <a:t>The Math does not add up (12 Golden Plates 22k words per page)</a:t>
            </a:r>
          </a:p>
          <a:p>
            <a:pPr marL="342900" indent="-342900">
              <a:buAutoNum type="arabicPeriod"/>
            </a:pPr>
            <a:r>
              <a:rPr lang="en-US" sz="2000" dirty="0"/>
              <a:t>The DNA does not match (Indians are not Israelites)</a:t>
            </a:r>
          </a:p>
          <a:p>
            <a:pPr marL="342900" indent="-342900">
              <a:buAutoNum type="arabicPeriod"/>
            </a:pPr>
            <a:r>
              <a:rPr lang="en-US" sz="2000" dirty="0"/>
              <a:t>The Archeology does not exist (No evidence of great battles, etc.)</a:t>
            </a:r>
          </a:p>
          <a:p>
            <a:pPr marL="342900" indent="-342900">
              <a:buAutoNum type="arabicPeriod"/>
            </a:pPr>
            <a:r>
              <a:rPr lang="en-US" sz="2000" dirty="0"/>
              <a:t>The writings are not accurate (horses, sheep, etc.)</a:t>
            </a:r>
          </a:p>
          <a:p>
            <a:r>
              <a:rPr lang="en-US" sz="2000" dirty="0"/>
              <a:t>However, the evidence that Joseph Smith is lying is more reliable:</a:t>
            </a:r>
          </a:p>
          <a:p>
            <a:pPr marL="342900" indent="-342900">
              <a:buAutoNum type="arabicPeriod"/>
            </a:pPr>
            <a:r>
              <a:rPr lang="en-US" sz="2000" dirty="0"/>
              <a:t>Joseph Smith’s accounts do not match his followers or family retelling of the same accounts (Joseph Smith vs Joseph Knight and the Alvin story)</a:t>
            </a:r>
          </a:p>
          <a:p>
            <a:pPr marL="342900" indent="-342900">
              <a:buAutoNum type="arabicPeriod"/>
            </a:pPr>
            <a:r>
              <a:rPr lang="en-US" sz="2000" dirty="0"/>
              <a:t>Joseph Smith is involved in magic before, during and after the golden plates vision (treasure-digging—never finds anything for anyone, power of 3, the color black, autumnal equinox)</a:t>
            </a:r>
          </a:p>
          <a:p>
            <a:pPr marL="342900" indent="-342900">
              <a:buAutoNum type="arabicPeriod"/>
            </a:pPr>
            <a:r>
              <a:rPr lang="en-US" sz="2000" dirty="0"/>
              <a:t>Joseph Smith is convicted of fraud (glass-looking) in 1826, breaking the law in New York</a:t>
            </a:r>
          </a:p>
          <a:p>
            <a:pPr marL="342900" indent="-342900">
              <a:buAutoNum type="arabicPeriod"/>
            </a:pPr>
            <a:r>
              <a:rPr lang="en-US" sz="2000" dirty="0"/>
              <a:t>Joseph Smith never shows the golden plates to anyone except a few private viewings of only his most devout followers</a:t>
            </a:r>
          </a:p>
          <a:p>
            <a:pPr marL="342900" indent="-342900">
              <a:buAutoNum type="arabicPeriod"/>
            </a:pPr>
            <a:r>
              <a:rPr lang="en-US" sz="2000" dirty="0"/>
              <a:t>The Book of Mormon seems to follow “View of the Hebrews”, and the characters are certified fake (looks like English)</a:t>
            </a:r>
          </a:p>
          <a:p>
            <a:pPr marL="342900" indent="-342900">
              <a:buAutoNum type="arabicPeriod"/>
            </a:pPr>
            <a:r>
              <a:rPr lang="en-US" sz="2000" dirty="0"/>
              <a:t>Joseph Smith “translates” the plates by using the same methods used for glass-looking</a:t>
            </a:r>
          </a:p>
          <a:p>
            <a:pPr marL="342900" indent="-342900">
              <a:buAutoNum type="arabicPeriod"/>
            </a:pPr>
            <a:r>
              <a:rPr lang="en-US" sz="2000" dirty="0"/>
              <a:t>Joseph Smith asks God 3 times to allow Martin Harris to take the first 116 pages, God allows, the pages lost, and Joseph Smith cannot retranslate them—when Joseph Smith loses control, his prophetic gifts do not work—Jeremiah rewrote his book!</a:t>
            </a:r>
          </a:p>
        </p:txBody>
      </p:sp>
    </p:spTree>
    <p:extLst>
      <p:ext uri="{BB962C8B-B14F-4D97-AF65-F5344CB8AC3E}">
        <p14:creationId xmlns:p14="http://schemas.microsoft.com/office/powerpoint/2010/main" val="35655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1167492"/>
            <a:ext cx="5772539" cy="55092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Origins of the Religion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Authorities and/or Authoritative Texts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Doctrinal Differences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4400" b="0" i="1" u="none" strike="noStrike" kern="1200" cap="none" spc="0" normalizeH="0" baseline="0" noProof="0" dirty="0">
                <a:ln>
                  <a:noFill/>
                </a:ln>
                <a:solidFill>
                  <a:srgbClr val="0070C0"/>
                </a:solidFill>
                <a:effectLst/>
                <a:uLnTx/>
                <a:uFillTx/>
                <a:latin typeface="Calibri" panose="020F0502020204030204"/>
                <a:ea typeface="+mn-ea"/>
                <a:cs typeface="+mn-cs"/>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6CAA-E6E7-C730-544C-E3C2C88A3A01}"/>
              </a:ext>
            </a:extLst>
          </p:cNvPr>
          <p:cNvSpPr>
            <a:spLocks noGrp="1"/>
          </p:cNvSpPr>
          <p:nvPr>
            <p:ph type="title"/>
          </p:nvPr>
        </p:nvSpPr>
        <p:spPr>
          <a:xfrm>
            <a:off x="0" y="-297349"/>
            <a:ext cx="12192000" cy="1325563"/>
          </a:xfrm>
        </p:spPr>
        <p:txBody>
          <a:bodyPr/>
          <a:lstStyle/>
          <a:p>
            <a:pPr algn="ctr"/>
            <a:r>
              <a:rPr lang="en-US" b="1" i="1" u="sng" dirty="0">
                <a:solidFill>
                  <a:srgbClr val="FFC000"/>
                </a:solidFill>
                <a:effectLst>
                  <a:outerShdw blurRad="38100" dist="38100" dir="2700000" algn="tl">
                    <a:srgbClr val="000000">
                      <a:alpha val="43137"/>
                    </a:srgbClr>
                  </a:outerShdw>
                </a:effectLst>
              </a:rPr>
              <a:t>The Latter-day Saint’s First and Lowest Authority</a:t>
            </a:r>
          </a:p>
        </p:txBody>
      </p:sp>
      <p:pic>
        <p:nvPicPr>
          <p:cNvPr id="3" name="Picture 2">
            <a:extLst>
              <a:ext uri="{FF2B5EF4-FFF2-40B4-BE49-F238E27FC236}">
                <a16:creationId xmlns:a16="http://schemas.microsoft.com/office/drawing/2014/main" id="{4D7CB24C-78C1-9938-C638-587E50A62D2B}"/>
              </a:ext>
            </a:extLst>
          </p:cNvPr>
          <p:cNvPicPr>
            <a:picLocks noChangeAspect="1"/>
          </p:cNvPicPr>
          <p:nvPr/>
        </p:nvPicPr>
        <p:blipFill>
          <a:blip r:embed="rId2"/>
          <a:stretch>
            <a:fillRect/>
          </a:stretch>
        </p:blipFill>
        <p:spPr>
          <a:xfrm>
            <a:off x="7552838" y="769257"/>
            <a:ext cx="3990975" cy="6000750"/>
          </a:xfrm>
          <a:prstGeom prst="rect">
            <a:avLst/>
          </a:prstGeom>
        </p:spPr>
      </p:pic>
      <p:sp>
        <p:nvSpPr>
          <p:cNvPr id="5" name="TextBox 4">
            <a:extLst>
              <a:ext uri="{FF2B5EF4-FFF2-40B4-BE49-F238E27FC236}">
                <a16:creationId xmlns:a16="http://schemas.microsoft.com/office/drawing/2014/main" id="{BBDF747F-D9D5-8276-C804-D3F37AAE2E38}"/>
              </a:ext>
            </a:extLst>
          </p:cNvPr>
          <p:cNvSpPr txBox="1"/>
          <p:nvPr/>
        </p:nvSpPr>
        <p:spPr>
          <a:xfrm>
            <a:off x="214604" y="878738"/>
            <a:ext cx="6913983" cy="5632311"/>
          </a:xfrm>
          <a:prstGeom prst="rect">
            <a:avLst/>
          </a:prstGeom>
          <a:noFill/>
        </p:spPr>
        <p:txBody>
          <a:bodyPr wrap="square">
            <a:spAutoFit/>
          </a:bodyPr>
          <a:lstStyle/>
          <a:p>
            <a:r>
              <a:rPr lang="en-US" sz="2400" dirty="0"/>
              <a:t>“Mormons have a scriptural canon consisting of the Bible (both Old and New Testaments) [</a:t>
            </a:r>
            <a:r>
              <a:rPr lang="en-US" sz="2400" b="1" dirty="0"/>
              <a:t>the Authorized King James Version</a:t>
            </a:r>
            <a:r>
              <a:rPr lang="en-US" sz="2400" dirty="0"/>
              <a:t>], </a:t>
            </a:r>
            <a:r>
              <a:rPr lang="en-US" sz="2400" b="1" dirty="0"/>
              <a:t>the Book of Mormon</a:t>
            </a:r>
            <a:r>
              <a:rPr lang="en-US" sz="2400" dirty="0"/>
              <a:t>, and a collection of revelations and writings by Joseph Smith known as the </a:t>
            </a:r>
            <a:r>
              <a:rPr lang="en-US" sz="2400" b="1" dirty="0"/>
              <a:t>Doctrine and Covenants </a:t>
            </a:r>
            <a:r>
              <a:rPr lang="en-US" sz="2400" dirty="0"/>
              <a:t>and </a:t>
            </a:r>
            <a:r>
              <a:rPr lang="en-US" sz="2400" b="1" u="sng" dirty="0"/>
              <a:t>Pearl of Great Price</a:t>
            </a:r>
            <a:r>
              <a:rPr lang="en-US" sz="2400" dirty="0"/>
              <a:t>.” Wikipedia, Mormons</a:t>
            </a:r>
          </a:p>
          <a:p>
            <a:endParaRPr lang="en-US" sz="2400" dirty="0"/>
          </a:p>
          <a:p>
            <a:r>
              <a:rPr lang="en-US" sz="2400" dirty="0"/>
              <a:t>“The Book of Mormon is divided into smaller books, titled after individuals named as primary authors or other caretakers of the ancient record the Book of Mormon describes itself as and, in most versions, is divided into chapters and verses. </a:t>
            </a:r>
            <a:r>
              <a:rPr lang="en-US" sz="2400" b="1" u="sng" dirty="0"/>
              <a:t>Its English text imitates the style of the King James Version of the Bible, and its grammar and word choice reflect Early Modern English.”</a:t>
            </a:r>
            <a:r>
              <a:rPr lang="en-US" sz="2400" dirty="0"/>
              <a:t> Wikipedia, the Book of Mormon</a:t>
            </a:r>
            <a:endParaRPr lang="en-US" sz="2400" b="1" u="sng" dirty="0"/>
          </a:p>
        </p:txBody>
      </p:sp>
    </p:spTree>
    <p:extLst>
      <p:ext uri="{BB962C8B-B14F-4D97-AF65-F5344CB8AC3E}">
        <p14:creationId xmlns:p14="http://schemas.microsoft.com/office/powerpoint/2010/main" val="349293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F887-3BF8-3D08-9A96-356603943B08}"/>
              </a:ext>
            </a:extLst>
          </p:cNvPr>
          <p:cNvSpPr>
            <a:spLocks noGrp="1"/>
          </p:cNvSpPr>
          <p:nvPr>
            <p:ph type="title"/>
          </p:nvPr>
        </p:nvSpPr>
        <p:spPr>
          <a:xfrm>
            <a:off x="838200" y="-241365"/>
            <a:ext cx="10515600" cy="1325563"/>
          </a:xfrm>
        </p:spPr>
        <p:txBody>
          <a:bodyPr/>
          <a:lstStyle/>
          <a:p>
            <a:r>
              <a:rPr lang="en-US" dirty="0"/>
              <a:t>Synopsis of the Book Of Mormon</a:t>
            </a:r>
          </a:p>
        </p:txBody>
      </p:sp>
      <p:sp>
        <p:nvSpPr>
          <p:cNvPr id="3" name="TextBox 2">
            <a:extLst>
              <a:ext uri="{FF2B5EF4-FFF2-40B4-BE49-F238E27FC236}">
                <a16:creationId xmlns:a16="http://schemas.microsoft.com/office/drawing/2014/main" id="{692DC9EE-6219-E9D6-0C5D-F63EA617320A}"/>
              </a:ext>
            </a:extLst>
          </p:cNvPr>
          <p:cNvSpPr txBox="1"/>
          <p:nvPr/>
        </p:nvSpPr>
        <p:spPr>
          <a:xfrm>
            <a:off x="18657" y="550503"/>
            <a:ext cx="10254347" cy="6370975"/>
          </a:xfrm>
          <a:prstGeom prst="rect">
            <a:avLst/>
          </a:prstGeom>
          <a:noFill/>
        </p:spPr>
        <p:txBody>
          <a:bodyPr wrap="square" rtlCol="0">
            <a:spAutoFit/>
          </a:bodyPr>
          <a:lstStyle/>
          <a:p>
            <a:r>
              <a:rPr lang="en-US" sz="2400" dirty="0"/>
              <a:t>The Book of Mormon is a record written on golden plates, which were discovered when the Angel Moroni revealed the location to Joseph Smith in 1823, at the Hill Cumorah. Joseph Smith was unable to gain access to the plates in 1823 when he attempted to do so on the Autumnal Equinox September 22. The Book of Mormon is an account of the history between 2 ancient tribes descended from the tribes of Israel (600 BC) who were living in the United States before the pilgrims arrived; the light-skinned Nephites who were good, and the dark-skinned [a curse from God] Lamanites who were idolatrous and violent. Many massive wars were fought between these nations. According to the book, after Jesus died on the cross, He went to America and preached the gospel to these tribes, which resulted in a time of peace. The Lamanites’ skin began to turn lighter over generations as they maintained righteous principles in life. However, eventually the Lamanites again returned to their evil ways and waged war against the Nephites. The Nephites were eventually wiped out (421 AD), and only the record of the golden plates remained written by Nephites in an undiscovered language called “Reformed </a:t>
            </a:r>
            <a:r>
              <a:rPr lang="en-US" sz="2400" dirty="0" err="1"/>
              <a:t>Eqyptian</a:t>
            </a:r>
            <a:r>
              <a:rPr lang="en-US" sz="2400" dirty="0"/>
              <a:t>”. The book also contains doctrinal topics on the nature of God, atonement, priestly authority, and prophecy</a:t>
            </a:r>
          </a:p>
        </p:txBody>
      </p:sp>
      <p:pic>
        <p:nvPicPr>
          <p:cNvPr id="4" name="Picture 3">
            <a:extLst>
              <a:ext uri="{FF2B5EF4-FFF2-40B4-BE49-F238E27FC236}">
                <a16:creationId xmlns:a16="http://schemas.microsoft.com/office/drawing/2014/main" id="{F541FFCF-1BC5-7497-7AC4-44113F2C08F2}"/>
              </a:ext>
            </a:extLst>
          </p:cNvPr>
          <p:cNvPicPr>
            <a:picLocks noChangeAspect="1"/>
          </p:cNvPicPr>
          <p:nvPr/>
        </p:nvPicPr>
        <p:blipFill>
          <a:blip r:embed="rId2"/>
          <a:stretch>
            <a:fillRect/>
          </a:stretch>
        </p:blipFill>
        <p:spPr>
          <a:xfrm>
            <a:off x="10273004" y="739724"/>
            <a:ext cx="1874583" cy="2689276"/>
          </a:xfrm>
          <a:prstGeom prst="rect">
            <a:avLst/>
          </a:prstGeom>
        </p:spPr>
      </p:pic>
      <p:pic>
        <p:nvPicPr>
          <p:cNvPr id="5" name="Picture 4">
            <a:extLst>
              <a:ext uri="{FF2B5EF4-FFF2-40B4-BE49-F238E27FC236}">
                <a16:creationId xmlns:a16="http://schemas.microsoft.com/office/drawing/2014/main" id="{C40A695F-3245-8124-D292-2110C53C97E7}"/>
              </a:ext>
            </a:extLst>
          </p:cNvPr>
          <p:cNvPicPr>
            <a:picLocks noChangeAspect="1"/>
          </p:cNvPicPr>
          <p:nvPr/>
        </p:nvPicPr>
        <p:blipFill rotWithShape="1">
          <a:blip r:embed="rId3"/>
          <a:srcRect l="28503" r="13179"/>
          <a:stretch/>
        </p:blipFill>
        <p:spPr>
          <a:xfrm>
            <a:off x="10188111" y="3685592"/>
            <a:ext cx="1902084" cy="2609279"/>
          </a:xfrm>
          <a:prstGeom prst="rect">
            <a:avLst/>
          </a:prstGeom>
        </p:spPr>
      </p:pic>
    </p:spTree>
    <p:extLst>
      <p:ext uri="{BB962C8B-B14F-4D97-AF65-F5344CB8AC3E}">
        <p14:creationId xmlns:p14="http://schemas.microsoft.com/office/powerpoint/2010/main" val="265403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46099-37DD-9229-DF5C-EC291A8528FA}"/>
              </a:ext>
            </a:extLst>
          </p:cNvPr>
          <p:cNvSpPr>
            <a:spLocks noGrp="1"/>
          </p:cNvSpPr>
          <p:nvPr>
            <p:ph type="title"/>
          </p:nvPr>
        </p:nvSpPr>
        <p:spPr>
          <a:xfrm>
            <a:off x="838200" y="-316010"/>
            <a:ext cx="10515600" cy="1325563"/>
          </a:xfrm>
        </p:spPr>
        <p:txBody>
          <a:bodyPr/>
          <a:lstStyle/>
          <a:p>
            <a:pPr algn="r"/>
            <a:r>
              <a:rPr lang="en-US" b="1" i="1" u="sng" dirty="0">
                <a:solidFill>
                  <a:srgbClr val="00B050"/>
                </a:solidFill>
              </a:rPr>
              <a:t>Another Gospel???</a:t>
            </a:r>
          </a:p>
        </p:txBody>
      </p:sp>
      <p:pic>
        <p:nvPicPr>
          <p:cNvPr id="3" name="Picture 2">
            <a:extLst>
              <a:ext uri="{FF2B5EF4-FFF2-40B4-BE49-F238E27FC236}">
                <a16:creationId xmlns:a16="http://schemas.microsoft.com/office/drawing/2014/main" id="{0C37F4C3-7CF6-11E0-AD15-A42A3D24EA7F}"/>
              </a:ext>
            </a:extLst>
          </p:cNvPr>
          <p:cNvPicPr>
            <a:picLocks noChangeAspect="1"/>
          </p:cNvPicPr>
          <p:nvPr/>
        </p:nvPicPr>
        <p:blipFill>
          <a:blip r:embed="rId2"/>
          <a:stretch>
            <a:fillRect/>
          </a:stretch>
        </p:blipFill>
        <p:spPr>
          <a:xfrm>
            <a:off x="305215" y="0"/>
            <a:ext cx="4713859" cy="6764694"/>
          </a:xfrm>
          <a:prstGeom prst="rect">
            <a:avLst/>
          </a:prstGeom>
        </p:spPr>
      </p:pic>
      <p:sp>
        <p:nvSpPr>
          <p:cNvPr id="5" name="TextBox 4">
            <a:extLst>
              <a:ext uri="{FF2B5EF4-FFF2-40B4-BE49-F238E27FC236}">
                <a16:creationId xmlns:a16="http://schemas.microsoft.com/office/drawing/2014/main" id="{6CCCA8F1-2D71-4E5D-06F8-0905E5A463A0}"/>
              </a:ext>
            </a:extLst>
          </p:cNvPr>
          <p:cNvSpPr txBox="1"/>
          <p:nvPr/>
        </p:nvSpPr>
        <p:spPr>
          <a:xfrm>
            <a:off x="5552059" y="751916"/>
            <a:ext cx="6097554" cy="5693866"/>
          </a:xfrm>
          <a:prstGeom prst="rect">
            <a:avLst/>
          </a:prstGeom>
          <a:noFill/>
        </p:spPr>
        <p:txBody>
          <a:bodyPr wrap="square">
            <a:spAutoFit/>
          </a:bodyPr>
          <a:lstStyle/>
          <a:p>
            <a:r>
              <a:rPr lang="en-US" sz="2800" dirty="0"/>
              <a:t>Gal. 1:6-9 “I marvel that ye are so soon removed from him that called you into the grace of Christ unto </a:t>
            </a:r>
            <a:r>
              <a:rPr lang="en-US" sz="2800" b="1" u="sng" dirty="0"/>
              <a:t>another gospel</a:t>
            </a:r>
            <a:r>
              <a:rPr lang="en-US" sz="2800" dirty="0"/>
              <a:t>: </a:t>
            </a:r>
            <a:r>
              <a:rPr lang="en-US" sz="2800" b="1" u="sng" dirty="0"/>
              <a:t>Which is not another</a:t>
            </a:r>
            <a:r>
              <a:rPr lang="en-US" sz="2800" dirty="0"/>
              <a:t>; but there be some that trouble you, and would pervert the gospel of Christ. </a:t>
            </a:r>
            <a:r>
              <a:rPr lang="en-US" sz="2800" b="1" u="sng" dirty="0"/>
              <a:t>But though we, or an angel from heaven, preach any other gospel unto you than that which we have preached unto you, let him be accursed</a:t>
            </a:r>
            <a:r>
              <a:rPr lang="en-US" sz="2800" dirty="0"/>
              <a:t>. As we said before, so say I now again, </a:t>
            </a:r>
            <a:r>
              <a:rPr lang="en-US" sz="2800" b="1" u="sng" dirty="0"/>
              <a:t>if any man preach any other gospel unto you than that ye have received, let him be accursed</a:t>
            </a:r>
            <a:r>
              <a:rPr lang="en-US" sz="2800" dirty="0"/>
              <a:t>.</a:t>
            </a:r>
          </a:p>
        </p:txBody>
      </p:sp>
    </p:spTree>
    <p:extLst>
      <p:ext uri="{BB962C8B-B14F-4D97-AF65-F5344CB8AC3E}">
        <p14:creationId xmlns:p14="http://schemas.microsoft.com/office/powerpoint/2010/main" val="369652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A8B7-36CD-9739-1163-8FF1851EB4EC}"/>
              </a:ext>
            </a:extLst>
          </p:cNvPr>
          <p:cNvSpPr>
            <a:spLocks noGrp="1"/>
          </p:cNvSpPr>
          <p:nvPr>
            <p:ph type="title"/>
          </p:nvPr>
        </p:nvSpPr>
        <p:spPr>
          <a:xfrm>
            <a:off x="838200" y="-297348"/>
            <a:ext cx="10515600" cy="1325563"/>
          </a:xfrm>
        </p:spPr>
        <p:txBody>
          <a:bodyPr/>
          <a:lstStyle/>
          <a:p>
            <a:r>
              <a:rPr lang="en-US" b="1" u="sng" dirty="0">
                <a:solidFill>
                  <a:srgbClr val="FFC000"/>
                </a:solidFill>
                <a:effectLst>
                  <a:outerShdw blurRad="38100" dist="38100" dir="2700000" algn="tl">
                    <a:srgbClr val="000000">
                      <a:alpha val="43137"/>
                    </a:srgbClr>
                  </a:outerShdw>
                </a:effectLst>
              </a:rPr>
              <a:t>Recap of the Origins of the Book of Mormon</a:t>
            </a:r>
          </a:p>
        </p:txBody>
      </p:sp>
      <p:sp>
        <p:nvSpPr>
          <p:cNvPr id="3" name="TextBox 2">
            <a:extLst>
              <a:ext uri="{FF2B5EF4-FFF2-40B4-BE49-F238E27FC236}">
                <a16:creationId xmlns:a16="http://schemas.microsoft.com/office/drawing/2014/main" id="{9DAD23CB-3F7B-596A-0109-8974F217ACB5}"/>
              </a:ext>
            </a:extLst>
          </p:cNvPr>
          <p:cNvSpPr txBox="1"/>
          <p:nvPr/>
        </p:nvSpPr>
        <p:spPr>
          <a:xfrm>
            <a:off x="4823927" y="822018"/>
            <a:ext cx="7041502" cy="5632311"/>
          </a:xfrm>
          <a:prstGeom prst="rect">
            <a:avLst/>
          </a:prstGeom>
          <a:noFill/>
        </p:spPr>
        <p:txBody>
          <a:bodyPr wrap="square" rtlCol="0">
            <a:spAutoFit/>
          </a:bodyPr>
          <a:lstStyle/>
          <a:p>
            <a:r>
              <a:rPr lang="en-US" sz="2400" dirty="0"/>
              <a:t>-Has a vision in 1823 of the Angel Moroni, telling him about the location of God’s 3</a:t>
            </a:r>
            <a:r>
              <a:rPr lang="en-US" sz="2400" baseline="30000" dirty="0"/>
              <a:t>rd</a:t>
            </a:r>
            <a:r>
              <a:rPr lang="en-US" sz="2400" dirty="0"/>
              <a:t> Testament the Book of Mormon, while still practicing folk magic (Michael Quinn [1998], p. 30-31)</a:t>
            </a:r>
          </a:p>
          <a:p>
            <a:r>
              <a:rPr lang="en-US" sz="2400" dirty="0"/>
              <a:t>-The vision has different </a:t>
            </a:r>
            <a:r>
              <a:rPr lang="en-US" sz="2400" dirty="0" err="1"/>
              <a:t>tellings</a:t>
            </a:r>
            <a:r>
              <a:rPr lang="en-US" sz="2400" dirty="0"/>
              <a:t>, it’s an old bloody man named Nephi, according to his father’s account (Fayette Lapham [May 1870], Historical Magazine, p. 305-309)</a:t>
            </a:r>
          </a:p>
          <a:p>
            <a:r>
              <a:rPr lang="en-US" sz="2400" dirty="0"/>
              <a:t>-He is also still treasure-digging, a magical fraudulent practice—where dealings with “treasure guardians was common”—outlawed in New York, of which he was charged and found guilty in 1826</a:t>
            </a:r>
          </a:p>
          <a:p>
            <a:r>
              <a:rPr lang="en-US" sz="2400" dirty="0"/>
              <a:t>-Though Joseph Smith has been given the location of the Golden Plates/Book of Mormon, he does not retrieve it until 4 years later</a:t>
            </a:r>
          </a:p>
        </p:txBody>
      </p:sp>
      <p:pic>
        <p:nvPicPr>
          <p:cNvPr id="4" name="Picture 3">
            <a:extLst>
              <a:ext uri="{FF2B5EF4-FFF2-40B4-BE49-F238E27FC236}">
                <a16:creationId xmlns:a16="http://schemas.microsoft.com/office/drawing/2014/main" id="{48D1787F-2271-6B20-E791-2677CE6F0429}"/>
              </a:ext>
            </a:extLst>
          </p:cNvPr>
          <p:cNvPicPr>
            <a:picLocks noChangeAspect="1"/>
          </p:cNvPicPr>
          <p:nvPr/>
        </p:nvPicPr>
        <p:blipFill>
          <a:blip r:embed="rId2"/>
          <a:stretch>
            <a:fillRect/>
          </a:stretch>
        </p:blipFill>
        <p:spPr>
          <a:xfrm>
            <a:off x="676274" y="736341"/>
            <a:ext cx="3752851" cy="5098982"/>
          </a:xfrm>
          <a:prstGeom prst="rect">
            <a:avLst/>
          </a:prstGeom>
        </p:spPr>
      </p:pic>
      <p:sp>
        <p:nvSpPr>
          <p:cNvPr id="5" name="TextBox 4">
            <a:extLst>
              <a:ext uri="{FF2B5EF4-FFF2-40B4-BE49-F238E27FC236}">
                <a16:creationId xmlns:a16="http://schemas.microsoft.com/office/drawing/2014/main" id="{DB0A7C87-59C8-D476-A7F8-759E76360EFD}"/>
              </a:ext>
            </a:extLst>
          </p:cNvPr>
          <p:cNvSpPr txBox="1"/>
          <p:nvPr/>
        </p:nvSpPr>
        <p:spPr>
          <a:xfrm>
            <a:off x="180975" y="5835323"/>
            <a:ext cx="4572000" cy="369332"/>
          </a:xfrm>
          <a:prstGeom prst="rect">
            <a:avLst/>
          </a:prstGeom>
          <a:noFill/>
        </p:spPr>
        <p:txBody>
          <a:bodyPr wrap="square" rtlCol="0">
            <a:spAutoFit/>
          </a:bodyPr>
          <a:lstStyle/>
          <a:p>
            <a:r>
              <a:rPr lang="en-US" dirty="0"/>
              <a:t>Found in Norwich, NY </a:t>
            </a:r>
          </a:p>
        </p:txBody>
      </p:sp>
    </p:spTree>
    <p:extLst>
      <p:ext uri="{BB962C8B-B14F-4D97-AF65-F5344CB8AC3E}">
        <p14:creationId xmlns:p14="http://schemas.microsoft.com/office/powerpoint/2010/main" val="54674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4995</Words>
  <Application>Microsoft Office PowerPoint</Application>
  <PresentationFormat>Widescreen</PresentationFormat>
  <Paragraphs>109</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Ensign:Serif</vt:lpstr>
      <vt:lpstr>system-ui</vt:lpstr>
      <vt:lpstr>Office Theme</vt:lpstr>
      <vt:lpstr>What is the Difference Between Mormons, Jehovah’s Witnesses, and Seventh-day Adventists? pt 9</vt:lpstr>
      <vt:lpstr>Final Thought on the 2300 Days: A Failed Prophecy?</vt:lpstr>
      <vt:lpstr>Final Thought on the 2300 Days: A Failed Prophecy?</vt:lpstr>
      <vt:lpstr>What We Will Study….</vt:lpstr>
      <vt:lpstr>The Latter-day Saint’s First and Lowest Authority</vt:lpstr>
      <vt:lpstr>An Important Statement From an LDS Prophet</vt:lpstr>
      <vt:lpstr>Synopsis of the Book Of Mormon</vt:lpstr>
      <vt:lpstr>Another Gospel???</vt:lpstr>
      <vt:lpstr>Recap of the Origins of the Book of Mormon</vt:lpstr>
      <vt:lpstr>God or Demons Joseph? Which is it?</vt:lpstr>
      <vt:lpstr>Joseph Smith’s Account of the 1st Attempt to Retrieve the Golden Plates</vt:lpstr>
      <vt:lpstr>1st Attempt: The Treasure Guardian Angel Rejects Joseph Smith</vt:lpstr>
      <vt:lpstr>Account of Mormon Joseph Knight</vt:lpstr>
      <vt:lpstr>2nd Attempt: 1824 Fails</vt:lpstr>
      <vt:lpstr>1827: Joseph Finally gets the golden plates</vt:lpstr>
      <vt:lpstr>The Problem with the Plates</vt:lpstr>
      <vt:lpstr>The Translation</vt:lpstr>
      <vt:lpstr>The Characters</vt:lpstr>
      <vt:lpstr>PowerPoint Presentation</vt:lpstr>
      <vt:lpstr>Native Americans = Lost Tribes???</vt:lpstr>
      <vt:lpstr>Moundbuilders</vt:lpstr>
      <vt:lpstr>Belief in Indians being lost tribes common</vt:lpstr>
      <vt:lpstr>DNA tests</vt:lpstr>
      <vt:lpstr>The DNA tells all… The Book of Mormon is False!</vt:lpstr>
      <vt:lpstr>Changes to the Opening:</vt:lpstr>
      <vt:lpstr>The Archeologist Who Lost His Faith in Mormonism</vt:lpstr>
      <vt:lpstr>PowerPoint Presentation</vt:lpstr>
      <vt:lpstr>The Hill Cumorah</vt:lpstr>
      <vt:lpstr>Whoops!</vt:lpstr>
      <vt:lpstr>The New Policy on the Geography</vt:lpstr>
      <vt:lpstr>Other Problems in the Book of Mormon</vt:lpstr>
      <vt:lpstr>The Book of Mormon Evidence of Fraud:</vt:lpstr>
      <vt:lpstr>Time-setting Again! 1975</vt:lpstr>
      <vt:lpstr>Decline of the Watch Tower After Death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54</cp:revision>
  <dcterms:created xsi:type="dcterms:W3CDTF">2020-09-12T20:19:03Z</dcterms:created>
  <dcterms:modified xsi:type="dcterms:W3CDTF">2023-07-05T20:55:10Z</dcterms:modified>
</cp:coreProperties>
</file>