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836" r:id="rId2"/>
    <p:sldId id="912" r:id="rId3"/>
    <p:sldId id="857" r:id="rId4"/>
    <p:sldId id="913" r:id="rId5"/>
    <p:sldId id="813" r:id="rId6"/>
    <p:sldId id="280" r:id="rId7"/>
    <p:sldId id="281" r:id="rId8"/>
    <p:sldId id="865" r:id="rId9"/>
    <p:sldId id="868" r:id="rId10"/>
    <p:sldId id="914" r:id="rId11"/>
    <p:sldId id="855" r:id="rId12"/>
    <p:sldId id="869" r:id="rId13"/>
    <p:sldId id="870" r:id="rId14"/>
    <p:sldId id="853" r:id="rId15"/>
    <p:sldId id="858" r:id="rId16"/>
    <p:sldId id="871" r:id="rId17"/>
    <p:sldId id="856" r:id="rId18"/>
    <p:sldId id="859" r:id="rId19"/>
    <p:sldId id="860" r:id="rId20"/>
    <p:sldId id="861" r:id="rId21"/>
    <p:sldId id="874" r:id="rId22"/>
    <p:sldId id="862" r:id="rId23"/>
    <p:sldId id="872" r:id="rId24"/>
    <p:sldId id="915" r:id="rId25"/>
    <p:sldId id="355" r:id="rId26"/>
    <p:sldId id="854"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38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5010C-44FD-4131-829D-30736CF5804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A2C163-46DE-49A1-99E3-4D83C446B9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6FDAE08-3D86-459C-8911-0066E8DC7BF3}"/>
              </a:ext>
            </a:extLst>
          </p:cNvPr>
          <p:cNvSpPr>
            <a:spLocks noGrp="1"/>
          </p:cNvSpPr>
          <p:nvPr>
            <p:ph type="dt" sz="half" idx="10"/>
          </p:nvPr>
        </p:nvSpPr>
        <p:spPr/>
        <p:txBody>
          <a:bodyPr/>
          <a:lstStyle/>
          <a:p>
            <a:fld id="{E03631BC-5E36-4EC3-8317-67E6BB78CF35}" type="datetimeFigureOut">
              <a:rPr lang="en-US" smtClean="0"/>
              <a:t>10/3/2025</a:t>
            </a:fld>
            <a:endParaRPr lang="en-US"/>
          </a:p>
        </p:txBody>
      </p:sp>
      <p:sp>
        <p:nvSpPr>
          <p:cNvPr id="5" name="Footer Placeholder 4">
            <a:extLst>
              <a:ext uri="{FF2B5EF4-FFF2-40B4-BE49-F238E27FC236}">
                <a16:creationId xmlns:a16="http://schemas.microsoft.com/office/drawing/2014/main" id="{06575F7D-DC8C-4257-B3BB-F40AE6A76C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39A0CE-C6FA-4B9D-97EF-31D7AF1FF64A}"/>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26548263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95654-03F4-40BD-8165-8D07BF6EC54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E563B7A-F84C-4384-8573-19698902B4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B13AE3-8581-464D-A3D7-69FEB2901DDB}"/>
              </a:ext>
            </a:extLst>
          </p:cNvPr>
          <p:cNvSpPr>
            <a:spLocks noGrp="1"/>
          </p:cNvSpPr>
          <p:nvPr>
            <p:ph type="dt" sz="half" idx="10"/>
          </p:nvPr>
        </p:nvSpPr>
        <p:spPr/>
        <p:txBody>
          <a:bodyPr/>
          <a:lstStyle/>
          <a:p>
            <a:fld id="{E03631BC-5E36-4EC3-8317-67E6BB78CF35}" type="datetimeFigureOut">
              <a:rPr lang="en-US" smtClean="0"/>
              <a:t>10/3/2025</a:t>
            </a:fld>
            <a:endParaRPr lang="en-US"/>
          </a:p>
        </p:txBody>
      </p:sp>
      <p:sp>
        <p:nvSpPr>
          <p:cNvPr id="5" name="Footer Placeholder 4">
            <a:extLst>
              <a:ext uri="{FF2B5EF4-FFF2-40B4-BE49-F238E27FC236}">
                <a16:creationId xmlns:a16="http://schemas.microsoft.com/office/drawing/2014/main" id="{FA34942C-ECAA-4ECE-8DF5-E388F285A3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BDEB60-99C0-4F28-B10E-683ACBBEA680}"/>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1272705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7EF725-B06F-4F7B-A60D-8E3136408A5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3C5A64-E9CD-4860-A808-A7863D9CAAA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00EF1E-978B-484D-9FEB-465B3986645F}"/>
              </a:ext>
            </a:extLst>
          </p:cNvPr>
          <p:cNvSpPr>
            <a:spLocks noGrp="1"/>
          </p:cNvSpPr>
          <p:nvPr>
            <p:ph type="dt" sz="half" idx="10"/>
          </p:nvPr>
        </p:nvSpPr>
        <p:spPr/>
        <p:txBody>
          <a:bodyPr/>
          <a:lstStyle/>
          <a:p>
            <a:fld id="{E03631BC-5E36-4EC3-8317-67E6BB78CF35}" type="datetimeFigureOut">
              <a:rPr lang="en-US" smtClean="0"/>
              <a:t>10/3/2025</a:t>
            </a:fld>
            <a:endParaRPr lang="en-US"/>
          </a:p>
        </p:txBody>
      </p:sp>
      <p:sp>
        <p:nvSpPr>
          <p:cNvPr id="5" name="Footer Placeholder 4">
            <a:extLst>
              <a:ext uri="{FF2B5EF4-FFF2-40B4-BE49-F238E27FC236}">
                <a16:creationId xmlns:a16="http://schemas.microsoft.com/office/drawing/2014/main" id="{9352557B-5E6E-4E82-B731-A96386083E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4C6DF8-EBEF-442F-A969-CC50FF21758F}"/>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2441085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0C48F-62AE-4B80-8894-3EA3A9CD23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B2375A-E539-480E-A62D-B429763C69E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4F0CEA-0A67-4872-828F-0B22396883A8}"/>
              </a:ext>
            </a:extLst>
          </p:cNvPr>
          <p:cNvSpPr>
            <a:spLocks noGrp="1"/>
          </p:cNvSpPr>
          <p:nvPr>
            <p:ph type="dt" sz="half" idx="10"/>
          </p:nvPr>
        </p:nvSpPr>
        <p:spPr/>
        <p:txBody>
          <a:bodyPr/>
          <a:lstStyle/>
          <a:p>
            <a:fld id="{E03631BC-5E36-4EC3-8317-67E6BB78CF35}" type="datetimeFigureOut">
              <a:rPr lang="en-US" smtClean="0"/>
              <a:t>10/3/2025</a:t>
            </a:fld>
            <a:endParaRPr lang="en-US"/>
          </a:p>
        </p:txBody>
      </p:sp>
      <p:sp>
        <p:nvSpPr>
          <p:cNvPr id="5" name="Footer Placeholder 4">
            <a:extLst>
              <a:ext uri="{FF2B5EF4-FFF2-40B4-BE49-F238E27FC236}">
                <a16:creationId xmlns:a16="http://schemas.microsoft.com/office/drawing/2014/main" id="{8553F0D6-04EB-4113-8421-18FE559907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1A983E-637F-4F53-B2E4-78FBE5F8180B}"/>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2307513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0688C-FC60-4F9F-895E-30574556A81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359D38-C032-42FA-91A7-B57FB92F49F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8329D0-B911-4A6C-814E-D8E74E775977}"/>
              </a:ext>
            </a:extLst>
          </p:cNvPr>
          <p:cNvSpPr>
            <a:spLocks noGrp="1"/>
          </p:cNvSpPr>
          <p:nvPr>
            <p:ph type="dt" sz="half" idx="10"/>
          </p:nvPr>
        </p:nvSpPr>
        <p:spPr/>
        <p:txBody>
          <a:bodyPr/>
          <a:lstStyle/>
          <a:p>
            <a:fld id="{E03631BC-5E36-4EC3-8317-67E6BB78CF35}" type="datetimeFigureOut">
              <a:rPr lang="en-US" smtClean="0"/>
              <a:t>10/3/2025</a:t>
            </a:fld>
            <a:endParaRPr lang="en-US"/>
          </a:p>
        </p:txBody>
      </p:sp>
      <p:sp>
        <p:nvSpPr>
          <p:cNvPr id="5" name="Footer Placeholder 4">
            <a:extLst>
              <a:ext uri="{FF2B5EF4-FFF2-40B4-BE49-F238E27FC236}">
                <a16:creationId xmlns:a16="http://schemas.microsoft.com/office/drawing/2014/main" id="{6F46BB34-15E4-4CF6-A6AE-2C345223AD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584301-564E-4208-BB66-411A4C601FBC}"/>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7945408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3391F-3550-4514-9BBF-D26E2B3C83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371DF4-0CF4-430F-80F8-039738A2646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5BE1B9D-724B-450A-95FC-3D1D442A3E9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194338-6E02-4A1C-8E2D-3675CD6B9B88}"/>
              </a:ext>
            </a:extLst>
          </p:cNvPr>
          <p:cNvSpPr>
            <a:spLocks noGrp="1"/>
          </p:cNvSpPr>
          <p:nvPr>
            <p:ph type="dt" sz="half" idx="10"/>
          </p:nvPr>
        </p:nvSpPr>
        <p:spPr/>
        <p:txBody>
          <a:bodyPr/>
          <a:lstStyle/>
          <a:p>
            <a:fld id="{E03631BC-5E36-4EC3-8317-67E6BB78CF35}" type="datetimeFigureOut">
              <a:rPr lang="en-US" smtClean="0"/>
              <a:t>10/3/2025</a:t>
            </a:fld>
            <a:endParaRPr lang="en-US"/>
          </a:p>
        </p:txBody>
      </p:sp>
      <p:sp>
        <p:nvSpPr>
          <p:cNvPr id="6" name="Footer Placeholder 5">
            <a:extLst>
              <a:ext uri="{FF2B5EF4-FFF2-40B4-BE49-F238E27FC236}">
                <a16:creationId xmlns:a16="http://schemas.microsoft.com/office/drawing/2014/main" id="{21851B42-4317-41AB-8497-025CE556AF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A64E6D-E079-4783-AD50-44D399F342FF}"/>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3658968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B2592-A6A0-4D3E-80DF-AC00C2E85E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084FF3-B92B-48DC-BCF3-128658DC90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6E3079-81EB-4D5B-8BFD-0AE026AA56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6DDCE9-26A0-4D9A-AF96-932DFF15ED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743B15-6451-403E-A53C-014C11CA576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8016C1C-CED6-4235-BD84-1E1EDC057286}"/>
              </a:ext>
            </a:extLst>
          </p:cNvPr>
          <p:cNvSpPr>
            <a:spLocks noGrp="1"/>
          </p:cNvSpPr>
          <p:nvPr>
            <p:ph type="dt" sz="half" idx="10"/>
          </p:nvPr>
        </p:nvSpPr>
        <p:spPr/>
        <p:txBody>
          <a:bodyPr/>
          <a:lstStyle/>
          <a:p>
            <a:fld id="{E03631BC-5E36-4EC3-8317-67E6BB78CF35}" type="datetimeFigureOut">
              <a:rPr lang="en-US" smtClean="0"/>
              <a:t>10/3/2025</a:t>
            </a:fld>
            <a:endParaRPr lang="en-US"/>
          </a:p>
        </p:txBody>
      </p:sp>
      <p:sp>
        <p:nvSpPr>
          <p:cNvPr id="8" name="Footer Placeholder 7">
            <a:extLst>
              <a:ext uri="{FF2B5EF4-FFF2-40B4-BE49-F238E27FC236}">
                <a16:creationId xmlns:a16="http://schemas.microsoft.com/office/drawing/2014/main" id="{77CAEF8A-F725-4892-B50C-6A9A785568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A1349B-0A2F-44C9-B24A-D6314117C2C7}"/>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1613779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9B071-81FE-41D1-A664-7D5AD873335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D60DD2C-6C2A-41FE-B5A9-0534FEA70662}"/>
              </a:ext>
            </a:extLst>
          </p:cNvPr>
          <p:cNvSpPr>
            <a:spLocks noGrp="1"/>
          </p:cNvSpPr>
          <p:nvPr>
            <p:ph type="dt" sz="half" idx="10"/>
          </p:nvPr>
        </p:nvSpPr>
        <p:spPr/>
        <p:txBody>
          <a:bodyPr/>
          <a:lstStyle/>
          <a:p>
            <a:fld id="{E03631BC-5E36-4EC3-8317-67E6BB78CF35}" type="datetimeFigureOut">
              <a:rPr lang="en-US" smtClean="0"/>
              <a:t>10/3/2025</a:t>
            </a:fld>
            <a:endParaRPr lang="en-US"/>
          </a:p>
        </p:txBody>
      </p:sp>
      <p:sp>
        <p:nvSpPr>
          <p:cNvPr id="4" name="Footer Placeholder 3">
            <a:extLst>
              <a:ext uri="{FF2B5EF4-FFF2-40B4-BE49-F238E27FC236}">
                <a16:creationId xmlns:a16="http://schemas.microsoft.com/office/drawing/2014/main" id="{785AA584-6830-4C96-BD2B-5932F461488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55EBE68-8BC7-42A9-BD1E-826B0BCFC912}"/>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3633438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1A0DE8-AA5F-4B86-9D62-234AF25BBF2D}"/>
              </a:ext>
            </a:extLst>
          </p:cNvPr>
          <p:cNvSpPr>
            <a:spLocks noGrp="1"/>
          </p:cNvSpPr>
          <p:nvPr>
            <p:ph type="dt" sz="half" idx="10"/>
          </p:nvPr>
        </p:nvSpPr>
        <p:spPr/>
        <p:txBody>
          <a:bodyPr/>
          <a:lstStyle/>
          <a:p>
            <a:fld id="{E03631BC-5E36-4EC3-8317-67E6BB78CF35}" type="datetimeFigureOut">
              <a:rPr lang="en-US" smtClean="0"/>
              <a:t>10/3/2025</a:t>
            </a:fld>
            <a:endParaRPr lang="en-US"/>
          </a:p>
        </p:txBody>
      </p:sp>
      <p:sp>
        <p:nvSpPr>
          <p:cNvPr id="3" name="Footer Placeholder 2">
            <a:extLst>
              <a:ext uri="{FF2B5EF4-FFF2-40B4-BE49-F238E27FC236}">
                <a16:creationId xmlns:a16="http://schemas.microsoft.com/office/drawing/2014/main" id="{5C7BF912-8A33-400C-B2D5-53506423DCF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214373B-E786-4EDF-8BAF-84F0950BD211}"/>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2440502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F4C6A-A003-4396-95E9-68442EE983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98BB383-6DA6-483C-B985-DE60B29772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CAE58FE-376E-4455-A53E-192F865EEE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A63EEF-AB5F-468B-8E61-9F56990A835F}"/>
              </a:ext>
            </a:extLst>
          </p:cNvPr>
          <p:cNvSpPr>
            <a:spLocks noGrp="1"/>
          </p:cNvSpPr>
          <p:nvPr>
            <p:ph type="dt" sz="half" idx="10"/>
          </p:nvPr>
        </p:nvSpPr>
        <p:spPr/>
        <p:txBody>
          <a:bodyPr/>
          <a:lstStyle/>
          <a:p>
            <a:fld id="{E03631BC-5E36-4EC3-8317-67E6BB78CF35}" type="datetimeFigureOut">
              <a:rPr lang="en-US" smtClean="0"/>
              <a:t>10/3/2025</a:t>
            </a:fld>
            <a:endParaRPr lang="en-US"/>
          </a:p>
        </p:txBody>
      </p:sp>
      <p:sp>
        <p:nvSpPr>
          <p:cNvPr id="6" name="Footer Placeholder 5">
            <a:extLst>
              <a:ext uri="{FF2B5EF4-FFF2-40B4-BE49-F238E27FC236}">
                <a16:creationId xmlns:a16="http://schemas.microsoft.com/office/drawing/2014/main" id="{2A8CAC2C-3166-4BA2-A036-2937ECE5C4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F36058-FB4E-4A21-87B2-1C968AA46314}"/>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1738226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A6493-D6F7-4DEB-A270-10F2D9B0E9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D944314-01C1-4574-A39E-230EA2382B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A6DB88-E7B5-46D2-831D-5BD1573092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87048E-8160-4743-A4ED-0468DA235DF6}"/>
              </a:ext>
            </a:extLst>
          </p:cNvPr>
          <p:cNvSpPr>
            <a:spLocks noGrp="1"/>
          </p:cNvSpPr>
          <p:nvPr>
            <p:ph type="dt" sz="half" idx="10"/>
          </p:nvPr>
        </p:nvSpPr>
        <p:spPr/>
        <p:txBody>
          <a:bodyPr/>
          <a:lstStyle/>
          <a:p>
            <a:fld id="{E03631BC-5E36-4EC3-8317-67E6BB78CF35}" type="datetimeFigureOut">
              <a:rPr lang="en-US" smtClean="0"/>
              <a:t>10/3/2025</a:t>
            </a:fld>
            <a:endParaRPr lang="en-US"/>
          </a:p>
        </p:txBody>
      </p:sp>
      <p:sp>
        <p:nvSpPr>
          <p:cNvPr id="6" name="Footer Placeholder 5">
            <a:extLst>
              <a:ext uri="{FF2B5EF4-FFF2-40B4-BE49-F238E27FC236}">
                <a16:creationId xmlns:a16="http://schemas.microsoft.com/office/drawing/2014/main" id="{C17EDA18-49BA-4190-B256-4BEEB91CD6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427A98-3CDD-442F-97FC-47E9A4D1833D}"/>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32216331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DCDAC3-AE6C-4B39-A2FD-6B52D2AA58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FC8579-D493-42BE-853E-C2772DE14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D2A28F-ABDB-4B5B-A3BD-7B7F3D169E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3631BC-5E36-4EC3-8317-67E6BB78CF35}" type="datetimeFigureOut">
              <a:rPr lang="en-US" smtClean="0"/>
              <a:t>10/3/2025</a:t>
            </a:fld>
            <a:endParaRPr lang="en-US"/>
          </a:p>
        </p:txBody>
      </p:sp>
      <p:sp>
        <p:nvSpPr>
          <p:cNvPr id="5" name="Footer Placeholder 4">
            <a:extLst>
              <a:ext uri="{FF2B5EF4-FFF2-40B4-BE49-F238E27FC236}">
                <a16:creationId xmlns:a16="http://schemas.microsoft.com/office/drawing/2014/main" id="{2FE8E877-5C12-4372-A0D6-63F33B0BDF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55E6182-455A-4434-839A-BDBEEFCF7A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5EBB94-C80D-4945-827D-D59473B8F6E3}" type="slidenum">
              <a:rPr lang="en-US" smtClean="0"/>
              <a:t>‹#›</a:t>
            </a:fld>
            <a:endParaRPr lang="en-US"/>
          </a:p>
        </p:txBody>
      </p:sp>
    </p:spTree>
    <p:extLst>
      <p:ext uri="{BB962C8B-B14F-4D97-AF65-F5344CB8AC3E}">
        <p14:creationId xmlns:p14="http://schemas.microsoft.com/office/powerpoint/2010/main" val="4664649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EF4B8E2-AD3E-083C-E1F0-E9F81DBC52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656D2D-D778-3789-4ACD-835CA9A28B4B}"/>
              </a:ext>
            </a:extLst>
          </p:cNvPr>
          <p:cNvSpPr>
            <a:spLocks noGrp="1"/>
          </p:cNvSpPr>
          <p:nvPr>
            <p:ph type="ctrTitle"/>
          </p:nvPr>
        </p:nvSpPr>
        <p:spPr>
          <a:xfrm>
            <a:off x="1524000" y="-1341859"/>
            <a:ext cx="9144000" cy="2387600"/>
          </a:xfrm>
        </p:spPr>
        <p:txBody>
          <a:bodyPr/>
          <a:lstStyle/>
          <a:p>
            <a:r>
              <a:rPr lang="en-US" b="1" dirty="0">
                <a:solidFill>
                  <a:schemeClr val="bg1"/>
                </a:solidFill>
                <a:effectLst>
                  <a:outerShdw blurRad="38100" dist="38100" dir="2700000" algn="tl">
                    <a:srgbClr val="000000">
                      <a:alpha val="43137"/>
                    </a:srgbClr>
                  </a:outerShdw>
                </a:effectLst>
              </a:rPr>
              <a:t>The 2300 Days</a:t>
            </a:r>
          </a:p>
        </p:txBody>
      </p:sp>
      <p:pic>
        <p:nvPicPr>
          <p:cNvPr id="4" name="Picture 3">
            <a:extLst>
              <a:ext uri="{FF2B5EF4-FFF2-40B4-BE49-F238E27FC236}">
                <a16:creationId xmlns:a16="http://schemas.microsoft.com/office/drawing/2014/main" id="{DEEFE38E-EC94-6070-FBC6-F60B87E61F77}"/>
              </a:ext>
            </a:extLst>
          </p:cNvPr>
          <p:cNvPicPr>
            <a:picLocks noChangeAspect="1"/>
          </p:cNvPicPr>
          <p:nvPr/>
        </p:nvPicPr>
        <p:blipFill>
          <a:blip r:embed="rId2"/>
          <a:stretch>
            <a:fillRect/>
          </a:stretch>
        </p:blipFill>
        <p:spPr>
          <a:xfrm>
            <a:off x="239431" y="1476515"/>
            <a:ext cx="5206627" cy="3904970"/>
          </a:xfrm>
          <a:prstGeom prst="rect">
            <a:avLst/>
          </a:prstGeom>
        </p:spPr>
      </p:pic>
      <p:pic>
        <p:nvPicPr>
          <p:cNvPr id="5" name="Picture 4">
            <a:extLst>
              <a:ext uri="{FF2B5EF4-FFF2-40B4-BE49-F238E27FC236}">
                <a16:creationId xmlns:a16="http://schemas.microsoft.com/office/drawing/2014/main" id="{7ED2999E-6212-07BA-B243-6389B22717C6}"/>
              </a:ext>
            </a:extLst>
          </p:cNvPr>
          <p:cNvPicPr>
            <a:picLocks noChangeAspect="1"/>
          </p:cNvPicPr>
          <p:nvPr/>
        </p:nvPicPr>
        <p:blipFill>
          <a:blip r:embed="rId3"/>
          <a:stretch>
            <a:fillRect/>
          </a:stretch>
        </p:blipFill>
        <p:spPr>
          <a:xfrm>
            <a:off x="5879425" y="1209006"/>
            <a:ext cx="2771041" cy="2056728"/>
          </a:xfrm>
          <a:prstGeom prst="rect">
            <a:avLst/>
          </a:prstGeom>
        </p:spPr>
      </p:pic>
      <p:pic>
        <p:nvPicPr>
          <p:cNvPr id="6" name="Picture 5">
            <a:extLst>
              <a:ext uri="{FF2B5EF4-FFF2-40B4-BE49-F238E27FC236}">
                <a16:creationId xmlns:a16="http://schemas.microsoft.com/office/drawing/2014/main" id="{BB924345-A204-D9F5-E5A5-DD29A9CA7DE0}"/>
              </a:ext>
            </a:extLst>
          </p:cNvPr>
          <p:cNvPicPr>
            <a:picLocks noChangeAspect="1"/>
          </p:cNvPicPr>
          <p:nvPr/>
        </p:nvPicPr>
        <p:blipFill>
          <a:blip r:embed="rId4"/>
          <a:stretch>
            <a:fillRect/>
          </a:stretch>
        </p:blipFill>
        <p:spPr>
          <a:xfrm>
            <a:off x="5841056" y="4020671"/>
            <a:ext cx="2847777" cy="2056728"/>
          </a:xfrm>
          <a:prstGeom prst="rect">
            <a:avLst/>
          </a:prstGeom>
        </p:spPr>
      </p:pic>
      <p:pic>
        <p:nvPicPr>
          <p:cNvPr id="7" name="Picture 6">
            <a:extLst>
              <a:ext uri="{FF2B5EF4-FFF2-40B4-BE49-F238E27FC236}">
                <a16:creationId xmlns:a16="http://schemas.microsoft.com/office/drawing/2014/main" id="{B41BBF63-5493-8EB2-5B49-46D026452E79}"/>
              </a:ext>
            </a:extLst>
          </p:cNvPr>
          <p:cNvPicPr>
            <a:picLocks noChangeAspect="1"/>
          </p:cNvPicPr>
          <p:nvPr/>
        </p:nvPicPr>
        <p:blipFill>
          <a:blip r:embed="rId5"/>
          <a:stretch>
            <a:fillRect/>
          </a:stretch>
        </p:blipFill>
        <p:spPr>
          <a:xfrm>
            <a:off x="9197788" y="957658"/>
            <a:ext cx="2559424" cy="2559424"/>
          </a:xfrm>
          <a:prstGeom prst="rect">
            <a:avLst/>
          </a:prstGeom>
        </p:spPr>
      </p:pic>
      <p:pic>
        <p:nvPicPr>
          <p:cNvPr id="8" name="Picture 7">
            <a:extLst>
              <a:ext uri="{FF2B5EF4-FFF2-40B4-BE49-F238E27FC236}">
                <a16:creationId xmlns:a16="http://schemas.microsoft.com/office/drawing/2014/main" id="{34172989-58D0-B900-00DB-DF2EDC705407}"/>
              </a:ext>
            </a:extLst>
          </p:cNvPr>
          <p:cNvPicPr>
            <a:picLocks noChangeAspect="1"/>
          </p:cNvPicPr>
          <p:nvPr/>
        </p:nvPicPr>
        <p:blipFill>
          <a:blip r:embed="rId6"/>
          <a:stretch>
            <a:fillRect/>
          </a:stretch>
        </p:blipFill>
        <p:spPr>
          <a:xfrm>
            <a:off x="9429750" y="4020671"/>
            <a:ext cx="2095500" cy="2095500"/>
          </a:xfrm>
          <a:prstGeom prst="rect">
            <a:avLst/>
          </a:prstGeom>
        </p:spPr>
      </p:pic>
    </p:spTree>
    <p:extLst>
      <p:ext uri="{BB962C8B-B14F-4D97-AF65-F5344CB8AC3E}">
        <p14:creationId xmlns:p14="http://schemas.microsoft.com/office/powerpoint/2010/main" val="6105219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BD51F-FB91-7400-EDDF-628F0D50F2A2}"/>
              </a:ext>
            </a:extLst>
          </p:cNvPr>
          <p:cNvSpPr>
            <a:spLocks noGrp="1"/>
          </p:cNvSpPr>
          <p:nvPr>
            <p:ph type="title"/>
          </p:nvPr>
        </p:nvSpPr>
        <p:spPr>
          <a:xfrm>
            <a:off x="110412" y="-353333"/>
            <a:ext cx="11971176" cy="1325563"/>
          </a:xfrm>
        </p:spPr>
        <p:txBody>
          <a:bodyPr/>
          <a:lstStyle/>
          <a:p>
            <a:r>
              <a:rPr lang="en-US" b="1" u="sng" dirty="0">
                <a:solidFill>
                  <a:srgbClr val="FF0000"/>
                </a:solidFill>
                <a:effectLst>
                  <a:outerShdw blurRad="38100" dist="38100" dir="2700000" algn="tl">
                    <a:srgbClr val="000000">
                      <a:alpha val="43137"/>
                    </a:srgbClr>
                  </a:outerShdw>
                </a:effectLst>
              </a:rPr>
              <a:t>The Mistake Explained: Rabbinic vs Karaite Calendar</a:t>
            </a:r>
          </a:p>
        </p:txBody>
      </p:sp>
      <p:sp>
        <p:nvSpPr>
          <p:cNvPr id="4" name="TextBox 3">
            <a:extLst>
              <a:ext uri="{FF2B5EF4-FFF2-40B4-BE49-F238E27FC236}">
                <a16:creationId xmlns:a16="http://schemas.microsoft.com/office/drawing/2014/main" id="{9783EA72-4BBF-1AA0-1046-ABC82041685D}"/>
              </a:ext>
            </a:extLst>
          </p:cNvPr>
          <p:cNvSpPr txBox="1"/>
          <p:nvPr/>
        </p:nvSpPr>
        <p:spPr>
          <a:xfrm>
            <a:off x="5493398" y="747251"/>
            <a:ext cx="6698601" cy="6001643"/>
          </a:xfrm>
          <a:prstGeom prst="rect">
            <a:avLst/>
          </a:prstGeom>
          <a:noFill/>
        </p:spPr>
        <p:txBody>
          <a:bodyPr wrap="square">
            <a:spAutoFit/>
          </a:bodyPr>
          <a:lstStyle/>
          <a:p>
            <a:r>
              <a:rPr lang="en-US" sz="2400" dirty="0"/>
              <a:t>“As far back as April, and then in June and December of 1843, and in February of 1844 – months before Miller’s original date expired for the ending of the “Jewish year 1843” at the time of the vernal equinox in 1844- his associates (Sylvester Bliss, Josiah </a:t>
            </a:r>
            <a:r>
              <a:rPr lang="en-US" sz="2400" dirty="0" err="1"/>
              <a:t>Litch</a:t>
            </a:r>
            <a:r>
              <a:rPr lang="en-US" sz="2400" dirty="0"/>
              <a:t>, Joshua V. Himes, Nathaniel Southard, Apollos Hale, Nathan Whiting, and others) came to a definite conclusion. </a:t>
            </a:r>
            <a:r>
              <a:rPr lang="en-US" sz="2400" b="1" u="sng" dirty="0"/>
              <a:t>This was that the solution of Daniel’s prophecy is dependent upon the ancient or original Jewish form of luni-solar time, and not upon the altered modern rabbinical Jewish calendar</a:t>
            </a:r>
            <a:r>
              <a:rPr lang="en-US" sz="2400" dirty="0"/>
              <a:t> . . . They therefore began to shift from Miller’s original date for the ending of the 2300 years (at the equinox in March), over to the new moon of April, 1844.”--(L. E. Froom, Prophetic Faith of Our Fathers, Review &amp; Herald Publishing Assoc., 1982, Vol. IV, 796)</a:t>
            </a:r>
          </a:p>
        </p:txBody>
      </p:sp>
      <p:pic>
        <p:nvPicPr>
          <p:cNvPr id="5" name="Picture 4">
            <a:extLst>
              <a:ext uri="{FF2B5EF4-FFF2-40B4-BE49-F238E27FC236}">
                <a16:creationId xmlns:a16="http://schemas.microsoft.com/office/drawing/2014/main" id="{470C2ABB-D2D8-441F-47B5-488821D75B43}"/>
              </a:ext>
            </a:extLst>
          </p:cNvPr>
          <p:cNvPicPr>
            <a:picLocks noChangeAspect="1"/>
          </p:cNvPicPr>
          <p:nvPr/>
        </p:nvPicPr>
        <p:blipFill>
          <a:blip r:embed="rId2"/>
          <a:stretch>
            <a:fillRect/>
          </a:stretch>
        </p:blipFill>
        <p:spPr>
          <a:xfrm>
            <a:off x="838200" y="1195372"/>
            <a:ext cx="3766146" cy="5105400"/>
          </a:xfrm>
          <a:prstGeom prst="rect">
            <a:avLst/>
          </a:prstGeom>
        </p:spPr>
      </p:pic>
    </p:spTree>
    <p:extLst>
      <p:ext uri="{BB962C8B-B14F-4D97-AF65-F5344CB8AC3E}">
        <p14:creationId xmlns:p14="http://schemas.microsoft.com/office/powerpoint/2010/main" val="3591156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AC2E2-0E69-DE00-BAA6-5406120C826F}"/>
              </a:ext>
            </a:extLst>
          </p:cNvPr>
          <p:cNvSpPr>
            <a:spLocks noGrp="1"/>
          </p:cNvSpPr>
          <p:nvPr>
            <p:ph type="title"/>
          </p:nvPr>
        </p:nvSpPr>
        <p:spPr>
          <a:xfrm>
            <a:off x="838200" y="-362663"/>
            <a:ext cx="10515600" cy="1325563"/>
          </a:xfrm>
        </p:spPr>
        <p:txBody>
          <a:bodyPr/>
          <a:lstStyle/>
          <a:p>
            <a:pPr algn="ctr"/>
            <a:r>
              <a:rPr lang="en-US" dirty="0">
                <a:solidFill>
                  <a:srgbClr val="002060"/>
                </a:solidFill>
              </a:rPr>
              <a:t>1843-Spring 1844 Pass…</a:t>
            </a:r>
          </a:p>
        </p:txBody>
      </p:sp>
      <p:sp>
        <p:nvSpPr>
          <p:cNvPr id="3" name="TextBox 2">
            <a:extLst>
              <a:ext uri="{FF2B5EF4-FFF2-40B4-BE49-F238E27FC236}">
                <a16:creationId xmlns:a16="http://schemas.microsoft.com/office/drawing/2014/main" id="{FEC3842B-849D-7949-5107-50708F3C0839}"/>
              </a:ext>
            </a:extLst>
          </p:cNvPr>
          <p:cNvSpPr txBox="1"/>
          <p:nvPr/>
        </p:nvSpPr>
        <p:spPr>
          <a:xfrm>
            <a:off x="3023118" y="643812"/>
            <a:ext cx="8957388" cy="6555641"/>
          </a:xfrm>
          <a:prstGeom prst="rect">
            <a:avLst/>
          </a:prstGeom>
          <a:noFill/>
        </p:spPr>
        <p:txBody>
          <a:bodyPr wrap="square" rtlCol="0">
            <a:spAutoFit/>
          </a:bodyPr>
          <a:lstStyle/>
          <a:p>
            <a:r>
              <a:rPr lang="en-US" sz="2800" dirty="0"/>
              <a:t>After the time periods (March 21, 1843-March 21, 1844; then April 18/19, 1844) came and went with no return of Jesus Christ, the Millerites were still hopeful and eager for Christ’s Return. The Message of </a:t>
            </a:r>
            <a:r>
              <a:rPr lang="en-US" sz="2800" dirty="0" err="1"/>
              <a:t>Habbakuk’s</a:t>
            </a:r>
            <a:r>
              <a:rPr lang="en-US" sz="2800" dirty="0"/>
              <a:t> tarrying time was applied to the Millerite’s experience in awaiting the fulfillment of the 2300 days:</a:t>
            </a:r>
          </a:p>
          <a:p>
            <a:endParaRPr lang="en-US" sz="2800" dirty="0"/>
          </a:p>
          <a:p>
            <a:r>
              <a:rPr lang="en-US" sz="2800" dirty="0"/>
              <a:t>Hab. 2:2-4 “And the </a:t>
            </a:r>
            <a:r>
              <a:rPr lang="en-US" sz="2800" cap="small" dirty="0">
                <a:effectLst/>
              </a:rPr>
              <a:t>Lord</a:t>
            </a:r>
            <a:r>
              <a:rPr lang="en-US" sz="2800" dirty="0"/>
              <a:t> answered me, and said, Write the vision, and make it plain upon tables, that he may run that </a:t>
            </a:r>
            <a:r>
              <a:rPr lang="en-US" sz="2800" dirty="0" err="1"/>
              <a:t>readeth</a:t>
            </a:r>
            <a:r>
              <a:rPr lang="en-US" sz="2800" dirty="0"/>
              <a:t> it.</a:t>
            </a:r>
            <a:r>
              <a:rPr lang="en-US" sz="2800" baseline="30000" dirty="0"/>
              <a:t> </a:t>
            </a:r>
            <a:r>
              <a:rPr lang="en-US" sz="2800" b="1" u="sng" dirty="0"/>
              <a:t>For the vision is yet for an appointed time, but at the end it shall speak, and not lie: though it tarry, wait for it; because it will surely come, it will not tarry</a:t>
            </a:r>
            <a:r>
              <a:rPr lang="en-US" sz="2800" dirty="0"/>
              <a:t>.</a:t>
            </a:r>
            <a:r>
              <a:rPr lang="en-US" sz="2800" baseline="30000" dirty="0"/>
              <a:t> </a:t>
            </a:r>
            <a:r>
              <a:rPr lang="en-US" sz="2800" dirty="0"/>
              <a:t>Behold, his soul which is lifted up is not upright in him: but the just shall live by his faith.”</a:t>
            </a:r>
          </a:p>
          <a:p>
            <a:endParaRPr lang="en-US" sz="2800" dirty="0"/>
          </a:p>
        </p:txBody>
      </p:sp>
      <p:pic>
        <p:nvPicPr>
          <p:cNvPr id="4" name="Picture 3">
            <a:extLst>
              <a:ext uri="{FF2B5EF4-FFF2-40B4-BE49-F238E27FC236}">
                <a16:creationId xmlns:a16="http://schemas.microsoft.com/office/drawing/2014/main" id="{C3F3E551-AA9B-CE62-F7BC-D6C14F1CDAD3}"/>
              </a:ext>
            </a:extLst>
          </p:cNvPr>
          <p:cNvPicPr>
            <a:picLocks noChangeAspect="1"/>
          </p:cNvPicPr>
          <p:nvPr/>
        </p:nvPicPr>
        <p:blipFill rotWithShape="1">
          <a:blip r:embed="rId2"/>
          <a:srcRect l="17550" r="8601"/>
          <a:stretch/>
        </p:blipFill>
        <p:spPr>
          <a:xfrm>
            <a:off x="211494" y="797670"/>
            <a:ext cx="2265006" cy="2295525"/>
          </a:xfrm>
          <a:prstGeom prst="rect">
            <a:avLst/>
          </a:prstGeom>
        </p:spPr>
      </p:pic>
      <p:pic>
        <p:nvPicPr>
          <p:cNvPr id="5" name="Picture 4">
            <a:extLst>
              <a:ext uri="{FF2B5EF4-FFF2-40B4-BE49-F238E27FC236}">
                <a16:creationId xmlns:a16="http://schemas.microsoft.com/office/drawing/2014/main" id="{8F7E0D32-F645-EED3-90A2-B8FB7C619F3B}"/>
              </a:ext>
            </a:extLst>
          </p:cNvPr>
          <p:cNvPicPr>
            <a:picLocks noChangeAspect="1"/>
          </p:cNvPicPr>
          <p:nvPr/>
        </p:nvPicPr>
        <p:blipFill>
          <a:blip r:embed="rId3"/>
          <a:stretch>
            <a:fillRect/>
          </a:stretch>
        </p:blipFill>
        <p:spPr>
          <a:xfrm>
            <a:off x="0" y="3905250"/>
            <a:ext cx="2923082" cy="1857375"/>
          </a:xfrm>
          <a:prstGeom prst="rect">
            <a:avLst/>
          </a:prstGeom>
        </p:spPr>
      </p:pic>
    </p:spTree>
    <p:extLst>
      <p:ext uri="{BB962C8B-B14F-4D97-AF65-F5344CB8AC3E}">
        <p14:creationId xmlns:p14="http://schemas.microsoft.com/office/powerpoint/2010/main" val="14840905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39454-778A-3EE4-7AAA-D5D725868D9C}"/>
              </a:ext>
            </a:extLst>
          </p:cNvPr>
          <p:cNvSpPr>
            <a:spLocks noGrp="1"/>
          </p:cNvSpPr>
          <p:nvPr>
            <p:ph type="title"/>
          </p:nvPr>
        </p:nvSpPr>
        <p:spPr>
          <a:xfrm>
            <a:off x="838200" y="-362663"/>
            <a:ext cx="10515600" cy="1325563"/>
          </a:xfrm>
        </p:spPr>
        <p:txBody>
          <a:bodyPr/>
          <a:lstStyle/>
          <a:p>
            <a:pPr algn="ctr"/>
            <a:r>
              <a:rPr lang="en-US" u="sng" dirty="0">
                <a:solidFill>
                  <a:srgbClr val="002060"/>
                </a:solidFill>
                <a:effectLst>
                  <a:outerShdw blurRad="38100" dist="38100" dir="2700000" algn="tl">
                    <a:srgbClr val="000000">
                      <a:alpha val="43137"/>
                    </a:srgbClr>
                  </a:outerShdw>
                </a:effectLst>
              </a:rPr>
              <a:t>The Courage to Admit the Mistake!</a:t>
            </a:r>
          </a:p>
        </p:txBody>
      </p:sp>
      <p:sp>
        <p:nvSpPr>
          <p:cNvPr id="3" name="TextBox 2">
            <a:extLst>
              <a:ext uri="{FF2B5EF4-FFF2-40B4-BE49-F238E27FC236}">
                <a16:creationId xmlns:a16="http://schemas.microsoft.com/office/drawing/2014/main" id="{A110946D-CAB2-8B98-DE63-44FDCCBBE4C6}"/>
              </a:ext>
            </a:extLst>
          </p:cNvPr>
          <p:cNvSpPr txBox="1"/>
          <p:nvPr/>
        </p:nvSpPr>
        <p:spPr>
          <a:xfrm>
            <a:off x="232012" y="805218"/>
            <a:ext cx="6271425" cy="5693866"/>
          </a:xfrm>
          <a:prstGeom prst="rect">
            <a:avLst/>
          </a:prstGeom>
          <a:noFill/>
        </p:spPr>
        <p:txBody>
          <a:bodyPr wrap="square" rtlCol="0">
            <a:spAutoFit/>
          </a:bodyPr>
          <a:lstStyle/>
          <a:p>
            <a:r>
              <a:rPr lang="en-US" sz="2800" dirty="0"/>
              <a:t>“</a:t>
            </a:r>
            <a:r>
              <a:rPr lang="en-US" sz="2800" b="1" u="sng" dirty="0"/>
              <a:t>’I confess my error, and acknowledge my disappointment</a:t>
            </a:r>
            <a:r>
              <a:rPr lang="en-US" sz="2800" dirty="0"/>
              <a:t>; yet I still believe that the day of the Lord is near, even at the door; and I exhort you, my brethren, to be watchful, and not let that day come upon you unawares. The wicked, the proud, and the bigot, will exult over us. I will try to be patient. God will deliver the godly out of temptation, and will reserve the unjust to be punished at Christ’s appearing.’”—William Miller quoted in Sylvester Bliss, </a:t>
            </a:r>
            <a:r>
              <a:rPr lang="en-US" sz="2800" i="1" dirty="0"/>
              <a:t>Memoirs of William Miller</a:t>
            </a:r>
            <a:r>
              <a:rPr lang="en-US" sz="2800" dirty="0"/>
              <a:t>, p. 256</a:t>
            </a:r>
          </a:p>
        </p:txBody>
      </p:sp>
      <p:pic>
        <p:nvPicPr>
          <p:cNvPr id="4" name="Picture 3">
            <a:extLst>
              <a:ext uri="{FF2B5EF4-FFF2-40B4-BE49-F238E27FC236}">
                <a16:creationId xmlns:a16="http://schemas.microsoft.com/office/drawing/2014/main" id="{CC97485A-917E-B422-538D-DBE2B3694689}"/>
              </a:ext>
            </a:extLst>
          </p:cNvPr>
          <p:cNvPicPr>
            <a:picLocks noChangeAspect="1"/>
          </p:cNvPicPr>
          <p:nvPr/>
        </p:nvPicPr>
        <p:blipFill>
          <a:blip r:embed="rId2"/>
          <a:stretch>
            <a:fillRect/>
          </a:stretch>
        </p:blipFill>
        <p:spPr>
          <a:xfrm>
            <a:off x="7991475" y="4375547"/>
            <a:ext cx="4057650" cy="2282428"/>
          </a:xfrm>
          <a:prstGeom prst="rect">
            <a:avLst/>
          </a:prstGeom>
        </p:spPr>
      </p:pic>
      <p:pic>
        <p:nvPicPr>
          <p:cNvPr id="5" name="Picture 4">
            <a:extLst>
              <a:ext uri="{FF2B5EF4-FFF2-40B4-BE49-F238E27FC236}">
                <a16:creationId xmlns:a16="http://schemas.microsoft.com/office/drawing/2014/main" id="{F1C52D7E-9848-0500-E087-2E81DAF6C9EF}"/>
              </a:ext>
            </a:extLst>
          </p:cNvPr>
          <p:cNvPicPr>
            <a:picLocks noChangeAspect="1"/>
          </p:cNvPicPr>
          <p:nvPr/>
        </p:nvPicPr>
        <p:blipFill>
          <a:blip r:embed="rId3"/>
          <a:stretch>
            <a:fillRect/>
          </a:stretch>
        </p:blipFill>
        <p:spPr>
          <a:xfrm>
            <a:off x="7351395" y="805218"/>
            <a:ext cx="2342515" cy="2667000"/>
          </a:xfrm>
          <a:prstGeom prst="rect">
            <a:avLst/>
          </a:prstGeom>
        </p:spPr>
      </p:pic>
      <p:sp>
        <p:nvSpPr>
          <p:cNvPr id="6" name="TextBox 5">
            <a:extLst>
              <a:ext uri="{FF2B5EF4-FFF2-40B4-BE49-F238E27FC236}">
                <a16:creationId xmlns:a16="http://schemas.microsoft.com/office/drawing/2014/main" id="{B4E6204E-9D60-872B-643C-D64B6859CE7F}"/>
              </a:ext>
            </a:extLst>
          </p:cNvPr>
          <p:cNvSpPr txBox="1"/>
          <p:nvPr/>
        </p:nvSpPr>
        <p:spPr>
          <a:xfrm>
            <a:off x="8898572" y="3163749"/>
            <a:ext cx="1590675" cy="1200329"/>
          </a:xfrm>
          <a:prstGeom prst="rect">
            <a:avLst/>
          </a:prstGeom>
          <a:noFill/>
        </p:spPr>
        <p:txBody>
          <a:bodyPr wrap="square" rtlCol="0">
            <a:spAutoFit/>
          </a:bodyPr>
          <a:lstStyle/>
          <a:p>
            <a:r>
              <a:rPr lang="en-US" sz="7200" b="1" dirty="0">
                <a:solidFill>
                  <a:srgbClr val="FF0000"/>
                </a:solidFill>
                <a:effectLst>
                  <a:outerShdw blurRad="38100" dist="38100" dir="2700000" algn="tl">
                    <a:srgbClr val="000000">
                      <a:alpha val="43137"/>
                    </a:srgbClr>
                  </a:outerShdw>
                </a:effectLst>
              </a:rPr>
              <a:t>VS</a:t>
            </a:r>
          </a:p>
        </p:txBody>
      </p:sp>
    </p:spTree>
    <p:extLst>
      <p:ext uri="{BB962C8B-B14F-4D97-AF65-F5344CB8AC3E}">
        <p14:creationId xmlns:p14="http://schemas.microsoft.com/office/powerpoint/2010/main" val="29209558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3032D-20F5-4715-1096-667970EB8AB0}"/>
              </a:ext>
            </a:extLst>
          </p:cNvPr>
          <p:cNvSpPr>
            <a:spLocks noGrp="1"/>
          </p:cNvSpPr>
          <p:nvPr>
            <p:ph type="title"/>
          </p:nvPr>
        </p:nvSpPr>
        <p:spPr>
          <a:xfrm>
            <a:off x="838200" y="-334671"/>
            <a:ext cx="10515600" cy="1325563"/>
          </a:xfrm>
        </p:spPr>
        <p:txBody>
          <a:bodyPr/>
          <a:lstStyle/>
          <a:p>
            <a:pPr algn="ctr"/>
            <a:r>
              <a:rPr lang="en-US" u="sng" dirty="0">
                <a:solidFill>
                  <a:srgbClr val="0070C0"/>
                </a:solidFill>
                <a:effectLst>
                  <a:outerShdw blurRad="38100" dist="38100" dir="2700000" algn="tl">
                    <a:srgbClr val="000000">
                      <a:alpha val="43137"/>
                    </a:srgbClr>
                  </a:outerShdw>
                </a:effectLst>
              </a:rPr>
              <a:t>Ellen White Gives Context</a:t>
            </a:r>
          </a:p>
        </p:txBody>
      </p:sp>
      <p:sp>
        <p:nvSpPr>
          <p:cNvPr id="4" name="TextBox 3">
            <a:extLst>
              <a:ext uri="{FF2B5EF4-FFF2-40B4-BE49-F238E27FC236}">
                <a16:creationId xmlns:a16="http://schemas.microsoft.com/office/drawing/2014/main" id="{24B43A69-E169-BDD6-8876-3F977CB9F02E}"/>
              </a:ext>
            </a:extLst>
          </p:cNvPr>
          <p:cNvSpPr txBox="1"/>
          <p:nvPr/>
        </p:nvSpPr>
        <p:spPr>
          <a:xfrm>
            <a:off x="0" y="671691"/>
            <a:ext cx="12192000" cy="5940088"/>
          </a:xfrm>
          <a:prstGeom prst="rect">
            <a:avLst/>
          </a:prstGeom>
          <a:noFill/>
        </p:spPr>
        <p:txBody>
          <a:bodyPr wrap="square">
            <a:spAutoFit/>
          </a:bodyPr>
          <a:lstStyle/>
          <a:p>
            <a:r>
              <a:rPr lang="en-US" sz="2000" dirty="0"/>
              <a:t>“</a:t>
            </a:r>
            <a:r>
              <a:rPr lang="en-US" sz="2000" b="1" dirty="0"/>
              <a:t>When the year 1843 entirely passed away unmarked by the advent of Jesus, those who had looked in faith for his appearing were for a time left in doubt and perplexity</a:t>
            </a:r>
            <a:r>
              <a:rPr lang="en-US" sz="2000" dirty="0"/>
              <a:t>. But notwithstanding their disappointment, many continued to search the Scriptures, examining anew the evidences of their faith, and carefully studying the prophecies to obtain further light. The Bible testimony in support of their position seemed clear and conclusive. Signs which could not be mistaken pointed to the coming of Christ as near. The believers could not explain their disappointment; yet they felt assured that God had led them in their past experience.  </a:t>
            </a:r>
            <a:r>
              <a:rPr lang="en-US" sz="2000" b="1" u="sng" dirty="0"/>
              <a:t>Their faith was greatly strengthened by the direct and forcible application of those scriptures which set forth a tarrying time. As early as 1842, the Spirit of God had moved upon Charles Fitch to devise the prophetic chart, which was generally regarded by Adventists as a fulfillment of the command given by the prophet Habakkuk, "to write the vision and make it plain upon tables." No one, however, then saw the tarrying time, which was brought to view in the same prophecy. After the disappointment, the full meaning of this scripture became apparent</a:t>
            </a:r>
            <a:r>
              <a:rPr lang="en-US" sz="2000" dirty="0"/>
              <a:t>. Thus speaks the prophet: [Habakkuk 2:2, 3 Quoted]. A portion of Ezekiel's prophecy also was a source of much strength and comfort to believers: "</a:t>
            </a:r>
            <a:r>
              <a:rPr lang="en-US" sz="2000" b="1" u="sng" dirty="0"/>
              <a:t>And the word of the Lord came unto me, saying, Son of man, what is that proverb that ye have in the land of Israel, saying, The days are prolonged, and every vision </a:t>
            </a:r>
            <a:r>
              <a:rPr lang="en-US" sz="2000" b="1" u="sng" dirty="0" err="1"/>
              <a:t>faileth</a:t>
            </a:r>
            <a:r>
              <a:rPr lang="en-US" sz="2000" b="1" u="sng" dirty="0"/>
              <a:t>? Tell them therefore, Thus saith the Lord God:" "The days are at hand, and the effect of every vision." "I will speak, and the word that I shall speak shall come to pass; it shall be no more prolonged</a:t>
            </a:r>
            <a:r>
              <a:rPr lang="en-US" sz="2000" dirty="0"/>
              <a:t>." "They of the house of Israel say, The vision that he </a:t>
            </a:r>
            <a:r>
              <a:rPr lang="en-US" sz="2000" dirty="0" err="1"/>
              <a:t>seeth</a:t>
            </a:r>
            <a:r>
              <a:rPr lang="en-US" sz="2000" dirty="0"/>
              <a:t> is for many days to come, and he </a:t>
            </a:r>
            <a:r>
              <a:rPr lang="en-US" sz="2000" dirty="0" err="1"/>
              <a:t>prophesieth</a:t>
            </a:r>
            <a:r>
              <a:rPr lang="en-US" sz="2000" dirty="0"/>
              <a:t> of the times that are far off. Therefore say unto them, Thus saith the Lord God: There shall none of my words be prolonged any more, but the word which I have spoken shall be done. [Ezekiel 12:21-25, 27, 28.]”—Spirit of Prophecy Vol IV, 241-242</a:t>
            </a:r>
          </a:p>
        </p:txBody>
      </p:sp>
    </p:spTree>
    <p:extLst>
      <p:ext uri="{BB962C8B-B14F-4D97-AF65-F5344CB8AC3E}">
        <p14:creationId xmlns:p14="http://schemas.microsoft.com/office/powerpoint/2010/main" val="37749744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93B85-927A-C86B-F823-F44F067E1792}"/>
              </a:ext>
            </a:extLst>
          </p:cNvPr>
          <p:cNvSpPr>
            <a:spLocks noGrp="1"/>
          </p:cNvSpPr>
          <p:nvPr>
            <p:ph type="title"/>
          </p:nvPr>
        </p:nvSpPr>
        <p:spPr>
          <a:xfrm>
            <a:off x="959498" y="-278687"/>
            <a:ext cx="10515600" cy="1325563"/>
          </a:xfrm>
        </p:spPr>
        <p:txBody>
          <a:bodyPr/>
          <a:lstStyle/>
          <a:p>
            <a:r>
              <a:rPr lang="en-US" b="1" dirty="0">
                <a:effectLst>
                  <a:outerShdw blurRad="38100" dist="38100" dir="2700000" algn="tl">
                    <a:srgbClr val="000000">
                      <a:alpha val="43137"/>
                    </a:srgbClr>
                  </a:outerShdw>
                </a:effectLst>
              </a:rPr>
              <a:t>Samuel S. Snow’s 7 Month Message!</a:t>
            </a:r>
          </a:p>
        </p:txBody>
      </p:sp>
      <p:sp>
        <p:nvSpPr>
          <p:cNvPr id="3" name="TextBox 2">
            <a:extLst>
              <a:ext uri="{FF2B5EF4-FFF2-40B4-BE49-F238E27FC236}">
                <a16:creationId xmlns:a16="http://schemas.microsoft.com/office/drawing/2014/main" id="{3FB5E174-050E-8ED1-2683-E4A338DC578A}"/>
              </a:ext>
            </a:extLst>
          </p:cNvPr>
          <p:cNvSpPr txBox="1"/>
          <p:nvPr/>
        </p:nvSpPr>
        <p:spPr>
          <a:xfrm>
            <a:off x="-6" y="410542"/>
            <a:ext cx="9302626" cy="6555641"/>
          </a:xfrm>
          <a:prstGeom prst="rect">
            <a:avLst/>
          </a:prstGeom>
          <a:noFill/>
        </p:spPr>
        <p:txBody>
          <a:bodyPr wrap="square" rtlCol="0">
            <a:spAutoFit/>
          </a:bodyPr>
          <a:lstStyle/>
          <a:p>
            <a:r>
              <a:rPr lang="en-US" sz="2800" dirty="0"/>
              <a:t>In August 1844, at a camp meeting in Exeter, New Hampshire Millerite Samuel S. Snow preached the correct timing of the end of the 2300 day (year) prophecy. Here is what Samuel Snow saw in the prophecy:</a:t>
            </a:r>
          </a:p>
          <a:p>
            <a:endParaRPr lang="en-US" sz="2800" dirty="0"/>
          </a:p>
          <a:p>
            <a:pPr marL="514350" indent="-514350">
              <a:buAutoNum type="arabicPeriod"/>
            </a:pPr>
            <a:r>
              <a:rPr lang="en-US" sz="2800" dirty="0"/>
              <a:t>The command to restore and build Jerusalem by </a:t>
            </a:r>
            <a:r>
              <a:rPr lang="en-US" sz="2800" dirty="0" err="1"/>
              <a:t>Artazerxes</a:t>
            </a:r>
            <a:r>
              <a:rPr lang="en-US" sz="2800" dirty="0"/>
              <a:t> occurred in the “5</a:t>
            </a:r>
            <a:r>
              <a:rPr lang="en-US" sz="2800" baseline="30000" dirty="0"/>
              <a:t>th</a:t>
            </a:r>
            <a:r>
              <a:rPr lang="en-US" sz="2800" dirty="0"/>
              <a:t> month” according to Ezra 7:8—putting the decree in the fall NOT spring, time for travel from Persia to Jerusalem pushes the date back further.</a:t>
            </a:r>
          </a:p>
          <a:p>
            <a:pPr marL="514350" indent="-514350">
              <a:buAutoNum type="arabicPeriod"/>
            </a:pPr>
            <a:r>
              <a:rPr lang="en-US" sz="2800" dirty="0"/>
              <a:t>The cleansing of the sanctuary happened during the Day of Atonement which was on the 10</a:t>
            </a:r>
            <a:r>
              <a:rPr lang="en-US" sz="2800" baseline="30000" dirty="0"/>
              <a:t>th</a:t>
            </a:r>
            <a:r>
              <a:rPr lang="en-US" sz="2800" dirty="0"/>
              <a:t> day of the 7</a:t>
            </a:r>
            <a:r>
              <a:rPr lang="en-US" sz="2800" baseline="30000" dirty="0"/>
              <a:t>th</a:t>
            </a:r>
            <a:r>
              <a:rPr lang="en-US" sz="2800" dirty="0"/>
              <a:t> month, using the Karaite calendar—this would concur on October 22, 1844</a:t>
            </a:r>
          </a:p>
          <a:p>
            <a:r>
              <a:rPr lang="en-US" sz="2800" dirty="0"/>
              <a:t>--This Message was considered the 7 Month Message, or the true “Midnight Cry”</a:t>
            </a:r>
          </a:p>
        </p:txBody>
      </p:sp>
      <p:pic>
        <p:nvPicPr>
          <p:cNvPr id="4" name="Picture 3">
            <a:extLst>
              <a:ext uri="{FF2B5EF4-FFF2-40B4-BE49-F238E27FC236}">
                <a16:creationId xmlns:a16="http://schemas.microsoft.com/office/drawing/2014/main" id="{847C7772-94D6-F872-61AA-0F9961FD13EA}"/>
              </a:ext>
            </a:extLst>
          </p:cNvPr>
          <p:cNvPicPr>
            <a:picLocks noChangeAspect="1"/>
          </p:cNvPicPr>
          <p:nvPr/>
        </p:nvPicPr>
        <p:blipFill>
          <a:blip r:embed="rId2"/>
          <a:stretch>
            <a:fillRect/>
          </a:stretch>
        </p:blipFill>
        <p:spPr>
          <a:xfrm>
            <a:off x="9264614" y="1736105"/>
            <a:ext cx="2778095" cy="3300707"/>
          </a:xfrm>
          <a:prstGeom prst="rect">
            <a:avLst/>
          </a:prstGeom>
        </p:spPr>
      </p:pic>
    </p:spTree>
    <p:extLst>
      <p:ext uri="{BB962C8B-B14F-4D97-AF65-F5344CB8AC3E}">
        <p14:creationId xmlns:p14="http://schemas.microsoft.com/office/powerpoint/2010/main" val="12285976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F47C0-F4A2-F2DA-2CA0-E18EB39D0B7F}"/>
              </a:ext>
            </a:extLst>
          </p:cNvPr>
          <p:cNvSpPr>
            <a:spLocks noGrp="1"/>
          </p:cNvSpPr>
          <p:nvPr>
            <p:ph type="title"/>
          </p:nvPr>
        </p:nvSpPr>
        <p:spPr>
          <a:xfrm>
            <a:off x="838200" y="-325340"/>
            <a:ext cx="10515600" cy="1325563"/>
          </a:xfrm>
        </p:spPr>
        <p:txBody>
          <a:bodyPr/>
          <a:lstStyle/>
          <a:p>
            <a:pPr algn="ctr"/>
            <a:r>
              <a:rPr lang="en-US" b="1" i="1" u="sng" dirty="0">
                <a:solidFill>
                  <a:srgbClr val="FFC000"/>
                </a:solidFill>
                <a:effectLst>
                  <a:outerShdw blurRad="38100" dist="38100" dir="2700000" algn="tl">
                    <a:srgbClr val="000000">
                      <a:alpha val="43137"/>
                    </a:srgbClr>
                  </a:outerShdw>
                </a:effectLst>
              </a:rPr>
              <a:t>Millerites Get Back to Work!</a:t>
            </a:r>
          </a:p>
        </p:txBody>
      </p:sp>
      <p:sp>
        <p:nvSpPr>
          <p:cNvPr id="4" name="TextBox 3">
            <a:extLst>
              <a:ext uri="{FF2B5EF4-FFF2-40B4-BE49-F238E27FC236}">
                <a16:creationId xmlns:a16="http://schemas.microsoft.com/office/drawing/2014/main" id="{61449FA1-0DB2-7B3A-0C7B-7982BE8DF375}"/>
              </a:ext>
            </a:extLst>
          </p:cNvPr>
          <p:cNvSpPr txBox="1"/>
          <p:nvPr/>
        </p:nvSpPr>
        <p:spPr>
          <a:xfrm>
            <a:off x="380223" y="1392208"/>
            <a:ext cx="5833965" cy="3970318"/>
          </a:xfrm>
          <a:prstGeom prst="rect">
            <a:avLst/>
          </a:prstGeom>
          <a:noFill/>
        </p:spPr>
        <p:txBody>
          <a:bodyPr wrap="square">
            <a:spAutoFit/>
          </a:bodyPr>
          <a:lstStyle/>
          <a:p>
            <a:r>
              <a:rPr lang="en-US" sz="3600" dirty="0"/>
              <a:t>“</a:t>
            </a:r>
            <a:r>
              <a:rPr lang="en-US" sz="3600" b="1" u="sng" dirty="0"/>
              <a:t>It swept over the land with the velocity of a tornado, and it reached hearts in different and distant places almost simultaneously</a:t>
            </a:r>
            <a:r>
              <a:rPr lang="en-US" sz="3600" dirty="0"/>
              <a:t>”—Southard, N., Midnight Cry, Oct. 31, 1844.</a:t>
            </a:r>
          </a:p>
        </p:txBody>
      </p:sp>
      <p:pic>
        <p:nvPicPr>
          <p:cNvPr id="5" name="Picture 4">
            <a:extLst>
              <a:ext uri="{FF2B5EF4-FFF2-40B4-BE49-F238E27FC236}">
                <a16:creationId xmlns:a16="http://schemas.microsoft.com/office/drawing/2014/main" id="{674E3F4B-C169-A31A-2898-3F0BF5928794}"/>
              </a:ext>
            </a:extLst>
          </p:cNvPr>
          <p:cNvPicPr>
            <a:picLocks noChangeAspect="1"/>
          </p:cNvPicPr>
          <p:nvPr/>
        </p:nvPicPr>
        <p:blipFill>
          <a:blip r:embed="rId2"/>
          <a:stretch>
            <a:fillRect/>
          </a:stretch>
        </p:blipFill>
        <p:spPr>
          <a:xfrm>
            <a:off x="6096000" y="1331242"/>
            <a:ext cx="5880715" cy="4195516"/>
          </a:xfrm>
          <a:prstGeom prst="rect">
            <a:avLst/>
          </a:prstGeom>
        </p:spPr>
      </p:pic>
    </p:spTree>
    <p:extLst>
      <p:ext uri="{BB962C8B-B14F-4D97-AF65-F5344CB8AC3E}">
        <p14:creationId xmlns:p14="http://schemas.microsoft.com/office/powerpoint/2010/main" val="42107593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CB8FD-964E-240E-14A9-747A40CF17B6}"/>
              </a:ext>
            </a:extLst>
          </p:cNvPr>
          <p:cNvSpPr>
            <a:spLocks noGrp="1"/>
          </p:cNvSpPr>
          <p:nvPr>
            <p:ph type="title"/>
          </p:nvPr>
        </p:nvSpPr>
        <p:spPr>
          <a:xfrm>
            <a:off x="838200" y="-288018"/>
            <a:ext cx="10515600" cy="1325563"/>
          </a:xfrm>
        </p:spPr>
        <p:txBody>
          <a:bodyPr/>
          <a:lstStyle/>
          <a:p>
            <a:r>
              <a:rPr lang="en-US" u="sng" dirty="0">
                <a:solidFill>
                  <a:srgbClr val="FF0000"/>
                </a:solidFill>
              </a:rPr>
              <a:t>SOP Clarity</a:t>
            </a:r>
          </a:p>
        </p:txBody>
      </p:sp>
      <p:sp>
        <p:nvSpPr>
          <p:cNvPr id="4" name="TextBox 3">
            <a:extLst>
              <a:ext uri="{FF2B5EF4-FFF2-40B4-BE49-F238E27FC236}">
                <a16:creationId xmlns:a16="http://schemas.microsoft.com/office/drawing/2014/main" id="{0E349D5F-1D7F-C993-AD83-B2C1B7AB8CDC}"/>
              </a:ext>
            </a:extLst>
          </p:cNvPr>
          <p:cNvSpPr txBox="1"/>
          <p:nvPr/>
        </p:nvSpPr>
        <p:spPr>
          <a:xfrm>
            <a:off x="0" y="599007"/>
            <a:ext cx="12126686" cy="6247864"/>
          </a:xfrm>
          <a:prstGeom prst="rect">
            <a:avLst/>
          </a:prstGeom>
          <a:noFill/>
        </p:spPr>
        <p:txBody>
          <a:bodyPr wrap="square">
            <a:spAutoFit/>
          </a:bodyPr>
          <a:lstStyle/>
          <a:p>
            <a:r>
              <a:rPr lang="en-US" sz="2500" dirty="0"/>
              <a:t>“</a:t>
            </a:r>
            <a:r>
              <a:rPr lang="en-US" sz="2500" b="1" u="sng" dirty="0"/>
              <a:t>The preaching of the first angel's message and of the "midnight cry" tended directly to repress fanaticism and dissension. Those who participated in these solemn movements were in harmony; their hearts were filled with love for one another and for Jesus, whom they expected soon to see</a:t>
            </a:r>
            <a:r>
              <a:rPr lang="en-US" sz="2500" dirty="0"/>
              <a:t>. The one faith, the one blessed hope, lifted them above the control of any human influence, and proved a shield against the assaults of Satan. "While the bridegroom tarried, they all slumbered and slept. And at midnight there was a cry made, Behold, the bridegroom cometh; go ye out to meet him. Then all those virgins arose, and trimmed their lamps." Matthew 25:5-7. </a:t>
            </a:r>
            <a:r>
              <a:rPr lang="en-US" sz="2500" b="1" u="sng" dirty="0"/>
              <a:t>In the summer of 1844, midway between the time when it had been first thought that the 2300 days would end, and the autumn of the same year, to which it was afterward found that they extended, the message was proclaimed in the very words of Scripture: "Behold, the Bridegroom cometh!“</a:t>
            </a:r>
            <a:r>
              <a:rPr lang="en-US" sz="2500" dirty="0"/>
              <a:t> That which led to this movement was the discovery that the decree of Artaxerxes for the restoration of Jerusalem, </a:t>
            </a:r>
            <a:r>
              <a:rPr lang="en-US" sz="2500" b="1" u="sng" dirty="0"/>
              <a:t>which formed the starting point for the period of the 2300 days, went into effect in the autumn of the year 457 B.C., and not at the beginning of the year, as had been formerly believed. Reckoning from the autumn of 457, the 2300 years terminate in the autumn of 1844</a:t>
            </a:r>
            <a:r>
              <a:rPr lang="en-US" sz="2500" dirty="0"/>
              <a:t>.”—GC, p. 398-399</a:t>
            </a:r>
          </a:p>
        </p:txBody>
      </p:sp>
    </p:spTree>
    <p:extLst>
      <p:ext uri="{BB962C8B-B14F-4D97-AF65-F5344CB8AC3E}">
        <p14:creationId xmlns:p14="http://schemas.microsoft.com/office/powerpoint/2010/main" val="27611521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01D3A-A868-1CBF-6B23-9222CC690F32}"/>
              </a:ext>
            </a:extLst>
          </p:cNvPr>
          <p:cNvSpPr>
            <a:spLocks noGrp="1"/>
          </p:cNvSpPr>
          <p:nvPr>
            <p:ph type="title"/>
          </p:nvPr>
        </p:nvSpPr>
        <p:spPr>
          <a:xfrm>
            <a:off x="1024812" y="-306679"/>
            <a:ext cx="10515600" cy="1325563"/>
          </a:xfrm>
        </p:spPr>
        <p:txBody>
          <a:bodyPr/>
          <a:lstStyle/>
          <a:p>
            <a:pPr algn="ctr"/>
            <a:r>
              <a:rPr lang="en-US" u="sng" dirty="0">
                <a:solidFill>
                  <a:srgbClr val="002060"/>
                </a:solidFill>
                <a:effectLst>
                  <a:outerShdw blurRad="38100" dist="38100" dir="2700000" algn="tl">
                    <a:srgbClr val="000000">
                      <a:alpha val="43137"/>
                    </a:srgbClr>
                  </a:outerShdw>
                </a:effectLst>
              </a:rPr>
              <a:t>Always Bible-Based!</a:t>
            </a:r>
          </a:p>
        </p:txBody>
      </p:sp>
      <p:sp>
        <p:nvSpPr>
          <p:cNvPr id="4" name="TextBox 3">
            <a:extLst>
              <a:ext uri="{FF2B5EF4-FFF2-40B4-BE49-F238E27FC236}">
                <a16:creationId xmlns:a16="http://schemas.microsoft.com/office/drawing/2014/main" id="{948A1535-13E4-A98D-7F9B-F68CE5A9F874}"/>
              </a:ext>
            </a:extLst>
          </p:cNvPr>
          <p:cNvSpPr txBox="1"/>
          <p:nvPr/>
        </p:nvSpPr>
        <p:spPr>
          <a:xfrm>
            <a:off x="3163078" y="571014"/>
            <a:ext cx="9028922" cy="6124754"/>
          </a:xfrm>
          <a:prstGeom prst="rect">
            <a:avLst/>
          </a:prstGeom>
          <a:noFill/>
        </p:spPr>
        <p:txBody>
          <a:bodyPr wrap="square">
            <a:spAutoFit/>
          </a:bodyPr>
          <a:lstStyle/>
          <a:p>
            <a:r>
              <a:rPr lang="en-US" sz="2800" dirty="0"/>
              <a:t>Matt. 25:5-13 “</a:t>
            </a:r>
            <a:r>
              <a:rPr lang="en-US" sz="2800" b="1" u="sng" dirty="0"/>
              <a:t>While the bridegroom tarried, they all slumbered and slept</a:t>
            </a:r>
            <a:r>
              <a:rPr lang="en-US" sz="2800" dirty="0"/>
              <a:t>. And </a:t>
            </a:r>
            <a:r>
              <a:rPr lang="en-US" sz="2800" b="1" u="sng" dirty="0"/>
              <a:t>at midnight there was a cry made, Behold, the bridegroom cometh; go ye out to meet him</a:t>
            </a:r>
            <a:r>
              <a:rPr lang="en-US" sz="2800" dirty="0"/>
              <a:t>. Then all those virgins arose, and trimmed their lamps. And the foolish said unto the wise, Give us of your oil; for our lamps are gone out. But the wise answered, saying, Not so; lest there be not enough for us and you: but go ye rather to them that sell, and buy for yourselves. And while they went to buy, the bridegroom came; and they that were ready went in with him to the marriage: and the door was shut. Afterward came also the other virgins, saying, Lord, Lord, open to us. </a:t>
            </a:r>
            <a:r>
              <a:rPr lang="en-US" sz="2800" b="1" u="sng" dirty="0"/>
              <a:t>But he answered and said, Verily I say unto you, I know you not.</a:t>
            </a:r>
            <a:r>
              <a:rPr lang="en-US" sz="2800" dirty="0"/>
              <a:t> Watch therefore, for ye know neither the day nor the hour wherein the Son of man cometh.”</a:t>
            </a:r>
          </a:p>
        </p:txBody>
      </p:sp>
      <p:pic>
        <p:nvPicPr>
          <p:cNvPr id="5" name="Picture 4">
            <a:extLst>
              <a:ext uri="{FF2B5EF4-FFF2-40B4-BE49-F238E27FC236}">
                <a16:creationId xmlns:a16="http://schemas.microsoft.com/office/drawing/2014/main" id="{D0537DC4-816C-741F-A2F5-E010BAA90958}"/>
              </a:ext>
            </a:extLst>
          </p:cNvPr>
          <p:cNvPicPr>
            <a:picLocks noChangeAspect="1"/>
          </p:cNvPicPr>
          <p:nvPr/>
        </p:nvPicPr>
        <p:blipFill>
          <a:blip r:embed="rId2"/>
          <a:stretch>
            <a:fillRect/>
          </a:stretch>
        </p:blipFill>
        <p:spPr>
          <a:xfrm>
            <a:off x="93307" y="1018884"/>
            <a:ext cx="2926080" cy="4180114"/>
          </a:xfrm>
          <a:prstGeom prst="rect">
            <a:avLst/>
          </a:prstGeom>
        </p:spPr>
      </p:pic>
    </p:spTree>
    <p:extLst>
      <p:ext uri="{BB962C8B-B14F-4D97-AF65-F5344CB8AC3E}">
        <p14:creationId xmlns:p14="http://schemas.microsoft.com/office/powerpoint/2010/main" val="27872222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D32FA-488B-70C2-8E12-9B8567B5FAA5}"/>
              </a:ext>
            </a:extLst>
          </p:cNvPr>
          <p:cNvSpPr>
            <a:spLocks noGrp="1"/>
          </p:cNvSpPr>
          <p:nvPr>
            <p:ph type="title"/>
          </p:nvPr>
        </p:nvSpPr>
        <p:spPr>
          <a:xfrm>
            <a:off x="838200" y="-250695"/>
            <a:ext cx="10515600" cy="1325563"/>
          </a:xfrm>
        </p:spPr>
        <p:txBody>
          <a:bodyPr/>
          <a:lstStyle/>
          <a:p>
            <a:r>
              <a:rPr lang="en-US" dirty="0">
                <a:solidFill>
                  <a:srgbClr val="FF0000"/>
                </a:solidFill>
                <a:effectLst>
                  <a:outerShdw blurRad="38100" dist="38100" dir="2700000" algn="tl">
                    <a:srgbClr val="000000">
                      <a:alpha val="43137"/>
                    </a:srgbClr>
                  </a:outerShdw>
                </a:effectLst>
              </a:rPr>
              <a:t>The Great Disappointment</a:t>
            </a:r>
          </a:p>
        </p:txBody>
      </p:sp>
      <p:sp>
        <p:nvSpPr>
          <p:cNvPr id="4" name="TextBox 3">
            <a:extLst>
              <a:ext uri="{FF2B5EF4-FFF2-40B4-BE49-F238E27FC236}">
                <a16:creationId xmlns:a16="http://schemas.microsoft.com/office/drawing/2014/main" id="{7937292C-118E-799D-77AD-E8F4159A7BCA}"/>
              </a:ext>
            </a:extLst>
          </p:cNvPr>
          <p:cNvSpPr txBox="1"/>
          <p:nvPr/>
        </p:nvSpPr>
        <p:spPr>
          <a:xfrm>
            <a:off x="0" y="660671"/>
            <a:ext cx="12192000" cy="6093976"/>
          </a:xfrm>
          <a:prstGeom prst="rect">
            <a:avLst/>
          </a:prstGeom>
          <a:noFill/>
        </p:spPr>
        <p:txBody>
          <a:bodyPr wrap="square">
            <a:spAutoFit/>
          </a:bodyPr>
          <a:lstStyle/>
          <a:p>
            <a:r>
              <a:rPr lang="en-US" sz="2600" dirty="0"/>
              <a:t>“</a:t>
            </a:r>
            <a:r>
              <a:rPr lang="en-US" sz="2600" b="1" u="sng" dirty="0"/>
              <a:t>Had the disciples realized that Christ was going to judgment and to death, they could not have fulfilled this prophecy</a:t>
            </a:r>
            <a:r>
              <a:rPr lang="en-US" sz="2600" dirty="0"/>
              <a:t>. </a:t>
            </a:r>
            <a:r>
              <a:rPr lang="en-US" sz="2600" b="1" u="sng" dirty="0"/>
              <a:t>In like manner Miller and his associates fulfilled prophecy and gave a message which Inspiration had foretold should be given to the world, but which they could not have given had they fully understood the prophecies pointing out their disappointment, and presenting another message to be preached to all nations before the Lord should come. The first and second angels' messages were given at the right time and accomplished the work which God designed to accomplish by them.</a:t>
            </a:r>
            <a:r>
              <a:rPr lang="en-US" sz="2600" dirty="0"/>
              <a:t> The world had been looking on, expecting that if the time passed and </a:t>
            </a:r>
            <a:r>
              <a:rPr lang="en-US" sz="2600" b="1" u="sng" dirty="0"/>
              <a:t>Christ did not appear</a:t>
            </a:r>
            <a:r>
              <a:rPr lang="en-US" sz="2600" dirty="0"/>
              <a:t>, the whole system of Adventism would be given up. But while many, under strong temptation, yielded their faith, there were some who stood firm. The fruits of the advent movement, the spirit of humility and heart searching, of renouncing of the world and reformation of life, which had attended the work, testified that it was of God. They dared not deny that the power of the Holy Spirit had witnessed to the preaching of the second advent, and they could detect no error in their reckoning of the prophetic periods.”—GC, p. 405</a:t>
            </a:r>
          </a:p>
        </p:txBody>
      </p:sp>
    </p:spTree>
    <p:extLst>
      <p:ext uri="{BB962C8B-B14F-4D97-AF65-F5344CB8AC3E}">
        <p14:creationId xmlns:p14="http://schemas.microsoft.com/office/powerpoint/2010/main" val="42415000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BC86E-72A4-8429-B43D-41BFA8264E45}"/>
              </a:ext>
            </a:extLst>
          </p:cNvPr>
          <p:cNvSpPr>
            <a:spLocks noGrp="1"/>
          </p:cNvSpPr>
          <p:nvPr>
            <p:ph type="title"/>
          </p:nvPr>
        </p:nvSpPr>
        <p:spPr>
          <a:xfrm>
            <a:off x="838200" y="-371993"/>
            <a:ext cx="10515600" cy="1325563"/>
          </a:xfrm>
        </p:spPr>
        <p:txBody>
          <a:bodyPr/>
          <a:lstStyle/>
          <a:p>
            <a:r>
              <a:rPr lang="en-US" dirty="0"/>
              <a:t>The Disappointment Cut Deep!</a:t>
            </a:r>
          </a:p>
        </p:txBody>
      </p:sp>
      <p:sp>
        <p:nvSpPr>
          <p:cNvPr id="4" name="TextBox 3">
            <a:extLst>
              <a:ext uri="{FF2B5EF4-FFF2-40B4-BE49-F238E27FC236}">
                <a16:creationId xmlns:a16="http://schemas.microsoft.com/office/drawing/2014/main" id="{BB2FB000-CB5A-80D5-7D05-E028DE9E6EE1}"/>
              </a:ext>
            </a:extLst>
          </p:cNvPr>
          <p:cNvSpPr txBox="1"/>
          <p:nvPr/>
        </p:nvSpPr>
        <p:spPr>
          <a:xfrm>
            <a:off x="3517640" y="426804"/>
            <a:ext cx="8674359" cy="6494085"/>
          </a:xfrm>
          <a:prstGeom prst="rect">
            <a:avLst/>
          </a:prstGeom>
          <a:noFill/>
        </p:spPr>
        <p:txBody>
          <a:bodyPr wrap="square">
            <a:spAutoFit/>
          </a:bodyPr>
          <a:lstStyle/>
          <a:p>
            <a:r>
              <a:rPr lang="en-US" sz="2600" dirty="0"/>
              <a:t>“</a:t>
            </a:r>
            <a:r>
              <a:rPr lang="en-US" sz="2600" b="1" u="sng" dirty="0"/>
              <a:t>Our fondest hopes and expectations were blasted, and such a spirit of weeping came over us as I never experienced before. It seemed that the loss of all earthly friends could have been no comparison. We wept, and wept, till the day dawn</a:t>
            </a:r>
            <a:r>
              <a:rPr lang="en-US" sz="2600" dirty="0"/>
              <a:t>. I mused in my own heart, saying, </a:t>
            </a:r>
            <a:r>
              <a:rPr lang="en-US" sz="2600" b="1" u="sng" dirty="0"/>
              <a:t>My advent experience has been the richest and brightest of all my </a:t>
            </a:r>
            <a:r>
              <a:rPr lang="en-US" sz="2600" b="1" u="sng" dirty="0" err="1"/>
              <a:t>christian</a:t>
            </a:r>
            <a:r>
              <a:rPr lang="en-US" sz="2600" b="1" u="sng" dirty="0"/>
              <a:t> experience</a:t>
            </a:r>
            <a:r>
              <a:rPr lang="en-US" sz="2600" dirty="0"/>
              <a:t>. If this had proved a failure, what was the rest of my </a:t>
            </a:r>
            <a:r>
              <a:rPr lang="en-US" sz="2600" dirty="0" err="1"/>
              <a:t>christian</a:t>
            </a:r>
            <a:r>
              <a:rPr lang="en-US" sz="2600" dirty="0"/>
              <a:t> experience worth? Has the Bible proved a failure? Is there no God—no heaven—no golden home city—no paradise? Is all this but a cunningly devised fable? Is there no reality to our fondest hopes and expectation of these things? </a:t>
            </a:r>
            <a:r>
              <a:rPr lang="en-US" sz="2600" b="1" u="sng" dirty="0"/>
              <a:t>And thus we had something to grieve and weep over, if all our fond hopes were lost. And as I said, we wept till the day dawn</a:t>
            </a:r>
            <a:r>
              <a:rPr lang="en-US" sz="2600" dirty="0"/>
              <a:t>.”—Hiram Edson, undated manuscript of his life and experience, quoted in: George R. Knight, William Miller and the Rise of Adventism (Nampa, ID: Pacific Press, 2010), p. 184. </a:t>
            </a:r>
          </a:p>
        </p:txBody>
      </p:sp>
      <p:pic>
        <p:nvPicPr>
          <p:cNvPr id="5" name="Picture 4">
            <a:extLst>
              <a:ext uri="{FF2B5EF4-FFF2-40B4-BE49-F238E27FC236}">
                <a16:creationId xmlns:a16="http://schemas.microsoft.com/office/drawing/2014/main" id="{7FAA426C-C5D0-6131-C807-349333BE3249}"/>
              </a:ext>
            </a:extLst>
          </p:cNvPr>
          <p:cNvPicPr>
            <a:picLocks noChangeAspect="1"/>
          </p:cNvPicPr>
          <p:nvPr/>
        </p:nvPicPr>
        <p:blipFill>
          <a:blip r:embed="rId2"/>
          <a:stretch>
            <a:fillRect/>
          </a:stretch>
        </p:blipFill>
        <p:spPr>
          <a:xfrm>
            <a:off x="81837" y="1113453"/>
            <a:ext cx="3365456" cy="4848808"/>
          </a:xfrm>
          <a:prstGeom prst="rect">
            <a:avLst/>
          </a:prstGeom>
        </p:spPr>
      </p:pic>
    </p:spTree>
    <p:extLst>
      <p:ext uri="{BB962C8B-B14F-4D97-AF65-F5344CB8AC3E}">
        <p14:creationId xmlns:p14="http://schemas.microsoft.com/office/powerpoint/2010/main" val="39692638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44677-53E9-70A1-678B-72E0326A2A72}"/>
              </a:ext>
            </a:extLst>
          </p:cNvPr>
          <p:cNvSpPr>
            <a:spLocks noGrp="1"/>
          </p:cNvSpPr>
          <p:nvPr>
            <p:ph type="title"/>
          </p:nvPr>
        </p:nvSpPr>
        <p:spPr>
          <a:xfrm>
            <a:off x="676835" y="-226545"/>
            <a:ext cx="10515600" cy="1325563"/>
          </a:xfrm>
        </p:spPr>
        <p:txBody>
          <a:bodyPr/>
          <a:lstStyle/>
          <a:p>
            <a:r>
              <a:rPr lang="en-US" b="1" dirty="0">
                <a:effectLst>
                  <a:outerShdw blurRad="38100" dist="38100" dir="2700000" algn="tl">
                    <a:srgbClr val="000000">
                      <a:alpha val="43137"/>
                    </a:srgbClr>
                  </a:outerShdw>
                </a:effectLst>
              </a:rPr>
              <a:t>Recap…</a:t>
            </a:r>
          </a:p>
        </p:txBody>
      </p:sp>
      <p:sp>
        <p:nvSpPr>
          <p:cNvPr id="3" name="TextBox 2">
            <a:extLst>
              <a:ext uri="{FF2B5EF4-FFF2-40B4-BE49-F238E27FC236}">
                <a16:creationId xmlns:a16="http://schemas.microsoft.com/office/drawing/2014/main" id="{36D8F9A0-217D-FA90-6109-58CF0D0CA2F1}"/>
              </a:ext>
            </a:extLst>
          </p:cNvPr>
          <p:cNvSpPr txBox="1"/>
          <p:nvPr/>
        </p:nvSpPr>
        <p:spPr>
          <a:xfrm>
            <a:off x="174812" y="685800"/>
            <a:ext cx="6817659" cy="5262979"/>
          </a:xfrm>
          <a:prstGeom prst="rect">
            <a:avLst/>
          </a:prstGeom>
          <a:noFill/>
        </p:spPr>
        <p:txBody>
          <a:bodyPr wrap="square" rtlCol="0">
            <a:spAutoFit/>
          </a:bodyPr>
          <a:lstStyle/>
          <a:p>
            <a:r>
              <a:rPr lang="en-US" sz="2400" dirty="0"/>
              <a:t>We have now learned that the 2300 year prophecy would end 2300 years AFTER the Decree to Restore and to Build Jerusalem—which was the Decree of Artaxerxes in 457BC, adding 2300 years brings us to 1844. However, Daniel 8:14 is all about the Restoration of the Sanctuary (Sanctuary doctrine, heavenly sanctuary and its principles), which will happen on the Antitypical Day of Atonement feast day signified by the answer to the saint’s question of when the Sanctuary would be restored—the answer was “then shall the sanctuary be cleansed”—the cleansing of the Sanctuary only occurred on the Hebrew Feast Day The Day of Atonement, or Judgment, when all Israel was to be judged by God.</a:t>
            </a:r>
            <a:endParaRPr lang="en-US" sz="2400" b="1" dirty="0"/>
          </a:p>
        </p:txBody>
      </p:sp>
      <p:pic>
        <p:nvPicPr>
          <p:cNvPr id="4" name="Picture 3">
            <a:extLst>
              <a:ext uri="{FF2B5EF4-FFF2-40B4-BE49-F238E27FC236}">
                <a16:creationId xmlns:a16="http://schemas.microsoft.com/office/drawing/2014/main" id="{2C0DE77C-7A42-4BC0-2B07-26F5A57A490F}"/>
              </a:ext>
            </a:extLst>
          </p:cNvPr>
          <p:cNvPicPr>
            <a:picLocks noChangeAspect="1"/>
          </p:cNvPicPr>
          <p:nvPr/>
        </p:nvPicPr>
        <p:blipFill>
          <a:blip r:embed="rId2"/>
          <a:stretch>
            <a:fillRect/>
          </a:stretch>
        </p:blipFill>
        <p:spPr>
          <a:xfrm>
            <a:off x="6992471" y="170557"/>
            <a:ext cx="5077134" cy="3379467"/>
          </a:xfrm>
          <a:prstGeom prst="rect">
            <a:avLst/>
          </a:prstGeom>
        </p:spPr>
      </p:pic>
      <p:pic>
        <p:nvPicPr>
          <p:cNvPr id="5" name="Picture 4">
            <a:extLst>
              <a:ext uri="{FF2B5EF4-FFF2-40B4-BE49-F238E27FC236}">
                <a16:creationId xmlns:a16="http://schemas.microsoft.com/office/drawing/2014/main" id="{F601DB3D-0C0D-A093-C74E-D410B9DEDFBF}"/>
              </a:ext>
            </a:extLst>
          </p:cNvPr>
          <p:cNvPicPr>
            <a:picLocks noChangeAspect="1"/>
          </p:cNvPicPr>
          <p:nvPr/>
        </p:nvPicPr>
        <p:blipFill>
          <a:blip r:embed="rId3"/>
          <a:stretch>
            <a:fillRect/>
          </a:stretch>
        </p:blipFill>
        <p:spPr>
          <a:xfrm>
            <a:off x="7162800" y="3544880"/>
            <a:ext cx="4854388" cy="3313120"/>
          </a:xfrm>
          <a:prstGeom prst="rect">
            <a:avLst/>
          </a:prstGeom>
        </p:spPr>
      </p:pic>
    </p:spTree>
    <p:extLst>
      <p:ext uri="{BB962C8B-B14F-4D97-AF65-F5344CB8AC3E}">
        <p14:creationId xmlns:p14="http://schemas.microsoft.com/office/powerpoint/2010/main" val="33356296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8801E-55E9-B16F-532D-6636321686DC}"/>
              </a:ext>
            </a:extLst>
          </p:cNvPr>
          <p:cNvSpPr>
            <a:spLocks noGrp="1"/>
          </p:cNvSpPr>
          <p:nvPr>
            <p:ph type="title"/>
          </p:nvPr>
        </p:nvSpPr>
        <p:spPr>
          <a:xfrm>
            <a:off x="208312" y="-345232"/>
            <a:ext cx="10515600" cy="1325563"/>
          </a:xfrm>
        </p:spPr>
        <p:txBody>
          <a:bodyPr/>
          <a:lstStyle/>
          <a:p>
            <a:r>
              <a:rPr lang="en-US" b="1" u="sng" dirty="0">
                <a:solidFill>
                  <a:srgbClr val="7030A0"/>
                </a:solidFill>
                <a:effectLst>
                  <a:outerShdw blurRad="38100" dist="38100" dir="2700000" algn="tl">
                    <a:srgbClr val="000000">
                      <a:alpha val="43137"/>
                    </a:srgbClr>
                  </a:outerShdw>
                </a:effectLst>
              </a:rPr>
              <a:t>Hiram Edson’s “vision” of the Sanctuary</a:t>
            </a:r>
          </a:p>
        </p:txBody>
      </p:sp>
      <p:pic>
        <p:nvPicPr>
          <p:cNvPr id="3" name="Picture 2">
            <a:extLst>
              <a:ext uri="{FF2B5EF4-FFF2-40B4-BE49-F238E27FC236}">
                <a16:creationId xmlns:a16="http://schemas.microsoft.com/office/drawing/2014/main" id="{A9EAB5AD-846B-A02A-EA1F-2AF1FFD8AF4B}"/>
              </a:ext>
            </a:extLst>
          </p:cNvPr>
          <p:cNvPicPr>
            <a:picLocks noChangeAspect="1"/>
          </p:cNvPicPr>
          <p:nvPr/>
        </p:nvPicPr>
        <p:blipFill>
          <a:blip r:embed="rId2"/>
          <a:stretch>
            <a:fillRect/>
          </a:stretch>
        </p:blipFill>
        <p:spPr>
          <a:xfrm>
            <a:off x="8014996" y="750486"/>
            <a:ext cx="4071461" cy="5421085"/>
          </a:xfrm>
          <a:prstGeom prst="rect">
            <a:avLst/>
          </a:prstGeom>
        </p:spPr>
      </p:pic>
      <p:sp>
        <p:nvSpPr>
          <p:cNvPr id="5" name="TextBox 4">
            <a:extLst>
              <a:ext uri="{FF2B5EF4-FFF2-40B4-BE49-F238E27FC236}">
                <a16:creationId xmlns:a16="http://schemas.microsoft.com/office/drawing/2014/main" id="{0099AA93-3CA6-4895-7B08-A4AF0B41A8F4}"/>
              </a:ext>
            </a:extLst>
          </p:cNvPr>
          <p:cNvSpPr txBox="1"/>
          <p:nvPr/>
        </p:nvSpPr>
        <p:spPr>
          <a:xfrm>
            <a:off x="-38875" y="750486"/>
            <a:ext cx="8053871" cy="6124754"/>
          </a:xfrm>
          <a:prstGeom prst="rect">
            <a:avLst/>
          </a:prstGeom>
          <a:noFill/>
        </p:spPr>
        <p:txBody>
          <a:bodyPr wrap="square">
            <a:spAutoFit/>
          </a:bodyPr>
          <a:lstStyle/>
          <a:p>
            <a:r>
              <a:rPr lang="en-US" sz="2800" dirty="0"/>
              <a:t>“When October 23, 1844, dawned and the little group of Millerites huddled in Edson’s farm had managed to check the first outpouring of grief, Edson led the way to his barn. Here they gathered and spent the morning in prayer. After this season of prayer, Edson, accompanied by his friend Owen Crosier, decided to make a trip across his cornfield. They wanted to visit some of their Millerite neighbors and encourage them. As they were making their way across the field </a:t>
            </a:r>
            <a:r>
              <a:rPr lang="en-US" sz="2800" b="1" u="sng" dirty="0"/>
              <a:t>Edson stopped short and seemed to stare straight ahead. Puzzled, Crosier pulled to an abrupt stop behind him calling out “Brother Edson, what are you stopping for?</a:t>
            </a:r>
            <a:r>
              <a:rPr lang="en-US" sz="2800" dirty="0"/>
              <a:t>””—lineagejourney.com/read/</a:t>
            </a:r>
            <a:r>
              <a:rPr lang="en-US" sz="2800" dirty="0" err="1"/>
              <a:t>hiram</a:t>
            </a:r>
            <a:r>
              <a:rPr lang="en-US" sz="2800" dirty="0"/>
              <a:t>-Edson-the-farmer-in-the-cornfield/</a:t>
            </a:r>
          </a:p>
        </p:txBody>
      </p:sp>
    </p:spTree>
    <p:extLst>
      <p:ext uri="{BB962C8B-B14F-4D97-AF65-F5344CB8AC3E}">
        <p14:creationId xmlns:p14="http://schemas.microsoft.com/office/powerpoint/2010/main" val="7639085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A4D68F8-252F-9D63-333F-F90B7BA15092}"/>
              </a:ext>
            </a:extLst>
          </p:cNvPr>
          <p:cNvSpPr txBox="1"/>
          <p:nvPr/>
        </p:nvSpPr>
        <p:spPr>
          <a:xfrm>
            <a:off x="3359021" y="0"/>
            <a:ext cx="8832980" cy="6555641"/>
          </a:xfrm>
          <a:prstGeom prst="rect">
            <a:avLst/>
          </a:prstGeom>
          <a:noFill/>
        </p:spPr>
        <p:txBody>
          <a:bodyPr wrap="square">
            <a:spAutoFit/>
          </a:bodyPr>
          <a:lstStyle/>
          <a:p>
            <a:r>
              <a:rPr lang="en-US" sz="2800" dirty="0"/>
              <a:t>“</a:t>
            </a:r>
            <a:r>
              <a:rPr lang="en-US" sz="2800" b="1" u="sng" dirty="0"/>
              <a:t>To which Edson replied, “God is answering our morning prayer, giving light regarding our disappointment”. Edson later explained that as he was walking he felt as if a hand was laid on his shoulder and he seemed to have a vision of the heavenly sanctuary where he saw that Jesus had that very day entered into the Most Holy Place of the Heavenly Sanctuary to begin the work of judgment</a:t>
            </a:r>
            <a:r>
              <a:rPr lang="en-US" sz="2800" dirty="0"/>
              <a:t>. Crosier and Edson along with their friend and neighbor Franklin B. Hahn </a:t>
            </a:r>
            <a:r>
              <a:rPr lang="en-US" sz="2800" b="1" u="sng" dirty="0"/>
              <a:t>spent the next several weeks and months poring over their Bibles studying the themes of the sanctuary and judgment. In March of 1845, they published their findings in a small paper called “The Day Dawn</a:t>
            </a:r>
            <a:r>
              <a:rPr lang="en-US" sz="2800" dirty="0"/>
              <a:t>”.  Crosier, being a school teacher, wrote the article </a:t>
            </a:r>
            <a:r>
              <a:rPr lang="en-US" sz="2800" b="1" u="sng" dirty="0"/>
              <a:t>while Edson and his wife sold their best silverware to raise money to fund the publication and Hahn had the material published</a:t>
            </a:r>
            <a:r>
              <a:rPr lang="en-US" sz="2800" dirty="0"/>
              <a:t>.”—Ibid.</a:t>
            </a:r>
          </a:p>
        </p:txBody>
      </p:sp>
      <p:pic>
        <p:nvPicPr>
          <p:cNvPr id="5" name="Picture 4">
            <a:extLst>
              <a:ext uri="{FF2B5EF4-FFF2-40B4-BE49-F238E27FC236}">
                <a16:creationId xmlns:a16="http://schemas.microsoft.com/office/drawing/2014/main" id="{DFFD91DB-74A6-EDB5-4578-FF44803464B5}"/>
              </a:ext>
            </a:extLst>
          </p:cNvPr>
          <p:cNvPicPr>
            <a:picLocks noChangeAspect="1"/>
          </p:cNvPicPr>
          <p:nvPr/>
        </p:nvPicPr>
        <p:blipFill>
          <a:blip r:embed="rId2"/>
          <a:stretch>
            <a:fillRect/>
          </a:stretch>
        </p:blipFill>
        <p:spPr>
          <a:xfrm>
            <a:off x="262200" y="1184988"/>
            <a:ext cx="2965209" cy="3946214"/>
          </a:xfrm>
          <a:prstGeom prst="rect">
            <a:avLst/>
          </a:prstGeom>
        </p:spPr>
      </p:pic>
    </p:spTree>
    <p:extLst>
      <p:ext uri="{BB962C8B-B14F-4D97-AF65-F5344CB8AC3E}">
        <p14:creationId xmlns:p14="http://schemas.microsoft.com/office/powerpoint/2010/main" val="8709636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B7A62-98EC-5996-7DA4-F1D3349DB4AC}"/>
              </a:ext>
            </a:extLst>
          </p:cNvPr>
          <p:cNvSpPr>
            <a:spLocks noGrp="1"/>
          </p:cNvSpPr>
          <p:nvPr>
            <p:ph type="title"/>
          </p:nvPr>
        </p:nvSpPr>
        <p:spPr>
          <a:xfrm>
            <a:off x="707571" y="-297349"/>
            <a:ext cx="10515600" cy="1325563"/>
          </a:xfrm>
        </p:spPr>
        <p:txBody>
          <a:bodyPr/>
          <a:lstStyle/>
          <a:p>
            <a:r>
              <a:rPr lang="en-US" b="1" dirty="0">
                <a:effectLst>
                  <a:outerShdw blurRad="38100" dist="38100" dir="2700000" algn="tl">
                    <a:srgbClr val="000000">
                      <a:alpha val="43137"/>
                    </a:srgbClr>
                  </a:outerShdw>
                </a:effectLst>
              </a:rPr>
              <a:t>The Remnant of the Remnant</a:t>
            </a:r>
          </a:p>
        </p:txBody>
      </p:sp>
      <p:pic>
        <p:nvPicPr>
          <p:cNvPr id="4" name="Picture 3">
            <a:extLst>
              <a:ext uri="{FF2B5EF4-FFF2-40B4-BE49-F238E27FC236}">
                <a16:creationId xmlns:a16="http://schemas.microsoft.com/office/drawing/2014/main" id="{659417CC-C011-547D-D5AD-02E2DBBDE47C}"/>
              </a:ext>
            </a:extLst>
          </p:cNvPr>
          <p:cNvPicPr>
            <a:picLocks noChangeAspect="1"/>
          </p:cNvPicPr>
          <p:nvPr/>
        </p:nvPicPr>
        <p:blipFill>
          <a:blip r:embed="rId2"/>
          <a:stretch>
            <a:fillRect/>
          </a:stretch>
        </p:blipFill>
        <p:spPr>
          <a:xfrm>
            <a:off x="42826" y="1261479"/>
            <a:ext cx="12149174" cy="4056970"/>
          </a:xfrm>
          <a:prstGeom prst="rect">
            <a:avLst/>
          </a:prstGeom>
        </p:spPr>
      </p:pic>
    </p:spTree>
    <p:extLst>
      <p:ext uri="{BB962C8B-B14F-4D97-AF65-F5344CB8AC3E}">
        <p14:creationId xmlns:p14="http://schemas.microsoft.com/office/powerpoint/2010/main" val="3548929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506EB-FD39-89CA-E10F-64652B3BA19C}"/>
              </a:ext>
            </a:extLst>
          </p:cNvPr>
          <p:cNvSpPr>
            <a:spLocks noGrp="1"/>
          </p:cNvSpPr>
          <p:nvPr>
            <p:ph type="title"/>
          </p:nvPr>
        </p:nvSpPr>
        <p:spPr>
          <a:xfrm>
            <a:off x="838200" y="-418646"/>
            <a:ext cx="10515600" cy="1325563"/>
          </a:xfrm>
        </p:spPr>
        <p:txBody>
          <a:bodyPr/>
          <a:lstStyle/>
          <a:p>
            <a:r>
              <a:rPr lang="en-US" b="1" dirty="0">
                <a:solidFill>
                  <a:srgbClr val="FF0000"/>
                </a:solidFill>
                <a:effectLst>
                  <a:outerShdw blurRad="38100" dist="38100" dir="2700000" algn="tl">
                    <a:srgbClr val="000000">
                      <a:alpha val="43137"/>
                    </a:srgbClr>
                  </a:outerShdw>
                </a:effectLst>
              </a:rPr>
              <a:t>Fanatical Movements Spring Up</a:t>
            </a:r>
          </a:p>
        </p:txBody>
      </p:sp>
      <p:sp>
        <p:nvSpPr>
          <p:cNvPr id="3" name="TextBox 2">
            <a:extLst>
              <a:ext uri="{FF2B5EF4-FFF2-40B4-BE49-F238E27FC236}">
                <a16:creationId xmlns:a16="http://schemas.microsoft.com/office/drawing/2014/main" id="{F35ADD05-C011-05C6-DBD0-48A7DE224D08}"/>
              </a:ext>
            </a:extLst>
          </p:cNvPr>
          <p:cNvSpPr txBox="1"/>
          <p:nvPr/>
        </p:nvSpPr>
        <p:spPr>
          <a:xfrm>
            <a:off x="102636" y="589982"/>
            <a:ext cx="8322906" cy="6124754"/>
          </a:xfrm>
          <a:prstGeom prst="rect">
            <a:avLst/>
          </a:prstGeom>
          <a:noFill/>
        </p:spPr>
        <p:txBody>
          <a:bodyPr wrap="square" rtlCol="0">
            <a:spAutoFit/>
          </a:bodyPr>
          <a:lstStyle/>
          <a:p>
            <a:r>
              <a:rPr lang="en-US" sz="2800" dirty="0"/>
              <a:t>-Charles </a:t>
            </a:r>
            <a:r>
              <a:rPr lang="en-US" sz="2800" dirty="0" err="1"/>
              <a:t>Taze</a:t>
            </a:r>
            <a:r>
              <a:rPr lang="en-US" sz="2800" dirty="0"/>
              <a:t> Russel-founder of the Jehovah’s Witnesses, was converted to Adventism (NOT SDA) by Jonas Wendell in 1870</a:t>
            </a:r>
          </a:p>
          <a:p>
            <a:r>
              <a:rPr lang="en-US" sz="2800" dirty="0"/>
              <a:t>-Charles Darwin published Origin of the Species in 1859</a:t>
            </a:r>
          </a:p>
          <a:p>
            <a:r>
              <a:rPr lang="en-US" sz="2800" dirty="0"/>
              <a:t>-Karl Marx and Friedrich Engels publish the Communist Manifesto in 1848</a:t>
            </a:r>
          </a:p>
          <a:p>
            <a:r>
              <a:rPr lang="en-US" sz="2800" dirty="0"/>
              <a:t>-Offshoots of true Millerism founded “holy flesh movement”—</a:t>
            </a:r>
            <a:r>
              <a:rPr lang="en-US" sz="2800" dirty="0" err="1"/>
              <a:t>prerunner</a:t>
            </a:r>
            <a:r>
              <a:rPr lang="en-US" sz="2800" dirty="0"/>
              <a:t> of </a:t>
            </a:r>
            <a:r>
              <a:rPr lang="en-US" sz="2800" dirty="0" err="1"/>
              <a:t>Pentacostalism</a:t>
            </a:r>
            <a:endParaRPr lang="en-US" sz="2800" dirty="0"/>
          </a:p>
          <a:p>
            <a:r>
              <a:rPr lang="en-US" sz="2800" dirty="0"/>
              <a:t>-Codex Sinaiticus, a corrupt version of the Bible hailed as “oldest/most reliable” discovered by a fake Protestant (Constantin von Tischendorf) with strong ties to Rome in 1844</a:t>
            </a:r>
          </a:p>
          <a:p>
            <a:r>
              <a:rPr lang="en-US" sz="2800" dirty="0"/>
              <a:t>-Civil War Breaks out in 1860s, Rome attempts overthrow of America</a:t>
            </a:r>
          </a:p>
        </p:txBody>
      </p:sp>
      <p:pic>
        <p:nvPicPr>
          <p:cNvPr id="4" name="Picture 3">
            <a:extLst>
              <a:ext uri="{FF2B5EF4-FFF2-40B4-BE49-F238E27FC236}">
                <a16:creationId xmlns:a16="http://schemas.microsoft.com/office/drawing/2014/main" id="{DA28B353-687D-CB22-2D3A-56D33F80B9BC}"/>
              </a:ext>
            </a:extLst>
          </p:cNvPr>
          <p:cNvPicPr>
            <a:picLocks noChangeAspect="1"/>
          </p:cNvPicPr>
          <p:nvPr/>
        </p:nvPicPr>
        <p:blipFill>
          <a:blip r:embed="rId2"/>
          <a:stretch>
            <a:fillRect/>
          </a:stretch>
        </p:blipFill>
        <p:spPr>
          <a:xfrm>
            <a:off x="8762417" y="120909"/>
            <a:ext cx="2952750" cy="3238500"/>
          </a:xfrm>
          <a:prstGeom prst="rect">
            <a:avLst/>
          </a:prstGeom>
        </p:spPr>
      </p:pic>
      <p:pic>
        <p:nvPicPr>
          <p:cNvPr id="5" name="Picture 4">
            <a:extLst>
              <a:ext uri="{FF2B5EF4-FFF2-40B4-BE49-F238E27FC236}">
                <a16:creationId xmlns:a16="http://schemas.microsoft.com/office/drawing/2014/main" id="{68ED7CE9-6BCF-F74F-09FA-F238D3175195}"/>
              </a:ext>
            </a:extLst>
          </p:cNvPr>
          <p:cNvPicPr>
            <a:picLocks noChangeAspect="1"/>
          </p:cNvPicPr>
          <p:nvPr/>
        </p:nvPicPr>
        <p:blipFill>
          <a:blip r:embed="rId3"/>
          <a:stretch>
            <a:fillRect/>
          </a:stretch>
        </p:blipFill>
        <p:spPr>
          <a:xfrm rot="20977780">
            <a:off x="8269864" y="2995127"/>
            <a:ext cx="1915676" cy="2957804"/>
          </a:xfrm>
          <a:prstGeom prst="rect">
            <a:avLst/>
          </a:prstGeom>
        </p:spPr>
      </p:pic>
      <p:pic>
        <p:nvPicPr>
          <p:cNvPr id="6" name="Picture 5">
            <a:extLst>
              <a:ext uri="{FF2B5EF4-FFF2-40B4-BE49-F238E27FC236}">
                <a16:creationId xmlns:a16="http://schemas.microsoft.com/office/drawing/2014/main" id="{09B383B0-15E3-31BC-8715-A995131095AD}"/>
              </a:ext>
            </a:extLst>
          </p:cNvPr>
          <p:cNvPicPr>
            <a:picLocks noChangeAspect="1"/>
          </p:cNvPicPr>
          <p:nvPr/>
        </p:nvPicPr>
        <p:blipFill>
          <a:blip r:embed="rId4"/>
          <a:stretch>
            <a:fillRect/>
          </a:stretch>
        </p:blipFill>
        <p:spPr>
          <a:xfrm>
            <a:off x="9996125" y="3093396"/>
            <a:ext cx="2159029" cy="3144416"/>
          </a:xfrm>
          <a:prstGeom prst="rect">
            <a:avLst/>
          </a:prstGeom>
        </p:spPr>
      </p:pic>
    </p:spTree>
    <p:extLst>
      <p:ext uri="{BB962C8B-B14F-4D97-AF65-F5344CB8AC3E}">
        <p14:creationId xmlns:p14="http://schemas.microsoft.com/office/powerpoint/2010/main" val="21048771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B3BCF-2245-A93F-D0FF-4F937C82B9C2}"/>
              </a:ext>
            </a:extLst>
          </p:cNvPr>
          <p:cNvSpPr>
            <a:spLocks noGrp="1"/>
          </p:cNvSpPr>
          <p:nvPr>
            <p:ph type="title"/>
          </p:nvPr>
        </p:nvSpPr>
        <p:spPr>
          <a:xfrm>
            <a:off x="152936" y="-304577"/>
            <a:ext cx="11886127" cy="1325563"/>
          </a:xfrm>
        </p:spPr>
        <p:txBody>
          <a:bodyPr>
            <a:normAutofit/>
          </a:bodyPr>
          <a:lstStyle/>
          <a:p>
            <a:r>
              <a:rPr lang="en-US" sz="3200" dirty="0">
                <a:solidFill>
                  <a:srgbClr val="FF0000"/>
                </a:solidFill>
              </a:rPr>
              <a:t>Did the Millerite Movement Fulfill the Prophecy’s of Daniel 8:14???</a:t>
            </a:r>
          </a:p>
        </p:txBody>
      </p:sp>
      <p:sp>
        <p:nvSpPr>
          <p:cNvPr id="3" name="TextBox 2">
            <a:extLst>
              <a:ext uri="{FF2B5EF4-FFF2-40B4-BE49-F238E27FC236}">
                <a16:creationId xmlns:a16="http://schemas.microsoft.com/office/drawing/2014/main" id="{CE182A83-2EAE-CA66-692F-FC0C7530981E}"/>
              </a:ext>
            </a:extLst>
          </p:cNvPr>
          <p:cNvSpPr txBox="1"/>
          <p:nvPr/>
        </p:nvSpPr>
        <p:spPr>
          <a:xfrm>
            <a:off x="0" y="674400"/>
            <a:ext cx="12192000" cy="6109365"/>
          </a:xfrm>
          <a:prstGeom prst="rect">
            <a:avLst/>
          </a:prstGeom>
          <a:noFill/>
        </p:spPr>
        <p:txBody>
          <a:bodyPr wrap="square" rtlCol="0">
            <a:spAutoFit/>
          </a:bodyPr>
          <a:lstStyle/>
          <a:p>
            <a:pPr marL="457200" indent="-457200">
              <a:buAutoNum type="arabicPeriod"/>
            </a:pPr>
            <a:r>
              <a:rPr lang="en-US" sz="2300" b="1" dirty="0"/>
              <a:t>Was the Sanctuary Restored? </a:t>
            </a:r>
            <a:r>
              <a:rPr lang="en-US" sz="2300" dirty="0"/>
              <a:t>Yes! The Reformation had restored most of the Sanctuary doctrines; the Millerites and SDAs finished restoring the Sabbath, the Law of God, Righteousness by Faith, the State of the Dead, the Judgment, and the understanding of the importance of the 3 Angel’s Messages—it was a worldwide message, included the midnight cry, had a Great Disappointment as did the disciples--The Millerite Movement stands without a peer on the stage of history</a:t>
            </a:r>
          </a:p>
          <a:p>
            <a:pPr marL="457200" indent="-457200">
              <a:buAutoNum type="arabicPeriod"/>
            </a:pPr>
            <a:r>
              <a:rPr lang="en-US" sz="2300" b="1" dirty="0"/>
              <a:t>Were the 2300 Days Fulfilled? </a:t>
            </a:r>
            <a:r>
              <a:rPr lang="en-US" sz="2300" dirty="0"/>
              <a:t>Yes! Only the Millerite Movement out of any Christian movement has emphasized the importance and calculation of the time in Daniel 8—with some errors due to calculations, calendars, the time was refined and correlated correctly only when the Day of Atonement was considered—this was a worldwide message—the Millerite Movement stands again without a peer!</a:t>
            </a:r>
          </a:p>
          <a:p>
            <a:pPr marL="457200" indent="-457200">
              <a:buAutoNum type="arabicPeriod"/>
            </a:pPr>
            <a:r>
              <a:rPr lang="en-US" sz="2300" b="1" dirty="0"/>
              <a:t>Did the 2300 Days and Restoration of the Sanctuary Doctrine Occur on the Day of Atonement? </a:t>
            </a:r>
            <a:r>
              <a:rPr lang="en-US" sz="2300" dirty="0"/>
              <a:t>Yes! It was the late 7-month message—the key to calculating the time and corresponding it correctly to the Antitypical Day of Atonement—This discovery was an afterthought, a search for answers, it restored the vigor of the movement at a crucial time—this could not have been planned if they tried! The Millerite Movement again stands in history as the ONLY Christian Movement that fulfills and answers the prophecies given in Daniel 8:14, and it’s not even close!</a:t>
            </a:r>
            <a:endParaRPr lang="en-US" sz="2300" b="1" dirty="0"/>
          </a:p>
        </p:txBody>
      </p:sp>
    </p:spTree>
    <p:extLst>
      <p:ext uri="{BB962C8B-B14F-4D97-AF65-F5344CB8AC3E}">
        <p14:creationId xmlns:p14="http://schemas.microsoft.com/office/powerpoint/2010/main" val="4262235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443FC0-A043-FF02-B2E1-696EE7F5A407}"/>
              </a:ext>
            </a:extLst>
          </p:cNvPr>
          <p:cNvSpPr txBox="1"/>
          <p:nvPr/>
        </p:nvSpPr>
        <p:spPr>
          <a:xfrm>
            <a:off x="611681" y="-121611"/>
            <a:ext cx="10104120" cy="769441"/>
          </a:xfrm>
          <a:prstGeom prst="rect">
            <a:avLst/>
          </a:prstGeom>
          <a:noFill/>
        </p:spPr>
        <p:txBody>
          <a:bodyPr wrap="square" rtlCol="0">
            <a:spAutoFit/>
          </a:bodyPr>
          <a:lstStyle/>
          <a:p>
            <a:pPr algn="ctr"/>
            <a:r>
              <a:rPr lang="en-US" sz="4400" dirty="0">
                <a:solidFill>
                  <a:schemeClr val="bg1"/>
                </a:solidFill>
              </a:rPr>
              <a:t>The Fruits Testify…</a:t>
            </a:r>
          </a:p>
        </p:txBody>
      </p:sp>
      <p:pic>
        <p:nvPicPr>
          <p:cNvPr id="3" name="Picture 2">
            <a:extLst>
              <a:ext uri="{FF2B5EF4-FFF2-40B4-BE49-F238E27FC236}">
                <a16:creationId xmlns:a16="http://schemas.microsoft.com/office/drawing/2014/main" id="{D256CD0E-C167-4638-88D6-D9035C55C687}"/>
              </a:ext>
            </a:extLst>
          </p:cNvPr>
          <p:cNvPicPr>
            <a:picLocks noChangeAspect="1"/>
          </p:cNvPicPr>
          <p:nvPr/>
        </p:nvPicPr>
        <p:blipFill>
          <a:blip r:embed="rId2"/>
          <a:stretch>
            <a:fillRect/>
          </a:stretch>
        </p:blipFill>
        <p:spPr>
          <a:xfrm>
            <a:off x="386979" y="190321"/>
            <a:ext cx="1717897" cy="2187119"/>
          </a:xfrm>
          <a:prstGeom prst="rect">
            <a:avLst/>
          </a:prstGeom>
        </p:spPr>
      </p:pic>
      <p:pic>
        <p:nvPicPr>
          <p:cNvPr id="4" name="Picture 3">
            <a:extLst>
              <a:ext uri="{FF2B5EF4-FFF2-40B4-BE49-F238E27FC236}">
                <a16:creationId xmlns:a16="http://schemas.microsoft.com/office/drawing/2014/main" id="{D727AEF9-0478-517D-14CB-20CC6C303B85}"/>
              </a:ext>
            </a:extLst>
          </p:cNvPr>
          <p:cNvPicPr>
            <a:picLocks noChangeAspect="1"/>
          </p:cNvPicPr>
          <p:nvPr/>
        </p:nvPicPr>
        <p:blipFill>
          <a:blip r:embed="rId3"/>
          <a:srcRect t="5111" b="33111"/>
          <a:stretch/>
        </p:blipFill>
        <p:spPr>
          <a:xfrm>
            <a:off x="2207112" y="734530"/>
            <a:ext cx="2018586" cy="2012027"/>
          </a:xfrm>
          <a:prstGeom prst="rect">
            <a:avLst/>
          </a:prstGeom>
        </p:spPr>
      </p:pic>
      <p:sp>
        <p:nvSpPr>
          <p:cNvPr id="5" name="Arrow: Right 4">
            <a:extLst>
              <a:ext uri="{FF2B5EF4-FFF2-40B4-BE49-F238E27FC236}">
                <a16:creationId xmlns:a16="http://schemas.microsoft.com/office/drawing/2014/main" id="{D7155B1B-72CB-AB1F-84CA-6EAF03B8D3C9}"/>
              </a:ext>
            </a:extLst>
          </p:cNvPr>
          <p:cNvSpPr/>
          <p:nvPr/>
        </p:nvSpPr>
        <p:spPr>
          <a:xfrm rot="399636">
            <a:off x="1917443" y="764247"/>
            <a:ext cx="758104" cy="442123"/>
          </a:xfrm>
          <a:prstGeom prst="right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8A2529E-5C83-DD45-C64E-8AD1DB10243F}"/>
              </a:ext>
            </a:extLst>
          </p:cNvPr>
          <p:cNvPicPr>
            <a:picLocks noChangeAspect="1"/>
          </p:cNvPicPr>
          <p:nvPr/>
        </p:nvPicPr>
        <p:blipFill>
          <a:blip r:embed="rId4"/>
          <a:stretch>
            <a:fillRect/>
          </a:stretch>
        </p:blipFill>
        <p:spPr>
          <a:xfrm>
            <a:off x="64197" y="2813798"/>
            <a:ext cx="1424477" cy="1899303"/>
          </a:xfrm>
          <a:prstGeom prst="rect">
            <a:avLst/>
          </a:prstGeom>
        </p:spPr>
      </p:pic>
      <p:sp>
        <p:nvSpPr>
          <p:cNvPr id="7" name="Arrow: Right 6">
            <a:extLst>
              <a:ext uri="{FF2B5EF4-FFF2-40B4-BE49-F238E27FC236}">
                <a16:creationId xmlns:a16="http://schemas.microsoft.com/office/drawing/2014/main" id="{7DC20AD9-EE25-3966-C808-8E3AB64CB8F8}"/>
              </a:ext>
            </a:extLst>
          </p:cNvPr>
          <p:cNvSpPr/>
          <p:nvPr/>
        </p:nvSpPr>
        <p:spPr>
          <a:xfrm rot="5400000">
            <a:off x="89963" y="2524724"/>
            <a:ext cx="800622" cy="420741"/>
          </a:xfrm>
          <a:prstGeom prst="right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D61B4FE-2EA3-2522-8342-062CB899C451}"/>
              </a:ext>
            </a:extLst>
          </p:cNvPr>
          <p:cNvPicPr>
            <a:picLocks noChangeAspect="1"/>
          </p:cNvPicPr>
          <p:nvPr/>
        </p:nvPicPr>
        <p:blipFill>
          <a:blip r:embed="rId5"/>
          <a:srcRect l="24680" t="3326" r="23594" b="50670"/>
          <a:stretch/>
        </p:blipFill>
        <p:spPr>
          <a:xfrm>
            <a:off x="1411021" y="2887741"/>
            <a:ext cx="1424477" cy="1899303"/>
          </a:xfrm>
          <a:prstGeom prst="rect">
            <a:avLst/>
          </a:prstGeom>
        </p:spPr>
      </p:pic>
      <p:sp>
        <p:nvSpPr>
          <p:cNvPr id="9" name="Arrow: Right 8">
            <a:extLst>
              <a:ext uri="{FF2B5EF4-FFF2-40B4-BE49-F238E27FC236}">
                <a16:creationId xmlns:a16="http://schemas.microsoft.com/office/drawing/2014/main" id="{F35AE6A9-7166-9D99-0D93-3BEE9F6FDF72}"/>
              </a:ext>
            </a:extLst>
          </p:cNvPr>
          <p:cNvSpPr/>
          <p:nvPr/>
        </p:nvSpPr>
        <p:spPr>
          <a:xfrm rot="3041780">
            <a:off x="1641770" y="2527916"/>
            <a:ext cx="1021517" cy="414622"/>
          </a:xfrm>
          <a:prstGeom prst="right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B22E38B-7E67-E3FD-D566-04BE8E4CDD2B}"/>
              </a:ext>
            </a:extLst>
          </p:cNvPr>
          <p:cNvPicPr>
            <a:picLocks noChangeAspect="1"/>
          </p:cNvPicPr>
          <p:nvPr/>
        </p:nvPicPr>
        <p:blipFill>
          <a:blip r:embed="rId6"/>
          <a:stretch>
            <a:fillRect/>
          </a:stretch>
        </p:blipFill>
        <p:spPr>
          <a:xfrm>
            <a:off x="2698630" y="2887740"/>
            <a:ext cx="1462464" cy="1899303"/>
          </a:xfrm>
          <a:prstGeom prst="rect">
            <a:avLst/>
          </a:prstGeom>
        </p:spPr>
      </p:pic>
      <p:pic>
        <p:nvPicPr>
          <p:cNvPr id="11" name="Picture 10">
            <a:extLst>
              <a:ext uri="{FF2B5EF4-FFF2-40B4-BE49-F238E27FC236}">
                <a16:creationId xmlns:a16="http://schemas.microsoft.com/office/drawing/2014/main" id="{F1C673E8-6669-F518-3D70-A2200D2EB533}"/>
              </a:ext>
            </a:extLst>
          </p:cNvPr>
          <p:cNvPicPr>
            <a:picLocks noChangeAspect="1"/>
          </p:cNvPicPr>
          <p:nvPr/>
        </p:nvPicPr>
        <p:blipFill>
          <a:blip r:embed="rId7"/>
          <a:srcRect l="491" t="5484" r="13892" b="20409"/>
          <a:stretch/>
        </p:blipFill>
        <p:spPr>
          <a:xfrm>
            <a:off x="97708" y="4860987"/>
            <a:ext cx="1424477" cy="1741799"/>
          </a:xfrm>
          <a:prstGeom prst="rect">
            <a:avLst/>
          </a:prstGeom>
        </p:spPr>
      </p:pic>
      <p:sp>
        <p:nvSpPr>
          <p:cNvPr id="12" name="Arrow: Right 11">
            <a:extLst>
              <a:ext uri="{FF2B5EF4-FFF2-40B4-BE49-F238E27FC236}">
                <a16:creationId xmlns:a16="http://schemas.microsoft.com/office/drawing/2014/main" id="{C5A763D2-9A74-727D-9724-DEB8025586DE}"/>
              </a:ext>
            </a:extLst>
          </p:cNvPr>
          <p:cNvSpPr/>
          <p:nvPr/>
        </p:nvSpPr>
        <p:spPr>
          <a:xfrm rot="5400000">
            <a:off x="-84403" y="4715509"/>
            <a:ext cx="971427" cy="420741"/>
          </a:xfrm>
          <a:prstGeom prst="right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80364CEF-B37F-19EE-1EF1-C6CC453794E7}"/>
              </a:ext>
            </a:extLst>
          </p:cNvPr>
          <p:cNvPicPr>
            <a:picLocks noChangeAspect="1"/>
          </p:cNvPicPr>
          <p:nvPr/>
        </p:nvPicPr>
        <p:blipFill>
          <a:blip r:embed="rId8"/>
          <a:srcRect b="12903"/>
          <a:stretch/>
        </p:blipFill>
        <p:spPr>
          <a:xfrm>
            <a:off x="1924237" y="4853549"/>
            <a:ext cx="1424477" cy="1824539"/>
          </a:xfrm>
          <a:prstGeom prst="rect">
            <a:avLst/>
          </a:prstGeom>
        </p:spPr>
      </p:pic>
      <p:sp>
        <p:nvSpPr>
          <p:cNvPr id="14" name="Arrow: Right 13">
            <a:extLst>
              <a:ext uri="{FF2B5EF4-FFF2-40B4-BE49-F238E27FC236}">
                <a16:creationId xmlns:a16="http://schemas.microsoft.com/office/drawing/2014/main" id="{563520AC-DB13-9936-B42A-49D69E2534B0}"/>
              </a:ext>
            </a:extLst>
          </p:cNvPr>
          <p:cNvSpPr/>
          <p:nvPr/>
        </p:nvSpPr>
        <p:spPr>
          <a:xfrm rot="5224972">
            <a:off x="1583001" y="4718568"/>
            <a:ext cx="721850" cy="414622"/>
          </a:xfrm>
          <a:prstGeom prst="right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0728EA2-B446-57C0-C9D1-5A2068153CF3}"/>
              </a:ext>
            </a:extLst>
          </p:cNvPr>
          <p:cNvSpPr txBox="1"/>
          <p:nvPr/>
        </p:nvSpPr>
        <p:spPr>
          <a:xfrm>
            <a:off x="4173811" y="417994"/>
            <a:ext cx="8018189" cy="6232475"/>
          </a:xfrm>
          <a:prstGeom prst="rect">
            <a:avLst/>
          </a:prstGeom>
          <a:noFill/>
        </p:spPr>
        <p:txBody>
          <a:bodyPr wrap="square" rtlCol="0">
            <a:spAutoFit/>
          </a:bodyPr>
          <a:lstStyle/>
          <a:p>
            <a:r>
              <a:rPr lang="en-US" sz="2100" dirty="0">
                <a:solidFill>
                  <a:srgbClr val="FFC000"/>
                </a:solidFill>
              </a:rPr>
              <a:t>William Miller’s Millerite Movement bore massive fruits. Picking up where the Reformation stalled, the Millerites began studying the Bible like never before and rediscovered important Bible truths like: The State of the Dead, Prophecies of Daniel and Revelation, The Sabbath, The Investigative Judgment, The Sanctuary, Atonement, Health Principles, Binding Claims of the Law of God, Righteousness by Faith, Importance of Evangelism, Prayer, and Reading, Devotion Time, The Literal Second Coming of Christ, the Remnant, Present Truth, and more. The gift of the Spirit of Prophecy was given to Ellen White to guide this rediscovery. James and Ellen White [top right] devoted their lives to the proclamation of the 3</a:t>
            </a:r>
            <a:r>
              <a:rPr lang="en-US" sz="2100" baseline="30000" dirty="0">
                <a:solidFill>
                  <a:srgbClr val="FFC000"/>
                </a:solidFill>
              </a:rPr>
              <a:t>rd</a:t>
            </a:r>
            <a:r>
              <a:rPr lang="en-US" sz="2100" dirty="0">
                <a:solidFill>
                  <a:srgbClr val="FFC000"/>
                </a:solidFill>
              </a:rPr>
              <a:t> Angel’s Message; Joseph Bates and Rachel Oaks [middle right] worked to reestablish the 7</a:t>
            </a:r>
            <a:r>
              <a:rPr lang="en-US" sz="2100" baseline="30000" dirty="0">
                <a:solidFill>
                  <a:srgbClr val="FFC000"/>
                </a:solidFill>
              </a:rPr>
              <a:t>th</a:t>
            </a:r>
            <a:r>
              <a:rPr lang="en-US" sz="2100" dirty="0">
                <a:solidFill>
                  <a:srgbClr val="FFC000"/>
                </a:solidFill>
              </a:rPr>
              <a:t> Day Sabbath; John N. Andrews [middle left] was the 1</a:t>
            </a:r>
            <a:r>
              <a:rPr lang="en-US" sz="2100" baseline="30000" dirty="0">
                <a:solidFill>
                  <a:srgbClr val="FFC000"/>
                </a:solidFill>
              </a:rPr>
              <a:t>st</a:t>
            </a:r>
            <a:r>
              <a:rPr lang="en-US" sz="2100" dirty="0">
                <a:solidFill>
                  <a:srgbClr val="FFC000"/>
                </a:solidFill>
              </a:rPr>
              <a:t> missionary to Europe and wrote the book </a:t>
            </a:r>
            <a:r>
              <a:rPr lang="en-US" sz="2100" i="1" dirty="0">
                <a:solidFill>
                  <a:srgbClr val="FFC000"/>
                </a:solidFill>
              </a:rPr>
              <a:t>The History of the Sabbath</a:t>
            </a:r>
            <a:r>
              <a:rPr lang="en-US" sz="2100" dirty="0">
                <a:solidFill>
                  <a:srgbClr val="FFC000"/>
                </a:solidFill>
              </a:rPr>
              <a:t>; Francis Nichol [bottom left] was an editor, sanitarium official, and apologetics author who wrote many works defending Adventism; Benjamin Wilkinson [bottom right] was a university professor and authored </a:t>
            </a:r>
            <a:r>
              <a:rPr lang="en-US" sz="2100" i="1" dirty="0">
                <a:solidFill>
                  <a:srgbClr val="FFC000"/>
                </a:solidFill>
              </a:rPr>
              <a:t>Truth Triumphant</a:t>
            </a:r>
            <a:r>
              <a:rPr lang="en-US" sz="2100" dirty="0">
                <a:solidFill>
                  <a:srgbClr val="FFC000"/>
                </a:solidFill>
              </a:rPr>
              <a:t>. Other names worthy of note include: JN Loughborough, Spalding &amp; Magan, Stephen Haskell, Hyram Edson, Sylvester Bliss, ML Andreason, and many more…</a:t>
            </a:r>
          </a:p>
        </p:txBody>
      </p:sp>
    </p:spTree>
    <p:extLst>
      <p:ext uri="{BB962C8B-B14F-4D97-AF65-F5344CB8AC3E}">
        <p14:creationId xmlns:p14="http://schemas.microsoft.com/office/powerpoint/2010/main" val="1448930036"/>
      </p:ext>
    </p:extLst>
  </p:cSld>
  <p:clrMapOvr>
    <a:masterClrMapping/>
  </p:clrMapOvr>
  <mc:AlternateContent xmlns:mc="http://schemas.openxmlformats.org/markup-compatibility/2006" xmlns:p14="http://schemas.microsoft.com/office/powerpoint/2010/main">
    <mc:Choice Requires="p14">
      <p:transition spd="med" p14:dur="600" advClick="0" advTm="90000">
        <p:fade/>
      </p:transition>
    </mc:Choice>
    <mc:Fallback xmlns="">
      <p:transition spd="med" advClick="0" advTm="90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0EFE5-37F5-B9C0-B2C9-5D443F8B3165}"/>
              </a:ext>
            </a:extLst>
          </p:cNvPr>
          <p:cNvSpPr>
            <a:spLocks noGrp="1"/>
          </p:cNvSpPr>
          <p:nvPr>
            <p:ph type="title"/>
          </p:nvPr>
        </p:nvSpPr>
        <p:spPr/>
        <p:txBody>
          <a:bodyPr/>
          <a:lstStyle/>
          <a:p>
            <a:endParaRPr lang="en-US"/>
          </a:p>
        </p:txBody>
      </p:sp>
      <p:sp>
        <p:nvSpPr>
          <p:cNvPr id="3" name="TextBox 2">
            <a:extLst>
              <a:ext uri="{FF2B5EF4-FFF2-40B4-BE49-F238E27FC236}">
                <a16:creationId xmlns:a16="http://schemas.microsoft.com/office/drawing/2014/main" id="{E8B98D3C-0EC3-4524-0FCA-73CCC85F7B5B}"/>
              </a:ext>
            </a:extLst>
          </p:cNvPr>
          <p:cNvSpPr txBox="1"/>
          <p:nvPr/>
        </p:nvSpPr>
        <p:spPr>
          <a:xfrm>
            <a:off x="1102659" y="2433918"/>
            <a:ext cx="7906870" cy="2031325"/>
          </a:xfrm>
          <a:prstGeom prst="rect">
            <a:avLst/>
          </a:prstGeom>
          <a:noFill/>
        </p:spPr>
        <p:txBody>
          <a:bodyPr wrap="square" rtlCol="0">
            <a:spAutoFit/>
          </a:bodyPr>
          <a:lstStyle/>
          <a:p>
            <a:pPr marL="342900" indent="-342900">
              <a:buAutoNum type="arabicPeriod"/>
            </a:pPr>
            <a:r>
              <a:rPr lang="en-US" dirty="0"/>
              <a:t>Explain the time of the end and the Reformation, restoring the Sanctuary</a:t>
            </a:r>
          </a:p>
          <a:p>
            <a:pPr marL="342900" indent="-342900">
              <a:buAutoNum type="arabicPeriod"/>
            </a:pPr>
            <a:r>
              <a:rPr lang="en-US" strike="sngStrike" dirty="0"/>
              <a:t>Elijah and the restoration of the altar</a:t>
            </a:r>
          </a:p>
          <a:p>
            <a:pPr marL="342900" indent="-342900">
              <a:buAutoNum type="arabicPeriod"/>
            </a:pPr>
            <a:r>
              <a:rPr lang="en-US" dirty="0"/>
              <a:t>Explain the Millerite movement and the 2300 days as the only ones who understood the significance of this passage</a:t>
            </a:r>
          </a:p>
          <a:p>
            <a:pPr marL="342900" indent="-342900">
              <a:buAutoNum type="arabicPeriod"/>
            </a:pPr>
            <a:r>
              <a:rPr lang="en-US" dirty="0"/>
              <a:t>Walk through the events and the errors, highlight the importance of the sanctuary throughout</a:t>
            </a:r>
          </a:p>
          <a:p>
            <a:pPr marL="342900" indent="-342900">
              <a:buAutoNum type="arabicPeriod"/>
            </a:pPr>
            <a:r>
              <a:rPr lang="en-US" dirty="0"/>
              <a:t>Loughborough’s account, etc. </a:t>
            </a:r>
          </a:p>
        </p:txBody>
      </p:sp>
    </p:spTree>
    <p:extLst>
      <p:ext uri="{BB962C8B-B14F-4D97-AF65-F5344CB8AC3E}">
        <p14:creationId xmlns:p14="http://schemas.microsoft.com/office/powerpoint/2010/main" val="10578870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4BFA4-E623-A099-4AAF-CF239FED4F63}"/>
              </a:ext>
            </a:extLst>
          </p:cNvPr>
          <p:cNvSpPr>
            <a:spLocks noGrp="1"/>
          </p:cNvSpPr>
          <p:nvPr>
            <p:ph type="title"/>
          </p:nvPr>
        </p:nvSpPr>
        <p:spPr>
          <a:xfrm>
            <a:off x="838200" y="-132416"/>
            <a:ext cx="10515600" cy="1325563"/>
          </a:xfrm>
        </p:spPr>
        <p:txBody>
          <a:bodyPr/>
          <a:lstStyle/>
          <a:p>
            <a:r>
              <a:rPr lang="en-US" b="1" u="sng" dirty="0">
                <a:solidFill>
                  <a:srgbClr val="0070C0"/>
                </a:solidFill>
                <a:effectLst>
                  <a:outerShdw blurRad="38100" dist="38100" dir="2700000" algn="tl">
                    <a:srgbClr val="000000">
                      <a:alpha val="43137"/>
                    </a:srgbClr>
                  </a:outerShdw>
                </a:effectLst>
              </a:rPr>
              <a:t>Daniel 8 Revisited…</a:t>
            </a:r>
          </a:p>
        </p:txBody>
      </p:sp>
      <p:sp>
        <p:nvSpPr>
          <p:cNvPr id="3" name="Content Placeholder 2">
            <a:extLst>
              <a:ext uri="{FF2B5EF4-FFF2-40B4-BE49-F238E27FC236}">
                <a16:creationId xmlns:a16="http://schemas.microsoft.com/office/drawing/2014/main" id="{827BD59A-B6B3-9388-5A24-14F30ADF458F}"/>
              </a:ext>
            </a:extLst>
          </p:cNvPr>
          <p:cNvSpPr>
            <a:spLocks noGrp="1"/>
          </p:cNvSpPr>
          <p:nvPr>
            <p:ph idx="1"/>
          </p:nvPr>
        </p:nvSpPr>
        <p:spPr>
          <a:xfrm>
            <a:off x="206188" y="991906"/>
            <a:ext cx="7835153" cy="5745069"/>
          </a:xfrm>
        </p:spPr>
        <p:txBody>
          <a:bodyPr>
            <a:normAutofit/>
          </a:bodyPr>
          <a:lstStyle/>
          <a:p>
            <a:pPr marL="0" indent="0">
              <a:buNone/>
            </a:pPr>
            <a:r>
              <a:rPr lang="en-US" dirty="0"/>
              <a:t>Dan. 8:11-14 “Yea, he magnified himself even to the prince of the host, and by him the </a:t>
            </a:r>
            <a:r>
              <a:rPr lang="en-US" b="1" u="sng" dirty="0"/>
              <a:t>daily</a:t>
            </a:r>
            <a:r>
              <a:rPr lang="en-US" dirty="0"/>
              <a:t> sacrifice </a:t>
            </a:r>
            <a:r>
              <a:rPr lang="en-US" b="1" u="sng" dirty="0"/>
              <a:t>was taken away, and the place of the sanctuary was cast down</a:t>
            </a:r>
            <a:r>
              <a:rPr lang="en-US" dirty="0"/>
              <a:t>.</a:t>
            </a:r>
            <a:r>
              <a:rPr lang="en-US" baseline="30000" dirty="0"/>
              <a:t> </a:t>
            </a:r>
            <a:r>
              <a:rPr lang="en-US" dirty="0"/>
              <a:t>And an host was given him </a:t>
            </a:r>
            <a:r>
              <a:rPr lang="en-US" b="1" u="sng" dirty="0"/>
              <a:t>against the daily</a:t>
            </a:r>
            <a:r>
              <a:rPr lang="en-US" dirty="0"/>
              <a:t> sacrifice by reason of transgression, and it </a:t>
            </a:r>
            <a:r>
              <a:rPr lang="en-US" b="1" u="sng" dirty="0"/>
              <a:t>cast down the truth to the ground; and it </a:t>
            </a:r>
            <a:r>
              <a:rPr lang="en-US" b="1" u="sng" dirty="0" err="1"/>
              <a:t>practised</a:t>
            </a:r>
            <a:r>
              <a:rPr lang="en-US" b="1" u="sng" dirty="0"/>
              <a:t>, and prospered.</a:t>
            </a:r>
            <a:r>
              <a:rPr lang="en-US" b="1" u="sng" baseline="30000" dirty="0"/>
              <a:t> </a:t>
            </a:r>
            <a:r>
              <a:rPr lang="en-US" b="1" u="sng" dirty="0"/>
              <a:t>Then I heard one saint speaking, and another saint said unto that certain saint which </a:t>
            </a:r>
            <a:r>
              <a:rPr lang="en-US" b="1" u="sng" dirty="0" err="1"/>
              <a:t>spake</a:t>
            </a:r>
            <a:r>
              <a:rPr lang="en-US" b="1" u="sng" dirty="0"/>
              <a:t>, How long shall be the vision concerning the daily sacrifice, and the transgression of desolation, to give both the sanctuary and the host to be trodden under foot</a:t>
            </a:r>
            <a:r>
              <a:rPr lang="en-US" dirty="0"/>
              <a:t>?</a:t>
            </a:r>
            <a:r>
              <a:rPr lang="en-US" baseline="30000" dirty="0"/>
              <a:t> </a:t>
            </a:r>
            <a:r>
              <a:rPr lang="en-US" dirty="0"/>
              <a:t>And he said unto me, </a:t>
            </a:r>
            <a:r>
              <a:rPr lang="en-US" b="1" u="sng" dirty="0"/>
              <a:t>Unto two thousand and three hundred days; then shall the sanctuary be cleansed</a:t>
            </a:r>
            <a:r>
              <a:rPr lang="en-US" dirty="0"/>
              <a:t>.”</a:t>
            </a:r>
          </a:p>
        </p:txBody>
      </p:sp>
      <p:pic>
        <p:nvPicPr>
          <p:cNvPr id="4" name="Picture 3">
            <a:extLst>
              <a:ext uri="{FF2B5EF4-FFF2-40B4-BE49-F238E27FC236}">
                <a16:creationId xmlns:a16="http://schemas.microsoft.com/office/drawing/2014/main" id="{EC393D76-77C7-3FFD-13E8-BC5ED0A0D7AE}"/>
              </a:ext>
            </a:extLst>
          </p:cNvPr>
          <p:cNvPicPr>
            <a:picLocks noChangeAspect="1"/>
          </p:cNvPicPr>
          <p:nvPr/>
        </p:nvPicPr>
        <p:blipFill>
          <a:blip r:embed="rId2"/>
          <a:srcRect r="45924"/>
          <a:stretch>
            <a:fillRect/>
          </a:stretch>
        </p:blipFill>
        <p:spPr>
          <a:xfrm>
            <a:off x="8895660" y="133727"/>
            <a:ext cx="2346081" cy="3295273"/>
          </a:xfrm>
          <a:prstGeom prst="rect">
            <a:avLst/>
          </a:prstGeom>
        </p:spPr>
      </p:pic>
      <p:pic>
        <p:nvPicPr>
          <p:cNvPr id="5" name="Picture 4">
            <a:extLst>
              <a:ext uri="{FF2B5EF4-FFF2-40B4-BE49-F238E27FC236}">
                <a16:creationId xmlns:a16="http://schemas.microsoft.com/office/drawing/2014/main" id="{4792E76A-2C92-3AFC-1A4C-62383C27C604}"/>
              </a:ext>
            </a:extLst>
          </p:cNvPr>
          <p:cNvPicPr>
            <a:picLocks noChangeAspect="1"/>
          </p:cNvPicPr>
          <p:nvPr/>
        </p:nvPicPr>
        <p:blipFill>
          <a:blip r:embed="rId3"/>
          <a:stretch>
            <a:fillRect/>
          </a:stretch>
        </p:blipFill>
        <p:spPr>
          <a:xfrm>
            <a:off x="8099826" y="3695143"/>
            <a:ext cx="3937747" cy="2625165"/>
          </a:xfrm>
          <a:prstGeom prst="rect">
            <a:avLst/>
          </a:prstGeom>
        </p:spPr>
      </p:pic>
    </p:spTree>
    <p:extLst>
      <p:ext uri="{BB962C8B-B14F-4D97-AF65-F5344CB8AC3E}">
        <p14:creationId xmlns:p14="http://schemas.microsoft.com/office/powerpoint/2010/main" val="21009278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9B3D4-4FEF-8B17-2929-B9D3EE59B229}"/>
              </a:ext>
            </a:extLst>
          </p:cNvPr>
          <p:cNvSpPr>
            <a:spLocks noGrp="1"/>
          </p:cNvSpPr>
          <p:nvPr>
            <p:ph type="title"/>
          </p:nvPr>
        </p:nvSpPr>
        <p:spPr>
          <a:xfrm>
            <a:off x="683654" y="-240182"/>
            <a:ext cx="10515600" cy="1325563"/>
          </a:xfrm>
        </p:spPr>
        <p:txBody>
          <a:bodyPr/>
          <a:lstStyle/>
          <a:p>
            <a:r>
              <a:rPr lang="en-US" b="1" dirty="0">
                <a:effectLst>
                  <a:outerShdw blurRad="38100" dist="38100" dir="2700000" algn="tl">
                    <a:srgbClr val="000000">
                      <a:alpha val="43137"/>
                    </a:srgbClr>
                  </a:outerShdw>
                </a:effectLst>
              </a:rPr>
              <a:t>The Great Controversy</a:t>
            </a:r>
          </a:p>
        </p:txBody>
      </p:sp>
      <p:sp>
        <p:nvSpPr>
          <p:cNvPr id="3" name="Content Placeholder 2">
            <a:extLst>
              <a:ext uri="{FF2B5EF4-FFF2-40B4-BE49-F238E27FC236}">
                <a16:creationId xmlns:a16="http://schemas.microsoft.com/office/drawing/2014/main" id="{DB3A29D6-A57E-A3E9-F9C7-EB534F2E53D4}"/>
              </a:ext>
            </a:extLst>
          </p:cNvPr>
          <p:cNvSpPr>
            <a:spLocks noGrp="1"/>
          </p:cNvSpPr>
          <p:nvPr>
            <p:ph idx="1"/>
          </p:nvPr>
        </p:nvSpPr>
        <p:spPr>
          <a:xfrm>
            <a:off x="116983" y="718041"/>
            <a:ext cx="8859592" cy="5644121"/>
          </a:xfrm>
        </p:spPr>
        <p:txBody>
          <a:bodyPr>
            <a:normAutofit fontScale="85000" lnSpcReduction="20000"/>
          </a:bodyPr>
          <a:lstStyle/>
          <a:p>
            <a:pPr marL="0" indent="0">
              <a:buNone/>
            </a:pPr>
            <a:r>
              <a:rPr lang="en-US" dirty="0"/>
              <a:t>The Millerite Movement took as their supreme passage Daniel 8:14. All the other prophecies discovered and taught served to this end: that the 2300 days were almost fulfilled, and that God would Return and cleanse the earth (the sanctuary in their minds) by fire. After their identical experience with the Disciples in misunderstanding the event to take place, 50 of the 50,000 Millerites clung to the correctness of the time periods and prophecies (all others either renounced their views, or the time periods, and/or set new times). The “key” ended up being the Sanctuary doctrine—Jesus did not cleanse the earth by fire after the 2300 days, but He entered into the most holy place instead; this was the Antitypical Day of Atonement on October 22, 1844: therefore without fully understanding, the very things that Daniel 8:14 promised (1. the end of the 2300 days/years prophecy beginning in 457BC; 2. The restoration of the Sanctuary doctrines beginning during the Reformation; 3. This event would coincide with the Day of Judgment/Atonement)—isn’t it interested that the book “The Great Controversy recounts the history of the church, how it was to lose the Sanctuary doctrines, and how one-by-one those same doctrines were restored? Culminating in the Millerite Movement? Without fully understanding, Ellen White penned the very history specifically outlined in Daniel 8.</a:t>
            </a:r>
          </a:p>
        </p:txBody>
      </p:sp>
      <p:pic>
        <p:nvPicPr>
          <p:cNvPr id="4" name="Picture 3">
            <a:extLst>
              <a:ext uri="{FF2B5EF4-FFF2-40B4-BE49-F238E27FC236}">
                <a16:creationId xmlns:a16="http://schemas.microsoft.com/office/drawing/2014/main" id="{07C0AD46-D693-57D9-811C-C700D5587407}"/>
              </a:ext>
            </a:extLst>
          </p:cNvPr>
          <p:cNvPicPr>
            <a:picLocks noChangeAspect="1"/>
          </p:cNvPicPr>
          <p:nvPr/>
        </p:nvPicPr>
        <p:blipFill>
          <a:blip r:embed="rId2"/>
          <a:srcRect l="17434" r="17590"/>
          <a:stretch>
            <a:fillRect/>
          </a:stretch>
        </p:blipFill>
        <p:spPr>
          <a:xfrm>
            <a:off x="8912180" y="718041"/>
            <a:ext cx="3286628" cy="5058177"/>
          </a:xfrm>
          <a:prstGeom prst="rect">
            <a:avLst/>
          </a:prstGeom>
        </p:spPr>
      </p:pic>
    </p:spTree>
    <p:extLst>
      <p:ext uri="{BB962C8B-B14F-4D97-AF65-F5344CB8AC3E}">
        <p14:creationId xmlns:p14="http://schemas.microsoft.com/office/powerpoint/2010/main" val="32761225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02583-D66B-34F3-91D9-9FDE9468E248}"/>
              </a:ext>
            </a:extLst>
          </p:cNvPr>
          <p:cNvSpPr>
            <a:spLocks noGrp="1"/>
          </p:cNvSpPr>
          <p:nvPr>
            <p:ph type="title"/>
          </p:nvPr>
        </p:nvSpPr>
        <p:spPr>
          <a:xfrm>
            <a:off x="419100" y="-244475"/>
            <a:ext cx="11353800" cy="1325563"/>
          </a:xfrm>
        </p:spPr>
        <p:txBody>
          <a:bodyPr/>
          <a:lstStyle/>
          <a:p>
            <a:r>
              <a:rPr lang="en-US" u="sng" dirty="0">
                <a:solidFill>
                  <a:srgbClr val="FF0000"/>
                </a:solidFill>
                <a:effectLst>
                  <a:outerShdw blurRad="38100" dist="38100" dir="2700000" algn="tl">
                    <a:srgbClr val="000000">
                      <a:alpha val="43137"/>
                    </a:srgbClr>
                  </a:outerShdw>
                </a:effectLst>
              </a:rPr>
              <a:t>The Reformation Began Recovering the Sanctuary</a:t>
            </a:r>
          </a:p>
        </p:txBody>
      </p:sp>
      <p:sp>
        <p:nvSpPr>
          <p:cNvPr id="3" name="TextBox 2">
            <a:extLst>
              <a:ext uri="{FF2B5EF4-FFF2-40B4-BE49-F238E27FC236}">
                <a16:creationId xmlns:a16="http://schemas.microsoft.com/office/drawing/2014/main" id="{0C1BC1C5-E615-50D8-23F9-184211C1389F}"/>
              </a:ext>
            </a:extLst>
          </p:cNvPr>
          <p:cNvSpPr txBox="1"/>
          <p:nvPr/>
        </p:nvSpPr>
        <p:spPr>
          <a:xfrm>
            <a:off x="66675" y="809625"/>
            <a:ext cx="9086850"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Reformation Rediscovered lost truths of the Sanctuary—effectively beginning the process of restoring the spiritual Sanctuary, culminating in the full restoration by Christ in 1844:</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Justification by Faith – Altar of Burnt Offering Restored</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Baptism and Communion – Laver and Drink Offering Restored</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Sola Scriptura – Daily Bread/Shewbread Restored</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Evangelism – Candlestick Restored</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Prayer in the Spirit – Altar of Incense Restored</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Righteousness by Faith – Merits of Christ/incense and oil restored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1844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7. Sabbath – Law of God Restored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8. Health Message – Manna Restored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9. Justification By Faith – Aaron’s Rod/Mercy Seat Restored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10. 3 Angel’s Messages – Judgment Hour/Day of Atonement Message Restored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11. State of the Dead – Investigative Judgment Understanding Restored</a:t>
            </a:r>
          </a:p>
        </p:txBody>
      </p:sp>
      <p:pic>
        <p:nvPicPr>
          <p:cNvPr id="4" name="Picture 3">
            <a:extLst>
              <a:ext uri="{FF2B5EF4-FFF2-40B4-BE49-F238E27FC236}">
                <a16:creationId xmlns:a16="http://schemas.microsoft.com/office/drawing/2014/main" id="{CB1BB393-650B-C2D4-0B26-CB55FABADFD6}"/>
              </a:ext>
            </a:extLst>
          </p:cNvPr>
          <p:cNvPicPr>
            <a:picLocks noChangeAspect="1"/>
          </p:cNvPicPr>
          <p:nvPr/>
        </p:nvPicPr>
        <p:blipFill rotWithShape="1">
          <a:blip r:embed="rId2"/>
          <a:srcRect t="4104" b="13809"/>
          <a:stretch/>
        </p:blipFill>
        <p:spPr>
          <a:xfrm>
            <a:off x="9020175" y="809624"/>
            <a:ext cx="1209675" cy="1449678"/>
          </a:xfrm>
          <a:prstGeom prst="rect">
            <a:avLst/>
          </a:prstGeom>
        </p:spPr>
      </p:pic>
      <p:pic>
        <p:nvPicPr>
          <p:cNvPr id="5" name="Picture 4">
            <a:extLst>
              <a:ext uri="{FF2B5EF4-FFF2-40B4-BE49-F238E27FC236}">
                <a16:creationId xmlns:a16="http://schemas.microsoft.com/office/drawing/2014/main" id="{F2D7429D-3AF5-F08D-FD8D-311523506B2F}"/>
              </a:ext>
            </a:extLst>
          </p:cNvPr>
          <p:cNvPicPr>
            <a:picLocks noChangeAspect="1"/>
          </p:cNvPicPr>
          <p:nvPr/>
        </p:nvPicPr>
        <p:blipFill>
          <a:blip r:embed="rId3"/>
          <a:stretch>
            <a:fillRect/>
          </a:stretch>
        </p:blipFill>
        <p:spPr>
          <a:xfrm>
            <a:off x="10262316" y="809624"/>
            <a:ext cx="1028700" cy="1395216"/>
          </a:xfrm>
          <a:prstGeom prst="rect">
            <a:avLst/>
          </a:prstGeom>
        </p:spPr>
      </p:pic>
      <p:pic>
        <p:nvPicPr>
          <p:cNvPr id="6" name="Picture 5">
            <a:extLst>
              <a:ext uri="{FF2B5EF4-FFF2-40B4-BE49-F238E27FC236}">
                <a16:creationId xmlns:a16="http://schemas.microsoft.com/office/drawing/2014/main" id="{4D02660B-C73C-1540-A216-CD933014E692}"/>
              </a:ext>
            </a:extLst>
          </p:cNvPr>
          <p:cNvPicPr>
            <a:picLocks noChangeAspect="1"/>
          </p:cNvPicPr>
          <p:nvPr/>
        </p:nvPicPr>
        <p:blipFill>
          <a:blip r:embed="rId4"/>
          <a:stretch>
            <a:fillRect/>
          </a:stretch>
        </p:blipFill>
        <p:spPr>
          <a:xfrm>
            <a:off x="8620124" y="2381668"/>
            <a:ext cx="2009775" cy="1552033"/>
          </a:xfrm>
          <a:prstGeom prst="rect">
            <a:avLst/>
          </a:prstGeom>
        </p:spPr>
      </p:pic>
      <p:pic>
        <p:nvPicPr>
          <p:cNvPr id="7" name="Picture 6">
            <a:extLst>
              <a:ext uri="{FF2B5EF4-FFF2-40B4-BE49-F238E27FC236}">
                <a16:creationId xmlns:a16="http://schemas.microsoft.com/office/drawing/2014/main" id="{4638E5CE-021A-EF63-8E19-81FCDBFAA8A9}"/>
              </a:ext>
            </a:extLst>
          </p:cNvPr>
          <p:cNvPicPr>
            <a:picLocks noChangeAspect="1"/>
          </p:cNvPicPr>
          <p:nvPr/>
        </p:nvPicPr>
        <p:blipFill rotWithShape="1">
          <a:blip r:embed="rId5"/>
          <a:srcRect l="17872" r="20088"/>
          <a:stretch/>
        </p:blipFill>
        <p:spPr>
          <a:xfrm>
            <a:off x="11106092" y="846719"/>
            <a:ext cx="1019233" cy="1369073"/>
          </a:xfrm>
          <a:prstGeom prst="rect">
            <a:avLst/>
          </a:prstGeom>
        </p:spPr>
      </p:pic>
      <p:pic>
        <p:nvPicPr>
          <p:cNvPr id="8" name="Picture 7">
            <a:extLst>
              <a:ext uri="{FF2B5EF4-FFF2-40B4-BE49-F238E27FC236}">
                <a16:creationId xmlns:a16="http://schemas.microsoft.com/office/drawing/2014/main" id="{E3E90512-E146-8C12-2F2A-6BFB624D3027}"/>
              </a:ext>
            </a:extLst>
          </p:cNvPr>
          <p:cNvPicPr>
            <a:picLocks noChangeAspect="1"/>
          </p:cNvPicPr>
          <p:nvPr/>
        </p:nvPicPr>
        <p:blipFill>
          <a:blip r:embed="rId6"/>
          <a:stretch>
            <a:fillRect/>
          </a:stretch>
        </p:blipFill>
        <p:spPr>
          <a:xfrm>
            <a:off x="10726893" y="2318112"/>
            <a:ext cx="1398432" cy="1679143"/>
          </a:xfrm>
          <a:prstGeom prst="rect">
            <a:avLst/>
          </a:prstGeom>
        </p:spPr>
      </p:pic>
      <p:pic>
        <p:nvPicPr>
          <p:cNvPr id="9" name="Picture 8">
            <a:extLst>
              <a:ext uri="{FF2B5EF4-FFF2-40B4-BE49-F238E27FC236}">
                <a16:creationId xmlns:a16="http://schemas.microsoft.com/office/drawing/2014/main" id="{7826D6CD-A8D5-097B-A1F3-6A78D00B8015}"/>
              </a:ext>
            </a:extLst>
          </p:cNvPr>
          <p:cNvPicPr>
            <a:picLocks noChangeAspect="1"/>
          </p:cNvPicPr>
          <p:nvPr/>
        </p:nvPicPr>
        <p:blipFill>
          <a:blip r:embed="rId7"/>
          <a:stretch>
            <a:fillRect/>
          </a:stretch>
        </p:blipFill>
        <p:spPr>
          <a:xfrm>
            <a:off x="8620124" y="3933700"/>
            <a:ext cx="1318125" cy="1805557"/>
          </a:xfrm>
          <a:prstGeom prst="rect">
            <a:avLst/>
          </a:prstGeom>
        </p:spPr>
      </p:pic>
      <p:pic>
        <p:nvPicPr>
          <p:cNvPr id="10" name="Picture 9">
            <a:extLst>
              <a:ext uri="{FF2B5EF4-FFF2-40B4-BE49-F238E27FC236}">
                <a16:creationId xmlns:a16="http://schemas.microsoft.com/office/drawing/2014/main" id="{1F74EE0E-4762-B0B1-2D25-9BED4A638B2F}"/>
              </a:ext>
            </a:extLst>
          </p:cNvPr>
          <p:cNvPicPr>
            <a:picLocks noChangeAspect="1"/>
          </p:cNvPicPr>
          <p:nvPr/>
        </p:nvPicPr>
        <p:blipFill>
          <a:blip r:embed="rId8"/>
          <a:stretch>
            <a:fillRect/>
          </a:stretch>
        </p:blipFill>
        <p:spPr>
          <a:xfrm>
            <a:off x="9871594" y="3997255"/>
            <a:ext cx="1234498" cy="1567030"/>
          </a:xfrm>
          <a:prstGeom prst="rect">
            <a:avLst/>
          </a:prstGeom>
        </p:spPr>
      </p:pic>
      <p:pic>
        <p:nvPicPr>
          <p:cNvPr id="11" name="Picture 10">
            <a:extLst>
              <a:ext uri="{FF2B5EF4-FFF2-40B4-BE49-F238E27FC236}">
                <a16:creationId xmlns:a16="http://schemas.microsoft.com/office/drawing/2014/main" id="{52E40DDD-1ABB-06FA-DF96-C404E0587EB4}"/>
              </a:ext>
            </a:extLst>
          </p:cNvPr>
          <p:cNvPicPr>
            <a:picLocks noChangeAspect="1"/>
          </p:cNvPicPr>
          <p:nvPr/>
        </p:nvPicPr>
        <p:blipFill>
          <a:blip r:embed="rId9"/>
          <a:stretch>
            <a:fillRect/>
          </a:stretch>
        </p:blipFill>
        <p:spPr>
          <a:xfrm>
            <a:off x="10981190" y="3968911"/>
            <a:ext cx="1241129" cy="1623718"/>
          </a:xfrm>
          <a:prstGeom prst="rect">
            <a:avLst/>
          </a:prstGeom>
        </p:spPr>
      </p:pic>
      <p:pic>
        <p:nvPicPr>
          <p:cNvPr id="12" name="Picture 11">
            <a:extLst>
              <a:ext uri="{FF2B5EF4-FFF2-40B4-BE49-F238E27FC236}">
                <a16:creationId xmlns:a16="http://schemas.microsoft.com/office/drawing/2014/main" id="{DCA256EC-DED2-255A-49AB-B14D9EAF51D4}"/>
              </a:ext>
            </a:extLst>
          </p:cNvPr>
          <p:cNvPicPr>
            <a:picLocks noChangeAspect="1"/>
          </p:cNvPicPr>
          <p:nvPr/>
        </p:nvPicPr>
        <p:blipFill>
          <a:blip r:embed="rId10"/>
          <a:stretch>
            <a:fillRect/>
          </a:stretch>
        </p:blipFill>
        <p:spPr>
          <a:xfrm>
            <a:off x="9333515" y="5440364"/>
            <a:ext cx="1062895" cy="1417636"/>
          </a:xfrm>
          <a:prstGeom prst="rect">
            <a:avLst/>
          </a:prstGeom>
        </p:spPr>
      </p:pic>
      <p:pic>
        <p:nvPicPr>
          <p:cNvPr id="13" name="Picture 12">
            <a:extLst>
              <a:ext uri="{FF2B5EF4-FFF2-40B4-BE49-F238E27FC236}">
                <a16:creationId xmlns:a16="http://schemas.microsoft.com/office/drawing/2014/main" id="{6964DC93-3265-46AA-99EA-16EAB587BB2F}"/>
              </a:ext>
            </a:extLst>
          </p:cNvPr>
          <p:cNvPicPr>
            <a:picLocks noChangeAspect="1"/>
          </p:cNvPicPr>
          <p:nvPr/>
        </p:nvPicPr>
        <p:blipFill rotWithShape="1">
          <a:blip r:embed="rId11"/>
          <a:srcRect l="22081" r="22361"/>
          <a:stretch/>
        </p:blipFill>
        <p:spPr>
          <a:xfrm>
            <a:off x="10656319" y="5581380"/>
            <a:ext cx="1116581" cy="1341306"/>
          </a:xfrm>
          <a:prstGeom prst="rect">
            <a:avLst/>
          </a:prstGeom>
        </p:spPr>
      </p:pic>
    </p:spTree>
    <p:extLst>
      <p:ext uri="{BB962C8B-B14F-4D97-AF65-F5344CB8AC3E}">
        <p14:creationId xmlns:p14="http://schemas.microsoft.com/office/powerpoint/2010/main" val="11990924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C353CD-C57C-A131-307A-054136679167}"/>
              </a:ext>
            </a:extLst>
          </p:cNvPr>
          <p:cNvPicPr>
            <a:picLocks noChangeAspect="1"/>
          </p:cNvPicPr>
          <p:nvPr/>
        </p:nvPicPr>
        <p:blipFill>
          <a:blip r:embed="rId2"/>
          <a:stretch>
            <a:fillRect/>
          </a:stretch>
        </p:blipFill>
        <p:spPr>
          <a:xfrm rot="20703766">
            <a:off x="48141" y="-33414"/>
            <a:ext cx="4286250" cy="31813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DD43F6D6-B26F-5AFE-1B07-A3F92F02D380}"/>
              </a:ext>
            </a:extLst>
          </p:cNvPr>
          <p:cNvSpPr txBox="1"/>
          <p:nvPr/>
        </p:nvSpPr>
        <p:spPr>
          <a:xfrm>
            <a:off x="171450" y="167125"/>
            <a:ext cx="12020550" cy="6740307"/>
          </a:xfrm>
          <a:prstGeom prst="rect">
            <a:avLst/>
          </a:prstGeom>
          <a:noFill/>
        </p:spPr>
        <p:txBody>
          <a:bodyPr wrap="square" rtlCol="0">
            <a:spAutoFit/>
          </a:bodyPr>
          <a:lstStyle/>
          <a:p>
            <a:r>
              <a:rPr lang="en-US" b="1" dirty="0">
                <a:effectLst>
                  <a:outerShdw blurRad="38100" dist="38100" dir="2700000" algn="tl">
                    <a:srgbClr val="000000">
                      <a:alpha val="43137"/>
                    </a:srgbClr>
                  </a:outerShdw>
                </a:effectLst>
              </a:rPr>
              <a:t>				       William Miller (1782-1849): </a:t>
            </a:r>
            <a:r>
              <a:rPr lang="en-US" dirty="0"/>
              <a:t>William Miller was an American Patriot and served in 				        various offices of local government. In 1810, he moved to Poultney, Vermont 				          where he shook off his Baptist upbringing in favor of Deism. He stated “I 					           became acquainted with the principal men in that village [Poultney, Vermont], 				             </a:t>
            </a:r>
            <a:r>
              <a:rPr lang="en-US" b="1" u="sng" dirty="0"/>
              <a:t>who were professedly Deists; but they were good citizens, and of a moral </a:t>
            </a:r>
            <a:r>
              <a:rPr lang="en-US" b="1" dirty="0"/>
              <a:t>				              </a:t>
            </a:r>
            <a:r>
              <a:rPr lang="en-US" b="1" u="sng" dirty="0"/>
              <a:t>and serious deportment. They put into my hands the works of Voltaire, </a:t>
            </a:r>
            <a:r>
              <a:rPr lang="en-US" b="1" dirty="0"/>
              <a:t>				               </a:t>
            </a:r>
            <a:r>
              <a:rPr lang="en-US" b="1" u="sng" dirty="0"/>
              <a:t>[David] Hume, Thomas Paine, Ethan Allen, and other deistical writers</a:t>
            </a:r>
            <a:r>
              <a:rPr lang="en-US" dirty="0"/>
              <a:t>.” 					(</a:t>
            </a:r>
            <a:r>
              <a:rPr lang="en-US" i="1" dirty="0"/>
              <a:t>Miller, William (1845). Wm. Miller's Apology and </a:t>
            </a:r>
            <a:r>
              <a:rPr lang="en-US" i="1" dirty="0" err="1"/>
              <a:t>Defence</a:t>
            </a:r>
            <a:r>
              <a:rPr lang="en-US" i="1" dirty="0"/>
              <a:t>. Boston, p. 24</a:t>
            </a:r>
            <a:r>
              <a:rPr lang="en-US" dirty="0"/>
              <a:t>). 					However everything changed when he served as a captain in the War of 1812, 			 	     where at the victory of the Battle of Plattsburgh (Sept. 6-11, 1814) it was evident 			       that God had intervened on behalf of the heavily outmanned and outgunned American 		forces—Miller survived the battle without so much as a scratch. Recounting the affair, he said: “</a:t>
            </a:r>
            <a:r>
              <a:rPr lang="en-US" b="1" u="sng" dirty="0"/>
              <a:t>It seemed </a:t>
            </a:r>
            <a:r>
              <a:rPr lang="en-US" b="1" dirty="0"/>
              <a:t>	</a:t>
            </a:r>
            <a:r>
              <a:rPr lang="en-US" b="1" u="sng" dirty="0"/>
              <a:t>to me that the Supreme Being must have watched over the interests of this country in an especial manner, and delivered us from the hands of our enemies... So surprising a result, against such odds, did seem to me like the work of a mightier power than man”</a:t>
            </a:r>
            <a:r>
              <a:rPr lang="en-US" dirty="0"/>
              <a:t> (</a:t>
            </a:r>
            <a:r>
              <a:rPr lang="en-US" i="1" dirty="0"/>
              <a:t>Bliss, Sylvester (1853). Memoirs of William Miller, p. 32, 53</a:t>
            </a:r>
            <a:r>
              <a:rPr lang="en-US" dirty="0"/>
              <a:t>). Miller was discharged from the military in 1815, and began attending the Baptist Church again in Low Hampton, NY. At this time he retained deistic views of God, until one Sunday he was volunteered to read the pastor’s sermon to the congregation during one of the pastor’s absences. It was about the duty of parents to children. William Miller was so touched by the sermon that he choked up while reading; in his own words: “Suddenly the character of a Savior was vividly impressed upon my mind. It seemed that there might be a Being so good and compassionate as to Himself atone for our transgressions, and thereby save us from suffering the penalty of sin. </a:t>
            </a:r>
            <a:r>
              <a:rPr lang="en-US" b="1" u="sng" dirty="0"/>
              <a:t>I immediately felt how lovely such a Being must be; and imagined that I could cast myself into the arms of, and trust in the mercy of, such a One</a:t>
            </a:r>
            <a:r>
              <a:rPr lang="en-US" dirty="0"/>
              <a:t>.” (</a:t>
            </a:r>
            <a:r>
              <a:rPr lang="en-US" i="1" dirty="0"/>
              <a:t>Miller, William (1845). Wm. Miller's Apology and </a:t>
            </a:r>
            <a:r>
              <a:rPr lang="en-US" i="1" dirty="0" err="1"/>
              <a:t>Defence</a:t>
            </a:r>
            <a:r>
              <a:rPr lang="en-US" i="1" dirty="0"/>
              <a:t>, p. 5</a:t>
            </a:r>
            <a:r>
              <a:rPr lang="en-US" dirty="0"/>
              <a:t>). Miller was converted and renounced Deism. When challenged by his former Deist friends on “contradictions” in the Bible, Miller undertook to reconcile these apparent “contradictions”—trusting that the Bible would render sufficient answers to these questions.</a:t>
            </a:r>
            <a:endParaRPr lang="en-US" b="1" u="sng"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59590560"/>
      </p:ext>
    </p:extLst>
  </p:cSld>
  <p:clrMapOvr>
    <a:masterClrMapping/>
  </p:clrMapOvr>
  <mc:AlternateContent xmlns:mc="http://schemas.openxmlformats.org/markup-compatibility/2006" xmlns:p14="http://schemas.microsoft.com/office/powerpoint/2010/main">
    <mc:Choice Requires="p14">
      <p:transition spd="med" p14:dur="600" advClick="0" advTm="180000">
        <p:fade/>
      </p:transition>
    </mc:Choice>
    <mc:Fallback xmlns="">
      <p:transition spd="med" advClick="0" advTm="180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AA1B7A-E1C7-415A-B966-A51F4D4E8BBB}"/>
              </a:ext>
            </a:extLst>
          </p:cNvPr>
          <p:cNvPicPr>
            <a:picLocks noChangeAspect="1"/>
          </p:cNvPicPr>
          <p:nvPr/>
        </p:nvPicPr>
        <p:blipFill>
          <a:blip r:embed="rId2"/>
          <a:stretch>
            <a:fillRect/>
          </a:stretch>
        </p:blipFill>
        <p:spPr>
          <a:xfrm rot="20574720">
            <a:off x="-533400" y="320657"/>
            <a:ext cx="4123944" cy="51549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35E840AD-9BAD-6167-47FD-DC90B4A8A514}"/>
              </a:ext>
            </a:extLst>
          </p:cNvPr>
          <p:cNvSpPr txBox="1"/>
          <p:nvPr/>
        </p:nvSpPr>
        <p:spPr>
          <a:xfrm>
            <a:off x="0" y="0"/>
            <a:ext cx="12192000" cy="7017306"/>
          </a:xfrm>
          <a:prstGeom prst="rect">
            <a:avLst/>
          </a:prstGeom>
          <a:noFill/>
        </p:spPr>
        <p:txBody>
          <a:bodyPr wrap="square" rtlCol="0">
            <a:spAutoFit/>
          </a:bodyPr>
          <a:lstStyle/>
          <a:p>
            <a:r>
              <a:rPr lang="en-US" dirty="0">
                <a:solidFill>
                  <a:srgbClr val="FFFF00"/>
                </a:solidFill>
              </a:rPr>
              <a:t>			     Trusting in the Bible as the Word of God, capable of giving satisfying answers to all perceived 			    	      “errors” and “contradictions” William Miller began studying the Bible intensely in 1816; 			    	       beginning with Genesis 1:1. By 1818 he was studying the Book of Daniel. He calculated the  			     	        2300 days mentioned in Daniel 8:14 using the Day-Year Principle to end in 1843/1844—			     	          identifying the decree to restore and build Jerusalem from Persian King Artaxerxes I in 457BC 			           as the starting point for the prophecy (from Daniel 9:24-27). He interpreted the passage: 				            “then shall the Sanctuary be cleansed” (Dan. 8:14) as meaning that Jesus Christ would 				               Return to “cleanse” the earth by fire at the close of the 2300 day/year period. In 1818, he 					stated: “</a:t>
            </a:r>
            <a:r>
              <a:rPr lang="en-US" b="1" u="sng" dirty="0">
                <a:solidFill>
                  <a:srgbClr val="FFFF00"/>
                </a:solidFill>
              </a:rPr>
              <a:t>I was thus brought</a:t>
            </a:r>
            <a:r>
              <a:rPr lang="en-US" dirty="0">
                <a:solidFill>
                  <a:srgbClr val="FFFF00"/>
                </a:solidFill>
              </a:rPr>
              <a:t>... </a:t>
            </a:r>
            <a:r>
              <a:rPr lang="en-US" b="1" u="sng" dirty="0">
                <a:solidFill>
                  <a:srgbClr val="FFFF00"/>
                </a:solidFill>
              </a:rPr>
              <a:t>to the solemn conclusion, that in about twenty-five years </a:t>
            </a:r>
            <a:r>
              <a:rPr lang="en-US" dirty="0">
                <a:solidFill>
                  <a:srgbClr val="FFFF00"/>
                </a:solidFill>
              </a:rPr>
              <a:t>					 </a:t>
            </a:r>
            <a:r>
              <a:rPr lang="en-US" b="1" u="sng" dirty="0">
                <a:solidFill>
                  <a:srgbClr val="FFFF00"/>
                </a:solidFill>
              </a:rPr>
              <a:t>from that time 1818 [ending in 1843] all the affairs of our present state would be 	</a:t>
            </a:r>
            <a:r>
              <a:rPr lang="en-US" b="1" dirty="0">
                <a:solidFill>
                  <a:srgbClr val="FFFF00"/>
                </a:solidFill>
              </a:rPr>
              <a:t>				   </a:t>
            </a:r>
            <a:r>
              <a:rPr lang="en-US" b="1" u="sng" dirty="0">
                <a:solidFill>
                  <a:srgbClr val="FFFF00"/>
                </a:solidFill>
              </a:rPr>
              <a:t>wound up</a:t>
            </a:r>
            <a:r>
              <a:rPr lang="en-US" dirty="0">
                <a:solidFill>
                  <a:srgbClr val="FFFF00"/>
                </a:solidFill>
              </a:rPr>
              <a:t>” (</a:t>
            </a:r>
            <a:r>
              <a:rPr lang="en-US" i="1" dirty="0">
                <a:solidFill>
                  <a:srgbClr val="FFFF00"/>
                </a:solidFill>
              </a:rPr>
              <a:t>Miller, William (1845). Wm. Miller's Apology and </a:t>
            </a:r>
            <a:r>
              <a:rPr lang="en-US" i="1" dirty="0" err="1">
                <a:solidFill>
                  <a:srgbClr val="FFFF00"/>
                </a:solidFill>
              </a:rPr>
              <a:t>Defence</a:t>
            </a:r>
            <a:r>
              <a:rPr lang="en-US" i="1" dirty="0">
                <a:solidFill>
                  <a:srgbClr val="FFFF00"/>
                </a:solidFill>
              </a:rPr>
              <a:t>, p. 11-12</a:t>
            </a:r>
            <a:r>
              <a:rPr lang="en-US" dirty="0">
                <a:solidFill>
                  <a:srgbClr val="FFFF00"/>
                </a:solidFill>
              </a:rPr>
              <a:t>). He   					     continued studying his views to be sure of his interpretation. Finally in 1831 he gave his 				      first formal lecture in the town of Dresden, NY. In 1832, Miller submitted a series of 					       articles to the Vermont Telegraph outlining his understanding of the prophecies he 					         had been studying. The response was overwhelming: “</a:t>
            </a:r>
            <a:r>
              <a:rPr lang="en-US" b="1" u="sng" dirty="0">
                <a:solidFill>
                  <a:srgbClr val="FFFF00"/>
                </a:solidFill>
              </a:rPr>
              <a:t>I began to be flooded with 	</a:t>
            </a:r>
            <a:r>
              <a:rPr lang="en-US" b="1" dirty="0">
                <a:solidFill>
                  <a:srgbClr val="FFFF00"/>
                </a:solidFill>
              </a:rPr>
              <a:t>				           </a:t>
            </a:r>
            <a:r>
              <a:rPr lang="en-US" b="1" u="sng" dirty="0">
                <a:solidFill>
                  <a:srgbClr val="FFFF00"/>
                </a:solidFill>
              </a:rPr>
              <a:t>letters of inquiry respecting my views; and visitors flocked to converse with me on </a:t>
            </a:r>
            <a:r>
              <a:rPr lang="en-US" b="1" dirty="0">
                <a:solidFill>
                  <a:srgbClr val="FFFF00"/>
                </a:solidFill>
              </a:rPr>
              <a:t>				             </a:t>
            </a:r>
            <a:r>
              <a:rPr lang="en-US" b="1" u="sng" dirty="0">
                <a:solidFill>
                  <a:srgbClr val="FFFF00"/>
                </a:solidFill>
              </a:rPr>
              <a:t>the subject</a:t>
            </a:r>
            <a:r>
              <a:rPr lang="en-US" dirty="0">
                <a:solidFill>
                  <a:srgbClr val="FFFF00"/>
                </a:solidFill>
              </a:rPr>
              <a:t>” (Miller, William (1845). Wm. Miller's Apology and </a:t>
            </a:r>
            <a:r>
              <a:rPr lang="en-US" dirty="0" err="1">
                <a:solidFill>
                  <a:srgbClr val="FFFF00"/>
                </a:solidFill>
              </a:rPr>
              <a:t>Defence</a:t>
            </a:r>
            <a:r>
              <a:rPr lang="en-US" dirty="0">
                <a:solidFill>
                  <a:srgbClr val="FFFF00"/>
                </a:solidFill>
              </a:rPr>
              <a:t>, p. 24). 					             Unable to meet the numerous requests, Miller published: </a:t>
            </a:r>
            <a:r>
              <a:rPr lang="en-US" i="1" dirty="0">
                <a:solidFill>
                  <a:srgbClr val="FFFF00"/>
                </a:solidFill>
              </a:rPr>
              <a:t>Evidence from Scripture 				and History of the Second Coming of Christ, about the Year 1844: Exhibited in a Course of 			Lectures </a:t>
            </a:r>
            <a:r>
              <a:rPr lang="en-US" dirty="0">
                <a:solidFill>
                  <a:srgbClr val="FFFF00"/>
                </a:solidFill>
              </a:rPr>
              <a:t>in 1834 so that all could read about what he had discovered in the prophecies of Daniel 			and Revelation. In 1840, the movement grew when Joshua V. Himes allied with Miller, publishing Signs of the 	  Times and organizing lectures for William Miller. When pressed by the people to apply a specific date for the Second Coming, Miller caved, and in 1843 predicted: “My principles in brief, are, that Jesus Christ will come again to this earth, cleanse, purify, and take possession of the same, with all the saints, sometime between March 21, 1843, and March 21, 1844” (Dick, Everett N. (1994). William Miller and the Advent Crisis, p. 96–97).</a:t>
            </a:r>
            <a:endParaRPr lang="en-US" i="1" dirty="0">
              <a:solidFill>
                <a:srgbClr val="FFFF00"/>
              </a:solidFill>
            </a:endParaRPr>
          </a:p>
        </p:txBody>
      </p:sp>
    </p:spTree>
    <p:extLst>
      <p:ext uri="{BB962C8B-B14F-4D97-AF65-F5344CB8AC3E}">
        <p14:creationId xmlns:p14="http://schemas.microsoft.com/office/powerpoint/2010/main" val="3916211024"/>
      </p:ext>
    </p:extLst>
  </p:cSld>
  <p:clrMapOvr>
    <a:masterClrMapping/>
  </p:clrMapOvr>
  <mc:AlternateContent xmlns:mc="http://schemas.openxmlformats.org/markup-compatibility/2006" xmlns:p14="http://schemas.microsoft.com/office/powerpoint/2010/main">
    <mc:Choice Requires="p14">
      <p:transition spd="med" p14:dur="600" advClick="0" advTm="180000">
        <p:fade/>
      </p:transition>
    </mc:Choice>
    <mc:Fallback xmlns="">
      <p:transition spd="med" advClick="0" advTm="180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F820C-685D-BB87-88F4-172A01C95B86}"/>
              </a:ext>
            </a:extLst>
          </p:cNvPr>
          <p:cNvSpPr>
            <a:spLocks noGrp="1"/>
          </p:cNvSpPr>
          <p:nvPr>
            <p:ph type="title"/>
          </p:nvPr>
        </p:nvSpPr>
        <p:spPr>
          <a:xfrm>
            <a:off x="922175" y="-353332"/>
            <a:ext cx="10515600" cy="1325563"/>
          </a:xfrm>
        </p:spPr>
        <p:txBody>
          <a:bodyPr/>
          <a:lstStyle/>
          <a:p>
            <a:r>
              <a:rPr lang="en-US" b="1" u="sng" dirty="0">
                <a:solidFill>
                  <a:srgbClr val="FFC000"/>
                </a:solidFill>
              </a:rPr>
              <a:t>William Miller Gives the First Date</a:t>
            </a:r>
          </a:p>
        </p:txBody>
      </p:sp>
      <p:sp>
        <p:nvSpPr>
          <p:cNvPr id="4" name="TextBox 3">
            <a:extLst>
              <a:ext uri="{FF2B5EF4-FFF2-40B4-BE49-F238E27FC236}">
                <a16:creationId xmlns:a16="http://schemas.microsoft.com/office/drawing/2014/main" id="{C243DFB1-6692-1F9F-4F5B-B7F27783E2D3}"/>
              </a:ext>
            </a:extLst>
          </p:cNvPr>
          <p:cNvSpPr txBox="1"/>
          <p:nvPr/>
        </p:nvSpPr>
        <p:spPr>
          <a:xfrm>
            <a:off x="277586" y="1242632"/>
            <a:ext cx="6097554" cy="3970318"/>
          </a:xfrm>
          <a:prstGeom prst="rect">
            <a:avLst/>
          </a:prstGeom>
          <a:noFill/>
        </p:spPr>
        <p:txBody>
          <a:bodyPr wrap="square">
            <a:spAutoFit/>
          </a:bodyPr>
          <a:lstStyle/>
          <a:p>
            <a:r>
              <a:rPr lang="en-US" sz="2800" dirty="0"/>
              <a:t>“My principles in brief, are, that Jesus Christ will come again to this earth, cleanse, purify, and take possession of the same, </a:t>
            </a:r>
            <a:r>
              <a:rPr lang="en-US" sz="2800" b="1" u="sng" dirty="0"/>
              <a:t>with all the saints, sometime between March 21, 1843, and March 21, 1844</a:t>
            </a:r>
            <a:r>
              <a:rPr lang="en-US" sz="2800" dirty="0"/>
              <a:t>.” William Miller quoted in James White, </a:t>
            </a:r>
            <a:r>
              <a:rPr lang="en-US" sz="2800" i="1" dirty="0"/>
              <a:t>Sketches of the Christian Life and Public Labors of William Miller</a:t>
            </a:r>
            <a:r>
              <a:rPr lang="en-US" sz="2800" dirty="0"/>
              <a:t>, p. 182</a:t>
            </a:r>
          </a:p>
        </p:txBody>
      </p:sp>
      <p:pic>
        <p:nvPicPr>
          <p:cNvPr id="5" name="Picture 4">
            <a:extLst>
              <a:ext uri="{FF2B5EF4-FFF2-40B4-BE49-F238E27FC236}">
                <a16:creationId xmlns:a16="http://schemas.microsoft.com/office/drawing/2014/main" id="{AC7EB800-29DE-D4C7-AC8C-35ABB003313B}"/>
              </a:ext>
            </a:extLst>
          </p:cNvPr>
          <p:cNvPicPr>
            <a:picLocks noChangeAspect="1"/>
          </p:cNvPicPr>
          <p:nvPr/>
        </p:nvPicPr>
        <p:blipFill>
          <a:blip r:embed="rId2"/>
          <a:stretch>
            <a:fillRect/>
          </a:stretch>
        </p:blipFill>
        <p:spPr>
          <a:xfrm>
            <a:off x="6179975" y="1428750"/>
            <a:ext cx="5914571" cy="3105150"/>
          </a:xfrm>
          <a:prstGeom prst="rect">
            <a:avLst/>
          </a:prstGeom>
        </p:spPr>
      </p:pic>
    </p:spTree>
    <p:extLst>
      <p:ext uri="{BB962C8B-B14F-4D97-AF65-F5344CB8AC3E}">
        <p14:creationId xmlns:p14="http://schemas.microsoft.com/office/powerpoint/2010/main" val="14134496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00B103-EA9E-9ABC-87DF-F27F688A6CD3}"/>
              </a:ext>
            </a:extLst>
          </p:cNvPr>
          <p:cNvPicPr>
            <a:picLocks noChangeAspect="1"/>
          </p:cNvPicPr>
          <p:nvPr/>
        </p:nvPicPr>
        <p:blipFill>
          <a:blip r:embed="rId2"/>
          <a:stretch>
            <a:fillRect/>
          </a:stretch>
        </p:blipFill>
        <p:spPr>
          <a:xfrm>
            <a:off x="381000" y="428625"/>
            <a:ext cx="11430000" cy="6000750"/>
          </a:xfrm>
          <a:prstGeom prst="rect">
            <a:avLst/>
          </a:prstGeom>
        </p:spPr>
      </p:pic>
    </p:spTree>
    <p:extLst>
      <p:ext uri="{BB962C8B-B14F-4D97-AF65-F5344CB8AC3E}">
        <p14:creationId xmlns:p14="http://schemas.microsoft.com/office/powerpoint/2010/main" val="24670243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5576</TotalTime>
  <Words>4865</Words>
  <Application>Microsoft Office PowerPoint</Application>
  <PresentationFormat>Widescreen</PresentationFormat>
  <Paragraphs>74</Paragraphs>
  <Slides>26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Calibri Light</vt:lpstr>
      <vt:lpstr>Office Theme</vt:lpstr>
      <vt:lpstr>The 2300 Days</vt:lpstr>
      <vt:lpstr>Recap…</vt:lpstr>
      <vt:lpstr>Daniel 8 Revisited…</vt:lpstr>
      <vt:lpstr>The Great Controversy</vt:lpstr>
      <vt:lpstr>The Reformation Began Recovering the Sanctuary</vt:lpstr>
      <vt:lpstr>PowerPoint Presentation</vt:lpstr>
      <vt:lpstr>PowerPoint Presentation</vt:lpstr>
      <vt:lpstr>William Miller Gives the First Date</vt:lpstr>
      <vt:lpstr>PowerPoint Presentation</vt:lpstr>
      <vt:lpstr>The Mistake Explained: Rabbinic vs Karaite Calendar</vt:lpstr>
      <vt:lpstr>1843-Spring 1844 Pass…</vt:lpstr>
      <vt:lpstr>The Courage to Admit the Mistake!</vt:lpstr>
      <vt:lpstr>Ellen White Gives Context</vt:lpstr>
      <vt:lpstr>Samuel S. Snow’s 7 Month Message!</vt:lpstr>
      <vt:lpstr>Millerites Get Back to Work!</vt:lpstr>
      <vt:lpstr>SOP Clarity</vt:lpstr>
      <vt:lpstr>Always Bible-Based!</vt:lpstr>
      <vt:lpstr>The Great Disappointment</vt:lpstr>
      <vt:lpstr>The Disappointment Cut Deep!</vt:lpstr>
      <vt:lpstr>Hiram Edson’s “vision” of the Sanctuary</vt:lpstr>
      <vt:lpstr>PowerPoint Presentation</vt:lpstr>
      <vt:lpstr>The Remnant of the Remnant</vt:lpstr>
      <vt:lpstr>Fanatical Movements Spring Up</vt:lpstr>
      <vt:lpstr>Did the Millerite Movement Fulfill the Prophecy’s of Daniel 8:14???</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Evolution’s Missing Link</dc:title>
  <dc:creator>Kody Morey</dc:creator>
  <cp:lastModifiedBy>Kody Morey</cp:lastModifiedBy>
  <cp:revision>160</cp:revision>
  <dcterms:created xsi:type="dcterms:W3CDTF">2019-08-16T21:01:12Z</dcterms:created>
  <dcterms:modified xsi:type="dcterms:W3CDTF">2025-10-03T23:56:06Z</dcterms:modified>
</cp:coreProperties>
</file>