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4" r:id="rId8"/>
    <p:sldId id="263" r:id="rId9"/>
    <p:sldId id="265" r:id="rId10"/>
    <p:sldId id="266" r:id="rId11"/>
    <p:sldId id="267" r:id="rId12"/>
    <p:sldId id="270" r:id="rId13"/>
    <p:sldId id="268" r:id="rId14"/>
    <p:sldId id="269" r:id="rId15"/>
    <p:sldId id="271" r:id="rId16"/>
    <p:sldId id="272" r:id="rId17"/>
    <p:sldId id="274"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3DBDCE-2D98-4E92-850A-9039E6F1B65E}"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50103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DBDCE-2D98-4E92-850A-9039E6F1B65E}"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69146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DBDCE-2D98-4E92-850A-9039E6F1B65E}"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706199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DBDCE-2D98-4E92-850A-9039E6F1B65E}"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4161116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73DBDCE-2D98-4E92-850A-9039E6F1B65E}"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31307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3DBDCE-2D98-4E92-850A-9039E6F1B65E}"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041045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3DBDCE-2D98-4E92-850A-9039E6F1B65E}"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323236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3DBDCE-2D98-4E92-850A-9039E6F1B65E}"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531311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3DBDCE-2D98-4E92-850A-9039E6F1B65E}" type="datetimeFigureOut">
              <a:rPr lang="en-US" smtClean="0"/>
              <a:t>9/11/2018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504394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3DBDCE-2D98-4E92-850A-9039E6F1B65E}"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282215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73DBDCE-2D98-4E92-850A-9039E6F1B65E}"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03522B-850D-42DE-8642-EF03DF70C56F}" type="slidenum">
              <a:rPr lang="en-US" smtClean="0"/>
              <a:t>‹#›</a:t>
            </a:fld>
            <a:endParaRPr lang="en-US"/>
          </a:p>
        </p:txBody>
      </p:sp>
    </p:spTree>
    <p:extLst>
      <p:ext uri="{BB962C8B-B14F-4D97-AF65-F5344CB8AC3E}">
        <p14:creationId xmlns:p14="http://schemas.microsoft.com/office/powerpoint/2010/main" val="3719425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DBDCE-2D98-4E92-850A-9039E6F1B65E}" type="datetimeFigureOut">
              <a:rPr lang="en-US" smtClean="0"/>
              <a:t>9/11/2018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03522B-850D-42DE-8642-EF03DF70C56F}" type="slidenum">
              <a:rPr lang="en-US" smtClean="0"/>
              <a:t>‹#›</a:t>
            </a:fld>
            <a:endParaRPr lang="en-US"/>
          </a:p>
        </p:txBody>
      </p:sp>
    </p:spTree>
    <p:extLst>
      <p:ext uri="{BB962C8B-B14F-4D97-AF65-F5344CB8AC3E}">
        <p14:creationId xmlns:p14="http://schemas.microsoft.com/office/powerpoint/2010/main" val="334416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7001"/>
            <a:ext cx="12192000" cy="2120900"/>
          </a:xfrm>
        </p:spPr>
        <p:txBody>
          <a:bodyPr/>
          <a:lstStyle/>
          <a:p>
            <a:r>
              <a:rPr lang="en-US" b="1" i="1" u="sng" dirty="0" smtClean="0">
                <a:solidFill>
                  <a:srgbClr val="00B050"/>
                </a:solidFill>
                <a:latin typeface="Algerian" panose="04020705040A02060702" pitchFamily="82" charset="0"/>
              </a:rPr>
              <a:t>The Catholic Trinity vs. the Biblical Godhead</a:t>
            </a:r>
            <a:endParaRPr lang="en-US" b="1" i="1" u="sng" dirty="0">
              <a:solidFill>
                <a:srgbClr val="00B050"/>
              </a:solidFill>
              <a:latin typeface="Algerian" panose="04020705040A02060702" pitchFamily="82"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7953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r>
              <a:rPr lang="en-US" dirty="0" smtClean="0"/>
              <a:t>               </a:t>
            </a:r>
            <a:r>
              <a:rPr lang="en-US" b="1" i="1" u="sng" dirty="0" smtClean="0">
                <a:solidFill>
                  <a:srgbClr val="FF0000"/>
                </a:solidFill>
                <a:latin typeface="Algerian" panose="04020705040A02060702" pitchFamily="82" charset="0"/>
              </a:rPr>
              <a:t>Was Christ a Created Being?</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20700"/>
            <a:ext cx="12192000" cy="6337299"/>
          </a:xfrm>
        </p:spPr>
        <p:txBody>
          <a:bodyPr>
            <a:normAutofit fontScale="85000" lnSpcReduction="10000"/>
          </a:bodyPr>
          <a:lstStyle/>
          <a:p>
            <a:r>
              <a:rPr lang="en-US" dirty="0"/>
              <a:t>Isaiah 9:6 “For unto us a child is born, unto us a son is given: and the government shall be upon his shoulder: and his name shall be called Wonderful, Counsellor, The mighty God, The everlasting Father, The Prince of Peace</a:t>
            </a:r>
            <a:r>
              <a:rPr lang="en-US" dirty="0" smtClean="0"/>
              <a:t>.”</a:t>
            </a:r>
          </a:p>
          <a:p>
            <a:r>
              <a:rPr lang="en-US" dirty="0"/>
              <a:t>Micah 5:2 “But thou, Bethlehem </a:t>
            </a:r>
            <a:r>
              <a:rPr lang="en-US" dirty="0" smtClean="0"/>
              <a:t>Ephrata, </a:t>
            </a:r>
            <a:r>
              <a:rPr lang="en-US" dirty="0"/>
              <a:t>though thou be little among the thousands of Judah, yet out of thee shall he come forth unto me that is to be ruler in Israel; whose goings forth have been from of old, from everlasting</a:t>
            </a:r>
            <a:r>
              <a:rPr lang="en-US" dirty="0" smtClean="0"/>
              <a:t>.”</a:t>
            </a:r>
          </a:p>
          <a:p>
            <a:r>
              <a:rPr lang="en-US" dirty="0"/>
              <a:t>John 1:1-3 “In the beginning was the Word, and the Word was with God, and the Word was God</a:t>
            </a:r>
            <a:r>
              <a:rPr lang="en-US" dirty="0" smtClean="0"/>
              <a:t>. </a:t>
            </a:r>
            <a:r>
              <a:rPr lang="en-US" dirty="0"/>
              <a:t>The same was in the beginning with </a:t>
            </a:r>
            <a:r>
              <a:rPr lang="en-US" dirty="0" smtClean="0"/>
              <a:t>God. All </a:t>
            </a:r>
            <a:r>
              <a:rPr lang="en-US" dirty="0"/>
              <a:t>things were made by him; and without him was not any thing made that was </a:t>
            </a:r>
            <a:r>
              <a:rPr lang="en-US" dirty="0" smtClean="0"/>
              <a:t>made. In </a:t>
            </a:r>
            <a:r>
              <a:rPr lang="en-US" dirty="0"/>
              <a:t>him was life; and the life was the light of men</a:t>
            </a:r>
            <a:r>
              <a:rPr lang="en-US" dirty="0" smtClean="0"/>
              <a:t>.” </a:t>
            </a:r>
          </a:p>
          <a:p>
            <a:r>
              <a:rPr lang="en-US" dirty="0"/>
              <a:t>John 8:56-58 “Your father Abraham rejoiced to see my day: and he saw it, and was </a:t>
            </a:r>
            <a:r>
              <a:rPr lang="en-US" dirty="0" smtClean="0"/>
              <a:t>glad. Then </a:t>
            </a:r>
            <a:r>
              <a:rPr lang="en-US" dirty="0"/>
              <a:t>said the Jews unto him, Thou art not yet fifty years old, and hast thou seen Abraham</a:t>
            </a:r>
            <a:r>
              <a:rPr lang="en-US" dirty="0" smtClean="0"/>
              <a:t>? </a:t>
            </a:r>
            <a:r>
              <a:rPr lang="en-US" dirty="0"/>
              <a:t>Jesus said unto them, Verily, verily, I say unto you, Before Abraham was, I am.</a:t>
            </a:r>
            <a:endParaRPr lang="en-US" dirty="0" smtClean="0"/>
          </a:p>
          <a:p>
            <a:r>
              <a:rPr lang="en-US" dirty="0"/>
              <a:t>Revelation 1:10-13 “I was in the Spirit on the Lord's day, and heard behind me a great voice, as of a trumpet</a:t>
            </a:r>
            <a:r>
              <a:rPr lang="en-US" dirty="0" smtClean="0"/>
              <a:t>, </a:t>
            </a:r>
            <a:r>
              <a:rPr lang="en-US" dirty="0"/>
              <a:t>Saying, I am Alpha and Omega, the first and the last: and, What thou seest, write in a book, and send it unto the seven churches which are in Asia; unto Ephesus, and unto Smyrna, and unto Pergamos, and unto Thyatira, and unto Sardis, and unto Philadelphia, and unto </a:t>
            </a:r>
            <a:r>
              <a:rPr lang="en-US" dirty="0" smtClean="0"/>
              <a:t>Laodicea. And </a:t>
            </a:r>
            <a:r>
              <a:rPr lang="en-US" dirty="0"/>
              <a:t>I turned to see the voice that spake with me. And being turned, I saw seven golden candlesticks</a:t>
            </a:r>
            <a:r>
              <a:rPr lang="en-US" dirty="0" smtClean="0"/>
              <a:t>; </a:t>
            </a:r>
            <a:r>
              <a:rPr lang="en-US" dirty="0"/>
              <a:t>And in the midst of the seven candlesticks one like unto the Son of man, clothed with a garment down to the foot, and girt about the </a:t>
            </a:r>
            <a:r>
              <a:rPr lang="en-US" dirty="0" err="1"/>
              <a:t>paps</a:t>
            </a:r>
            <a:r>
              <a:rPr lang="en-US" dirty="0"/>
              <a:t> with a golden girdle.</a:t>
            </a:r>
          </a:p>
        </p:txBody>
      </p:sp>
    </p:spTree>
    <p:extLst>
      <p:ext uri="{BB962C8B-B14F-4D97-AF65-F5344CB8AC3E}">
        <p14:creationId xmlns:p14="http://schemas.microsoft.com/office/powerpoint/2010/main" val="30195118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FF0000"/>
                </a:solidFill>
                <a:latin typeface="Algerian" panose="04020705040A02060702" pitchFamily="82" charset="0"/>
              </a:rPr>
              <a:t>Ellen White on Christ</a:t>
            </a:r>
            <a:endParaRPr lang="en-US" b="1" i="1" u="sng" dirty="0">
              <a:solidFill>
                <a:srgbClr val="FF0000"/>
              </a:solidFill>
              <a:latin typeface="Algerian" panose="04020705040A02060702" pitchFamily="82" charset="0"/>
            </a:endParaRPr>
          </a:p>
        </p:txBody>
      </p:sp>
      <p:sp>
        <p:nvSpPr>
          <p:cNvPr id="3" name="Content Placeholder 2"/>
          <p:cNvSpPr>
            <a:spLocks noGrp="1"/>
          </p:cNvSpPr>
          <p:nvPr>
            <p:ph idx="1"/>
          </p:nvPr>
        </p:nvSpPr>
        <p:spPr>
          <a:xfrm>
            <a:off x="0" y="596900"/>
            <a:ext cx="12192000" cy="6261100"/>
          </a:xfrm>
        </p:spPr>
        <p:txBody>
          <a:bodyPr>
            <a:normAutofit/>
          </a:bodyPr>
          <a:lstStyle/>
          <a:p>
            <a:r>
              <a:rPr lang="en-US" dirty="0" smtClean="0"/>
              <a:t>“With </a:t>
            </a:r>
            <a:r>
              <a:rPr lang="en-US" dirty="0"/>
              <a:t>solemn dignity Jesus answered, "Verily, verily, I say unto you, Before Abraham was, I Am</a:t>
            </a:r>
            <a:r>
              <a:rPr lang="en-US" dirty="0" smtClean="0"/>
              <a:t>.“ Silence </a:t>
            </a:r>
            <a:r>
              <a:rPr lang="en-US" dirty="0"/>
              <a:t>fell upon the vast assembly. The name of God, given to Moses to express the idea of the eternal presence, had been claimed </a:t>
            </a:r>
            <a:r>
              <a:rPr lang="en-US" dirty="0" smtClean="0"/>
              <a:t>as His </a:t>
            </a:r>
            <a:r>
              <a:rPr lang="en-US" dirty="0"/>
              <a:t>own by this Galilean Rabbi. He had announced Himself to be the self-existent One, He who had been promised to Israel, "whose goings forth have been from of old, from the days of eternity." Micah 5:2, margin</a:t>
            </a:r>
            <a:r>
              <a:rPr lang="en-US" dirty="0" smtClean="0"/>
              <a:t>.”  DA, pgs. 469,470</a:t>
            </a:r>
          </a:p>
          <a:p>
            <a:r>
              <a:rPr lang="en-US" dirty="0"/>
              <a:t>”In him was life; and the life was the light of men” (John 1:4). It is not physical life that is here specified, but immortality, the life which is exclusively the property of God. The Word, who was with God, and who was God, had this life. Physical life is something which each individual receives. It is not eternal or immortal; for God, the Life-giver, takes it again. Man has no control over his life. But the life of Christ was unborrowed. No one can take this life from Him. “I lay it down of myself” (John 10: 18), He said. </a:t>
            </a:r>
            <a:r>
              <a:rPr lang="en-US" b="1" i="1" u="sng" dirty="0"/>
              <a:t>In Him was life, original, unborrowed, underived.</a:t>
            </a:r>
            <a:r>
              <a:rPr lang="en-US" dirty="0"/>
              <a:t> This life is not inherent in man. He can possess it only through Christ.” Selected Messages Book 1, pp. 296, 297} </a:t>
            </a:r>
          </a:p>
        </p:txBody>
      </p:sp>
    </p:spTree>
    <p:extLst>
      <p:ext uri="{BB962C8B-B14F-4D97-AF65-F5344CB8AC3E}">
        <p14:creationId xmlns:p14="http://schemas.microsoft.com/office/powerpoint/2010/main" val="3771747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23899"/>
          </a:xfrm>
        </p:spPr>
        <p:txBody>
          <a:bodyPr>
            <a:normAutofit/>
          </a:bodyPr>
          <a:lstStyle/>
          <a:p>
            <a:r>
              <a:rPr lang="en-US" dirty="0" smtClean="0"/>
              <a:t>                        </a:t>
            </a:r>
            <a:r>
              <a:rPr lang="en-US" b="1" i="1" u="sng" dirty="0" smtClean="0">
                <a:solidFill>
                  <a:srgbClr val="C00000"/>
                </a:solidFill>
                <a:latin typeface="Algerian" panose="04020705040A02060702" pitchFamily="82" charset="0"/>
              </a:rPr>
              <a:t>Proverbs 8:22-25</a:t>
            </a:r>
            <a:endParaRPr lang="en-US" b="1" i="1" u="sng" dirty="0">
              <a:solidFill>
                <a:srgbClr val="C00000"/>
              </a:solidFill>
              <a:latin typeface="Algerian" panose="04020705040A02060702" pitchFamily="82" charset="0"/>
            </a:endParaRPr>
          </a:p>
        </p:txBody>
      </p:sp>
      <p:sp>
        <p:nvSpPr>
          <p:cNvPr id="3" name="Content Placeholder 2"/>
          <p:cNvSpPr>
            <a:spLocks noGrp="1"/>
          </p:cNvSpPr>
          <p:nvPr>
            <p:ph idx="1"/>
          </p:nvPr>
        </p:nvSpPr>
        <p:spPr>
          <a:xfrm>
            <a:off x="0" y="635000"/>
            <a:ext cx="12192000" cy="6223000"/>
          </a:xfrm>
        </p:spPr>
        <p:txBody>
          <a:bodyPr>
            <a:normAutofit fontScale="92500" lnSpcReduction="10000"/>
          </a:bodyPr>
          <a:lstStyle/>
          <a:p>
            <a:r>
              <a:rPr lang="en-US" dirty="0" smtClean="0"/>
              <a:t>“The </a:t>
            </a:r>
            <a:r>
              <a:rPr lang="en-US" dirty="0"/>
              <a:t>LORD possessed me in the beginning of his way, before his works of old</a:t>
            </a:r>
            <a:r>
              <a:rPr lang="en-US" dirty="0" smtClean="0"/>
              <a:t>. </a:t>
            </a:r>
            <a:r>
              <a:rPr lang="en-US" dirty="0"/>
              <a:t>I was set up from everlasting, from the beginning, or ever the earth was</a:t>
            </a:r>
            <a:r>
              <a:rPr lang="en-US" dirty="0" smtClean="0"/>
              <a:t>. </a:t>
            </a:r>
            <a:r>
              <a:rPr lang="en-US" dirty="0"/>
              <a:t>When there were no depths, I was brought forth; when there were no fountains abounding with water</a:t>
            </a:r>
            <a:r>
              <a:rPr lang="en-US" dirty="0" smtClean="0"/>
              <a:t>. </a:t>
            </a:r>
            <a:r>
              <a:rPr lang="en-US" dirty="0"/>
              <a:t>Before the mountains were settled, before the hills was I brought forth</a:t>
            </a:r>
            <a:r>
              <a:rPr lang="en-US" dirty="0" smtClean="0"/>
              <a:t>:.”</a:t>
            </a:r>
          </a:p>
          <a:p>
            <a:r>
              <a:rPr lang="en-US" b="1" i="1" u="sng" dirty="0" smtClean="0"/>
              <a:t>SOP </a:t>
            </a:r>
          </a:p>
          <a:p>
            <a:r>
              <a:rPr lang="en-US" b="1" i="1" u="sng" dirty="0"/>
              <a:t>"The Sovereign of the universe was not alone in His work of beneficence. He had an associate--a co-worker who could appreciate His purposes, and could share His joy in giving happiness to created beings. "In the beginning was the Word, and the Word was with God, and the Word was God. The same was in the beginning with God." John 1:1, 2. Christ, the Word, the only begotten of God, was one with the eternal Father--one in nature, in character, in purpose--the only being that could enter into all the counsels and purposes of God. "His name shall be called Wonderful, Counselor, The mighty God, The everlasting Father, The Prince of Peace." Isaiah 9:6. His "goings forth have been from of old, from everlasting." Micah 5:2. And the Son of God declares concerning Himself: "The Lord possessed Me in the beginning of His way, before His works of old. I was set up from everlasting. . . . When He appointed the foundations of the earth: then I was by Him, as one brought up with Him: and I was daily His delight, rejoicing always before Him." Proverbs 8:22-30</a:t>
            </a:r>
            <a:r>
              <a:rPr lang="en-US" b="1" i="1" u="sng" dirty="0" smtClean="0"/>
              <a:t>.“  PP, pg. 34</a:t>
            </a:r>
            <a:endParaRPr lang="en-US" b="1" i="1" u="sng" dirty="0"/>
          </a:p>
        </p:txBody>
      </p:sp>
    </p:spTree>
    <p:extLst>
      <p:ext uri="{BB962C8B-B14F-4D97-AF65-F5344CB8AC3E}">
        <p14:creationId xmlns:p14="http://schemas.microsoft.com/office/powerpoint/2010/main" val="253963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74699"/>
          </a:xfrm>
        </p:spPr>
        <p:txBody>
          <a:bodyPr>
            <a:normAutofit/>
          </a:bodyPr>
          <a:lstStyle/>
          <a:p>
            <a:r>
              <a:rPr lang="en-US" sz="4000" b="1" i="1" u="sng" dirty="0" smtClean="0">
                <a:solidFill>
                  <a:srgbClr val="00B050"/>
                </a:solidFill>
              </a:rPr>
              <a:t>  Catholic Trinity on Christ Different from Adventist Godhead</a:t>
            </a:r>
            <a:endParaRPr lang="en-US" sz="4000" b="1" i="1" u="sng" dirty="0">
              <a:solidFill>
                <a:srgbClr val="00B050"/>
              </a:solidFill>
            </a:endParaRPr>
          </a:p>
        </p:txBody>
      </p:sp>
      <p:sp>
        <p:nvSpPr>
          <p:cNvPr id="3" name="Content Placeholder 2"/>
          <p:cNvSpPr>
            <a:spLocks noGrp="1"/>
          </p:cNvSpPr>
          <p:nvPr>
            <p:ph sz="half" idx="1"/>
          </p:nvPr>
        </p:nvSpPr>
        <p:spPr>
          <a:xfrm>
            <a:off x="0" y="647700"/>
            <a:ext cx="6019800" cy="6210300"/>
          </a:xfrm>
        </p:spPr>
        <p:txBody>
          <a:bodyPr>
            <a:normAutofit/>
          </a:bodyPr>
          <a:lstStyle/>
          <a:p>
            <a:r>
              <a:rPr lang="en-US" sz="3700" dirty="0" smtClean="0"/>
              <a:t>The Catholic Trinity is off from Scripture and Adventism on the Godhead .  Their understanding of Christ as coming forth from the Father is dead wrong; Christ is the eternal Son of God in His own right.  The Holy Spirit, within the Catholic trinity, is also wrong!</a:t>
            </a:r>
            <a:endParaRPr lang="en-US" sz="3700" dirty="0"/>
          </a:p>
        </p:txBody>
      </p:sp>
      <p:pic>
        <p:nvPicPr>
          <p:cNvPr id="5" name="Content Placeholder 4"/>
          <p:cNvPicPr>
            <a:picLocks noGrp="1" noChangeAspect="1"/>
          </p:cNvPicPr>
          <p:nvPr>
            <p:ph sz="half" idx="2"/>
          </p:nvPr>
        </p:nvPicPr>
        <p:blipFill>
          <a:blip r:embed="rId2"/>
          <a:stretch>
            <a:fillRect/>
          </a:stretch>
        </p:blipFill>
        <p:spPr>
          <a:xfrm>
            <a:off x="5918200" y="647700"/>
            <a:ext cx="6273799" cy="6210300"/>
          </a:xfrm>
          <a:prstGeom prst="rect">
            <a:avLst/>
          </a:prstGeom>
        </p:spPr>
      </p:pic>
    </p:spTree>
    <p:extLst>
      <p:ext uri="{BB962C8B-B14F-4D97-AF65-F5344CB8AC3E}">
        <p14:creationId xmlns:p14="http://schemas.microsoft.com/office/powerpoint/2010/main" val="1679186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38199"/>
          </a:xfrm>
        </p:spPr>
        <p:txBody>
          <a:bodyPr/>
          <a:lstStyle/>
          <a:p>
            <a:r>
              <a:rPr lang="en-US" dirty="0" smtClean="0"/>
              <a:t>         </a:t>
            </a:r>
            <a:r>
              <a:rPr lang="en-US" b="1" i="1" u="sng" dirty="0" smtClean="0">
                <a:solidFill>
                  <a:srgbClr val="00B050"/>
                </a:solidFill>
                <a:latin typeface="Algerian" panose="04020705040A02060702" pitchFamily="82" charset="0"/>
              </a:rPr>
              <a:t>The Bible on the Holy Spirit</a:t>
            </a:r>
            <a:endParaRPr lang="en-US" b="1" i="1" u="sng" dirty="0">
              <a:solidFill>
                <a:srgbClr val="00B050"/>
              </a:solidFill>
              <a:latin typeface="Algerian" panose="04020705040A02060702" pitchFamily="82" charset="0"/>
            </a:endParaRPr>
          </a:p>
        </p:txBody>
      </p:sp>
      <p:sp>
        <p:nvSpPr>
          <p:cNvPr id="3" name="Content Placeholder 2"/>
          <p:cNvSpPr>
            <a:spLocks noGrp="1"/>
          </p:cNvSpPr>
          <p:nvPr>
            <p:ph idx="1"/>
          </p:nvPr>
        </p:nvSpPr>
        <p:spPr>
          <a:xfrm>
            <a:off x="0" y="660400"/>
            <a:ext cx="12192000" cy="6197599"/>
          </a:xfrm>
        </p:spPr>
        <p:txBody>
          <a:bodyPr/>
          <a:lstStyle/>
          <a:p>
            <a:r>
              <a:rPr lang="en-US" sz="3200" dirty="0"/>
              <a:t>Hebrews 9:14 “How much more shall the blood of Christ, who through the eternal Spirit offered himself without spot to God, purge your conscience from dead works to serve the living God</a:t>
            </a:r>
            <a:r>
              <a:rPr lang="en-US" sz="3200" dirty="0" smtClean="0"/>
              <a:t>?”</a:t>
            </a:r>
          </a:p>
          <a:p>
            <a:r>
              <a:rPr lang="en-US" sz="3200" dirty="0" smtClean="0"/>
              <a:t>Only the Divine is eternal, the Holy Spirit is here referred to as eternal, therefore, the Holy Spirit is Divinity.</a:t>
            </a:r>
          </a:p>
          <a:p>
            <a:r>
              <a:rPr lang="en-US" sz="3200" dirty="0"/>
              <a:t>Acts 5:3,4 “But Peter said, Ananias, why hath Satan filled thine heart to </a:t>
            </a:r>
            <a:r>
              <a:rPr lang="en-US" sz="3200" b="1" i="1" u="sng" dirty="0"/>
              <a:t>lie to the Holy Ghost</a:t>
            </a:r>
            <a:r>
              <a:rPr lang="en-US" sz="3200" dirty="0"/>
              <a:t>, and to keep back part of the price of the land</a:t>
            </a:r>
            <a:r>
              <a:rPr lang="en-US" sz="3200" dirty="0" smtClean="0"/>
              <a:t>? </a:t>
            </a:r>
            <a:r>
              <a:rPr lang="en-US" sz="3200" dirty="0"/>
              <a:t>Whiles it remained, was it not thine own? and after it was sold, was it not in thine own power? why hast thou conceived this thing in thine heart? </a:t>
            </a:r>
            <a:r>
              <a:rPr lang="en-US" sz="3200" b="1" i="1" u="sng" dirty="0"/>
              <a:t>thou hast not lied </a:t>
            </a:r>
            <a:r>
              <a:rPr lang="en-US" sz="3200" b="1" i="1" u="sng" dirty="0" smtClean="0"/>
              <a:t>unto </a:t>
            </a:r>
            <a:r>
              <a:rPr lang="en-US" sz="3200" b="1" i="1" u="sng" dirty="0"/>
              <a:t>men, but unto God</a:t>
            </a:r>
            <a:r>
              <a:rPr lang="en-US" sz="3200" b="1" i="1" u="sng" dirty="0" smtClean="0"/>
              <a:t>.”</a:t>
            </a:r>
          </a:p>
          <a:p>
            <a:r>
              <a:rPr lang="en-US" sz="3200" dirty="0" smtClean="0"/>
              <a:t>When Ananias lied to the Holy Spirit, in verse 3, Peter says he lied to God in verse 4.  Clearly, the Holy Spirit possesses the personage of Divinity!!!</a:t>
            </a:r>
          </a:p>
          <a:p>
            <a:endParaRPr lang="en-US" b="1" i="1" u="sng" dirty="0"/>
          </a:p>
        </p:txBody>
      </p:sp>
    </p:spTree>
    <p:extLst>
      <p:ext uri="{BB962C8B-B14F-4D97-AF65-F5344CB8AC3E}">
        <p14:creationId xmlns:p14="http://schemas.microsoft.com/office/powerpoint/2010/main" val="2863999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50900"/>
          </a:xfrm>
        </p:spPr>
        <p:txBody>
          <a:bodyPr>
            <a:normAutofit/>
          </a:bodyPr>
          <a:lstStyle/>
          <a:p>
            <a:r>
              <a:rPr lang="en-US" dirty="0" smtClean="0"/>
              <a:t>                      </a:t>
            </a:r>
            <a:r>
              <a:rPr lang="en-US" b="1" i="1" u="sng" dirty="0" smtClean="0"/>
              <a:t>Verrrrrryyyyy Clear!!!!</a:t>
            </a:r>
            <a:endParaRPr lang="en-US" b="1" i="1" u="sng" dirty="0"/>
          </a:p>
        </p:txBody>
      </p:sp>
      <p:sp>
        <p:nvSpPr>
          <p:cNvPr id="3" name="Content Placeholder 2"/>
          <p:cNvSpPr>
            <a:spLocks noGrp="1"/>
          </p:cNvSpPr>
          <p:nvPr>
            <p:ph idx="1"/>
          </p:nvPr>
        </p:nvSpPr>
        <p:spPr>
          <a:xfrm>
            <a:off x="0" y="698500"/>
            <a:ext cx="12192000" cy="6159499"/>
          </a:xfrm>
        </p:spPr>
        <p:txBody>
          <a:bodyPr>
            <a:normAutofit/>
          </a:bodyPr>
          <a:lstStyle/>
          <a:p>
            <a:r>
              <a:rPr lang="en-US" dirty="0" smtClean="0"/>
              <a:t>“The </a:t>
            </a:r>
            <a:r>
              <a:rPr lang="en-US" dirty="0"/>
              <a:t>Father cannot be described by the things of earth. The Father is </a:t>
            </a:r>
            <a:r>
              <a:rPr lang="en-US" dirty="0" smtClean="0"/>
              <a:t>all the </a:t>
            </a:r>
            <a:r>
              <a:rPr lang="en-US" dirty="0"/>
              <a:t>fullness of the Godhead bodily, and is invisible to mortal </a:t>
            </a:r>
            <a:r>
              <a:rPr lang="en-US" dirty="0" smtClean="0"/>
              <a:t>sight. The </a:t>
            </a:r>
            <a:r>
              <a:rPr lang="en-US" dirty="0"/>
              <a:t>Son is all the fullness of the Godhead manifested. The </a:t>
            </a:r>
            <a:r>
              <a:rPr lang="en-US" dirty="0" smtClean="0"/>
              <a:t>Word of </a:t>
            </a:r>
            <a:r>
              <a:rPr lang="en-US" dirty="0"/>
              <a:t>God declares Him to be “the express image of His person.” “God </a:t>
            </a:r>
            <a:r>
              <a:rPr lang="en-US" dirty="0" smtClean="0"/>
              <a:t>so loved </a:t>
            </a:r>
            <a:r>
              <a:rPr lang="en-US" dirty="0"/>
              <a:t>the world, that He gave His only-begotten Son, that </a:t>
            </a:r>
            <a:r>
              <a:rPr lang="en-US" dirty="0" smtClean="0"/>
              <a:t>whosoever believeth </a:t>
            </a:r>
            <a:r>
              <a:rPr lang="en-US" dirty="0"/>
              <a:t>in Him should not perish, but </a:t>
            </a:r>
            <a:r>
              <a:rPr lang="en-US" dirty="0" smtClean="0"/>
              <a:t>have everlasting </a:t>
            </a:r>
            <a:r>
              <a:rPr lang="en-US" dirty="0"/>
              <a:t>life.” Here is shown the personality of the </a:t>
            </a:r>
            <a:r>
              <a:rPr lang="en-US" dirty="0" smtClean="0"/>
              <a:t>Father. The </a:t>
            </a:r>
            <a:r>
              <a:rPr lang="en-US" dirty="0"/>
              <a:t>Comforter that Christ promised to send after He ascended </a:t>
            </a:r>
            <a:r>
              <a:rPr lang="en-US" dirty="0" smtClean="0"/>
              <a:t>to heaven</a:t>
            </a:r>
            <a:r>
              <a:rPr lang="en-US" dirty="0"/>
              <a:t>, is the Spirit in all the fullness of the Godhead, making </a:t>
            </a:r>
            <a:r>
              <a:rPr lang="en-US" dirty="0" smtClean="0"/>
              <a:t>manifest the </a:t>
            </a:r>
            <a:r>
              <a:rPr lang="en-US" dirty="0"/>
              <a:t>power of divine grace to all who receive and believe in Christ as </a:t>
            </a:r>
            <a:r>
              <a:rPr lang="en-US" dirty="0" smtClean="0"/>
              <a:t>a personal </a:t>
            </a:r>
            <a:r>
              <a:rPr lang="en-US" dirty="0"/>
              <a:t>Saviour. There are three living persons of the heavenly </a:t>
            </a:r>
            <a:r>
              <a:rPr lang="en-US" dirty="0" smtClean="0"/>
              <a:t>trio; in </a:t>
            </a:r>
            <a:r>
              <a:rPr lang="en-US" dirty="0"/>
              <a:t>the name of these three great powers—the Father, the Son, and </a:t>
            </a:r>
            <a:r>
              <a:rPr lang="en-US" dirty="0" smtClean="0"/>
              <a:t>the Holy </a:t>
            </a:r>
            <a:r>
              <a:rPr lang="en-US" dirty="0"/>
              <a:t>Spirit—those who receive Christ by living faith are baptized, </a:t>
            </a:r>
            <a:r>
              <a:rPr lang="en-US" dirty="0" smtClean="0"/>
              <a:t>and these </a:t>
            </a:r>
            <a:r>
              <a:rPr lang="en-US" dirty="0"/>
              <a:t>powers will co-operate with the obedient subjects of heaven </a:t>
            </a:r>
            <a:r>
              <a:rPr lang="en-US" dirty="0" smtClean="0"/>
              <a:t>in their </a:t>
            </a:r>
            <a:r>
              <a:rPr lang="en-US" dirty="0"/>
              <a:t>efforts to live the new life in Christ.—Special Testimonies, </a:t>
            </a:r>
            <a:r>
              <a:rPr lang="en-US" dirty="0" smtClean="0"/>
              <a:t>Series B</a:t>
            </a:r>
            <a:r>
              <a:rPr lang="en-US" dirty="0"/>
              <a:t>, No. 7, pp. 62, 63. (1905)</a:t>
            </a:r>
          </a:p>
        </p:txBody>
      </p:sp>
    </p:spTree>
    <p:extLst>
      <p:ext uri="{BB962C8B-B14F-4D97-AF65-F5344CB8AC3E}">
        <p14:creationId xmlns:p14="http://schemas.microsoft.com/office/powerpoint/2010/main" val="2006195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181600" cy="1325563"/>
          </a:xfrm>
        </p:spPr>
        <p:txBody>
          <a:bodyPr/>
          <a:lstStyle/>
          <a:p>
            <a:endParaRPr lang="en-US" dirty="0"/>
          </a:p>
        </p:txBody>
      </p:sp>
      <p:pic>
        <p:nvPicPr>
          <p:cNvPr id="5" name="Content Placeholder 4"/>
          <p:cNvPicPr>
            <a:picLocks noGrp="1" noChangeAspect="1"/>
          </p:cNvPicPr>
          <p:nvPr>
            <p:ph sz="half" idx="1"/>
          </p:nvPr>
        </p:nvPicPr>
        <p:blipFill>
          <a:blip r:embed="rId2"/>
          <a:stretch>
            <a:fillRect/>
          </a:stretch>
        </p:blipFill>
        <p:spPr>
          <a:xfrm>
            <a:off x="0" y="0"/>
            <a:ext cx="6172200" cy="6858000"/>
          </a:xfrm>
          <a:prstGeom prst="rect">
            <a:avLst/>
          </a:prstGeom>
        </p:spPr>
      </p:pic>
      <p:sp>
        <p:nvSpPr>
          <p:cNvPr id="4" name="Content Placeholder 3"/>
          <p:cNvSpPr>
            <a:spLocks noGrp="1"/>
          </p:cNvSpPr>
          <p:nvPr>
            <p:ph sz="half" idx="2"/>
          </p:nvPr>
        </p:nvSpPr>
        <p:spPr>
          <a:xfrm>
            <a:off x="6172200" y="0"/>
            <a:ext cx="6019800" cy="6858000"/>
          </a:xfrm>
        </p:spPr>
        <p:txBody>
          <a:bodyPr>
            <a:noAutofit/>
          </a:bodyPr>
          <a:lstStyle/>
          <a:p>
            <a:pPr marL="0" indent="0">
              <a:buNone/>
            </a:pPr>
            <a:r>
              <a:rPr lang="en-US" sz="3000" dirty="0" smtClean="0"/>
              <a:t>    “Christ </a:t>
            </a:r>
            <a:r>
              <a:rPr lang="en-US" sz="3000" dirty="0"/>
              <a:t>is </a:t>
            </a:r>
            <a:r>
              <a:rPr lang="en-US" sz="3000" dirty="0" smtClean="0"/>
              <a:t>the pre-existent</a:t>
            </a:r>
            <a:r>
              <a:rPr lang="en-US" sz="3000" dirty="0"/>
              <a:t>, self-existent Son of God.... In speaking of </a:t>
            </a:r>
            <a:r>
              <a:rPr lang="en-US" sz="3000" dirty="0" smtClean="0"/>
              <a:t>his pre-existence</a:t>
            </a:r>
            <a:r>
              <a:rPr lang="en-US" sz="3000" dirty="0"/>
              <a:t>, Christ carries the mind back through dateless ages. </a:t>
            </a:r>
            <a:r>
              <a:rPr lang="en-US" sz="3000" dirty="0" smtClean="0"/>
              <a:t>He assures </a:t>
            </a:r>
            <a:r>
              <a:rPr lang="en-US" sz="3000" dirty="0"/>
              <a:t>us that there never was a time when He was not in </a:t>
            </a:r>
            <a:r>
              <a:rPr lang="en-US" sz="3000" dirty="0" smtClean="0"/>
              <a:t>close fellowship </a:t>
            </a:r>
            <a:r>
              <a:rPr lang="en-US" sz="3000" dirty="0"/>
              <a:t>with the eternal God. He to whose voice the Jews </a:t>
            </a:r>
            <a:r>
              <a:rPr lang="en-US" sz="3000" dirty="0" smtClean="0"/>
              <a:t>were then </a:t>
            </a:r>
            <a:r>
              <a:rPr lang="en-US" sz="3000" dirty="0"/>
              <a:t>listening had been with God as one brought up with Him.—</a:t>
            </a:r>
            <a:r>
              <a:rPr lang="en-US" sz="3000" dirty="0" smtClean="0"/>
              <a:t>The Signs </a:t>
            </a:r>
            <a:r>
              <a:rPr lang="en-US" sz="3000" dirty="0"/>
              <a:t>of the Times, August 29, </a:t>
            </a:r>
            <a:r>
              <a:rPr lang="en-US" sz="3000" dirty="0" smtClean="0"/>
              <a:t>1900. He </a:t>
            </a:r>
            <a:r>
              <a:rPr lang="en-US" sz="3000" dirty="0"/>
              <a:t>was equal with God, infinite and omnipotent.... He is </a:t>
            </a:r>
            <a:r>
              <a:rPr lang="en-US" sz="3000" dirty="0" smtClean="0"/>
              <a:t>the eternal</a:t>
            </a:r>
            <a:r>
              <a:rPr lang="en-US" sz="3000" dirty="0"/>
              <a:t>, self-existent </a:t>
            </a:r>
            <a:r>
              <a:rPr lang="en-US" sz="3000" dirty="0" smtClean="0"/>
              <a:t>Son. Manuscript </a:t>
            </a:r>
            <a:r>
              <a:rPr lang="en-US" sz="3000" dirty="0"/>
              <a:t>101, 1897.</a:t>
            </a:r>
          </a:p>
        </p:txBody>
      </p:sp>
    </p:spTree>
    <p:extLst>
      <p:ext uri="{BB962C8B-B14F-4D97-AF65-F5344CB8AC3E}">
        <p14:creationId xmlns:p14="http://schemas.microsoft.com/office/powerpoint/2010/main" val="20842338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609599"/>
          </a:xfrm>
        </p:spPr>
        <p:txBody>
          <a:bodyPr>
            <a:normAutofit fontScale="90000"/>
          </a:bodyPr>
          <a:lstStyle/>
          <a:p>
            <a:endParaRPr lang="en-US" dirty="0"/>
          </a:p>
        </p:txBody>
      </p:sp>
      <p:sp>
        <p:nvSpPr>
          <p:cNvPr id="3" name="Content Placeholder 2"/>
          <p:cNvSpPr>
            <a:spLocks noGrp="1"/>
          </p:cNvSpPr>
          <p:nvPr>
            <p:ph idx="1"/>
          </p:nvPr>
        </p:nvSpPr>
        <p:spPr>
          <a:xfrm>
            <a:off x="0" y="609600"/>
            <a:ext cx="12192000" cy="6248399"/>
          </a:xfrm>
        </p:spPr>
        <p:txBody>
          <a:bodyPr>
            <a:normAutofit lnSpcReduction="10000"/>
          </a:bodyPr>
          <a:lstStyle/>
          <a:p>
            <a:r>
              <a:rPr lang="en-US" dirty="0"/>
              <a:t>We need to realize that the </a:t>
            </a:r>
            <a:r>
              <a:rPr lang="en-US" dirty="0" smtClean="0"/>
              <a:t>Holy Spirit</a:t>
            </a:r>
            <a:r>
              <a:rPr lang="en-US" dirty="0"/>
              <a:t>, who is as much a person as God is a person, is walking </a:t>
            </a:r>
            <a:r>
              <a:rPr lang="en-US" dirty="0" smtClean="0"/>
              <a:t>through these </a:t>
            </a:r>
            <a:r>
              <a:rPr lang="en-US" dirty="0"/>
              <a:t>grounds.—Manuscript 66, 1899. (From a talk to the students </a:t>
            </a:r>
            <a:r>
              <a:rPr lang="en-US" dirty="0" smtClean="0"/>
              <a:t>at the </a:t>
            </a:r>
            <a:r>
              <a:rPr lang="en-US" dirty="0"/>
              <a:t>Avondale School</a:t>
            </a:r>
            <a:r>
              <a:rPr lang="en-US" dirty="0" smtClean="0"/>
              <a:t>.) The </a:t>
            </a:r>
            <a:r>
              <a:rPr lang="en-US" dirty="0"/>
              <a:t>Holy Spirit is a person, for He beareth witness with our </a:t>
            </a:r>
            <a:r>
              <a:rPr lang="en-US" dirty="0" smtClean="0"/>
              <a:t>spirits that </a:t>
            </a:r>
            <a:r>
              <a:rPr lang="en-US" dirty="0"/>
              <a:t>we are the children of God. When this witness is borne, it </a:t>
            </a:r>
            <a:r>
              <a:rPr lang="en-US" dirty="0" smtClean="0"/>
              <a:t>carries with </a:t>
            </a:r>
            <a:r>
              <a:rPr lang="en-US" dirty="0"/>
              <a:t>it its own evidence. At such times we believe and are sure that </a:t>
            </a:r>
            <a:r>
              <a:rPr lang="en-US" dirty="0" smtClean="0"/>
              <a:t>we are </a:t>
            </a:r>
            <a:r>
              <a:rPr lang="en-US" dirty="0"/>
              <a:t>the children of God</a:t>
            </a:r>
            <a:r>
              <a:rPr lang="en-US" dirty="0" smtClean="0"/>
              <a:t>.... The </a:t>
            </a:r>
            <a:r>
              <a:rPr lang="en-US" dirty="0"/>
              <a:t>Holy Spirit has a personality, else He could not bear witness </a:t>
            </a:r>
            <a:r>
              <a:rPr lang="en-US" dirty="0" smtClean="0"/>
              <a:t>to our </a:t>
            </a:r>
            <a:r>
              <a:rPr lang="en-US" dirty="0"/>
              <a:t>spirits and with our spirits that we are the children of God. He </a:t>
            </a:r>
            <a:r>
              <a:rPr lang="en-US" dirty="0" smtClean="0"/>
              <a:t>must also </a:t>
            </a:r>
            <a:r>
              <a:rPr lang="en-US" dirty="0"/>
              <a:t>be a divine person, else He could not search out the secrets </a:t>
            </a:r>
            <a:r>
              <a:rPr lang="en-US" dirty="0" smtClean="0"/>
              <a:t>which lie </a:t>
            </a:r>
            <a:r>
              <a:rPr lang="en-US" dirty="0"/>
              <a:t>hidden in the mind of God. “For what man knoweth the things of </a:t>
            </a:r>
            <a:r>
              <a:rPr lang="en-US" dirty="0" smtClean="0"/>
              <a:t>a man</a:t>
            </a:r>
            <a:r>
              <a:rPr lang="en-US" dirty="0"/>
              <a:t>, save the spirit of man which is in him? even so the things of </a:t>
            </a:r>
            <a:r>
              <a:rPr lang="en-US" dirty="0" smtClean="0"/>
              <a:t>God knoweth </a:t>
            </a:r>
            <a:r>
              <a:rPr lang="en-US" dirty="0"/>
              <a:t>no man, but the Spirit of God.”—Manuscript 20, </a:t>
            </a:r>
            <a:r>
              <a:rPr lang="en-US" dirty="0" smtClean="0"/>
              <a:t>1906.</a:t>
            </a:r>
          </a:p>
          <a:p>
            <a:r>
              <a:rPr lang="en-US" dirty="0" smtClean="0"/>
              <a:t> “The </a:t>
            </a:r>
            <a:r>
              <a:rPr lang="en-US" dirty="0"/>
              <a:t>prince of the </a:t>
            </a:r>
            <a:r>
              <a:rPr lang="en-US" dirty="0" smtClean="0"/>
              <a:t>power of </a:t>
            </a:r>
            <a:r>
              <a:rPr lang="en-US" dirty="0"/>
              <a:t>evil can only be held in check by the power of God in the </a:t>
            </a:r>
            <a:r>
              <a:rPr lang="en-US" dirty="0" smtClean="0"/>
              <a:t>third person </a:t>
            </a:r>
            <a:r>
              <a:rPr lang="en-US" dirty="0"/>
              <a:t>of the Godhead, the Holy Spirit.—Special Testimonies, </a:t>
            </a:r>
            <a:r>
              <a:rPr lang="en-US" dirty="0" smtClean="0"/>
              <a:t>Series A</a:t>
            </a:r>
            <a:r>
              <a:rPr lang="en-US" dirty="0"/>
              <a:t>, No. 10, p. 37. (</a:t>
            </a:r>
            <a:r>
              <a:rPr lang="en-US" dirty="0" smtClean="0"/>
              <a:t>1897)</a:t>
            </a:r>
          </a:p>
          <a:p>
            <a:r>
              <a:rPr lang="en-US" dirty="0" smtClean="0"/>
              <a:t>“We </a:t>
            </a:r>
            <a:r>
              <a:rPr lang="en-US" dirty="0"/>
              <a:t>are </a:t>
            </a:r>
            <a:r>
              <a:rPr lang="en-US" dirty="0" smtClean="0"/>
              <a:t>to co-operate </a:t>
            </a:r>
            <a:r>
              <a:rPr lang="en-US" dirty="0"/>
              <a:t>with the three highest powers in heaven,—the Father, </a:t>
            </a:r>
            <a:r>
              <a:rPr lang="en-US" dirty="0" smtClean="0"/>
              <a:t>the Son</a:t>
            </a:r>
            <a:r>
              <a:rPr lang="en-US" dirty="0"/>
              <a:t>, and the Holy Ghost,—and these powers will work through </a:t>
            </a:r>
            <a:r>
              <a:rPr lang="en-US" dirty="0" smtClean="0"/>
              <a:t>us, making </a:t>
            </a:r>
            <a:r>
              <a:rPr lang="en-US" dirty="0"/>
              <a:t>us workers together with God.—Special Testimonies, Series B,</a:t>
            </a:r>
          </a:p>
        </p:txBody>
      </p:sp>
    </p:spTree>
    <p:extLst>
      <p:ext uri="{BB962C8B-B14F-4D97-AF65-F5344CB8AC3E}">
        <p14:creationId xmlns:p14="http://schemas.microsoft.com/office/powerpoint/2010/main" val="1631706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66800"/>
          </a:xfrm>
        </p:spPr>
        <p:txBody>
          <a:bodyPr/>
          <a:lstStyle/>
          <a:p>
            <a:r>
              <a:rPr lang="en-US" dirty="0" smtClean="0"/>
              <a:t>               </a:t>
            </a:r>
            <a:r>
              <a:rPr lang="en-US" b="1" i="1" u="sng" dirty="0" smtClean="0">
                <a:solidFill>
                  <a:srgbClr val="FF0000"/>
                </a:solidFill>
              </a:rPr>
              <a:t>Catholic Trinity versus Biblical Godhead</a:t>
            </a:r>
            <a:endParaRPr lang="en-US" b="1" i="1" u="sng" dirty="0">
              <a:solidFill>
                <a:srgbClr val="FF0000"/>
              </a:solidFill>
            </a:endParaRPr>
          </a:p>
        </p:txBody>
      </p:sp>
      <p:sp>
        <p:nvSpPr>
          <p:cNvPr id="3" name="Content Placeholder 2"/>
          <p:cNvSpPr>
            <a:spLocks noGrp="1"/>
          </p:cNvSpPr>
          <p:nvPr>
            <p:ph sz="half" idx="1"/>
          </p:nvPr>
        </p:nvSpPr>
        <p:spPr>
          <a:xfrm>
            <a:off x="0" y="774700"/>
            <a:ext cx="6019800" cy="6083300"/>
          </a:xfrm>
        </p:spPr>
        <p:txBody>
          <a:bodyPr>
            <a:normAutofit/>
          </a:bodyPr>
          <a:lstStyle/>
          <a:p>
            <a:r>
              <a:rPr lang="en-US" sz="3400" dirty="0" smtClean="0"/>
              <a:t>From Catholic sources and Inspiration, it is very clear that the two are very, very different.  While this is important to see the difference, it is of even greater importance that we live in submission to the power of the Holy Spirit in our lives and allow the fruits of the Spirit to be revealed in us!  Without this manifestation, we will not be in the kingdom!</a:t>
            </a:r>
            <a:endParaRPr lang="en-US" sz="3400" dirty="0"/>
          </a:p>
        </p:txBody>
      </p:sp>
      <p:pic>
        <p:nvPicPr>
          <p:cNvPr id="7" name="Content Placeholder 6"/>
          <p:cNvPicPr>
            <a:picLocks noGrp="1" noChangeAspect="1"/>
          </p:cNvPicPr>
          <p:nvPr>
            <p:ph sz="half" idx="2"/>
          </p:nvPr>
        </p:nvPicPr>
        <p:blipFill>
          <a:blip r:embed="rId2"/>
          <a:stretch>
            <a:fillRect/>
          </a:stretch>
        </p:blipFill>
        <p:spPr>
          <a:xfrm>
            <a:off x="5854700" y="774700"/>
            <a:ext cx="6337300" cy="6083299"/>
          </a:xfrm>
          <a:prstGeom prst="rect">
            <a:avLst/>
          </a:prstGeom>
        </p:spPr>
      </p:pic>
    </p:spTree>
    <p:extLst>
      <p:ext uri="{BB962C8B-B14F-4D97-AF65-F5344CB8AC3E}">
        <p14:creationId xmlns:p14="http://schemas.microsoft.com/office/powerpoint/2010/main" val="1429282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70C0"/>
                </a:solidFill>
              </a:rPr>
              <a:t>Doesn’t Go Away</a:t>
            </a:r>
            <a:endParaRPr lang="en-US" b="1" i="1" u="sng" dirty="0">
              <a:solidFill>
                <a:srgbClr val="0070C0"/>
              </a:solidFill>
            </a:endParaRPr>
          </a:p>
        </p:txBody>
      </p:sp>
      <p:sp>
        <p:nvSpPr>
          <p:cNvPr id="3" name="Content Placeholder 2"/>
          <p:cNvSpPr>
            <a:spLocks noGrp="1"/>
          </p:cNvSpPr>
          <p:nvPr>
            <p:ph idx="1"/>
          </p:nvPr>
        </p:nvSpPr>
        <p:spPr>
          <a:xfrm>
            <a:off x="0" y="609600"/>
            <a:ext cx="12192000" cy="6248400"/>
          </a:xfrm>
        </p:spPr>
        <p:txBody>
          <a:bodyPr>
            <a:noAutofit/>
          </a:bodyPr>
          <a:lstStyle/>
          <a:p>
            <a:r>
              <a:rPr lang="en-US" sz="3800" dirty="0" smtClean="0"/>
              <a:t>22 years ago, a man in Ohio told me, “The Father has told me that He has chosen you to tell the world that the Father has a son, created at a point in eternity, and the Holy Spirit is not a person in His own right, but is the spirit of the Father and His son. And, I will give you all the money you need to declare this to the world.”  My response was, “</a:t>
            </a:r>
            <a:r>
              <a:rPr lang="en-US" sz="3800" dirty="0"/>
              <a:t>T</a:t>
            </a:r>
            <a:r>
              <a:rPr lang="en-US" sz="3800" dirty="0" smtClean="0"/>
              <a:t>he Heavenly Trio desire that I preach the 3 Angel’s messages to the world and so I will.  You can keep your money.”  Decades later, this idea of the trinity and the Godhead continues to perplex people and lead thousands astray!  Let us go to the sources and find out the truth in contrast to Catholic falsehood.</a:t>
            </a:r>
            <a:endParaRPr lang="en-US" sz="3800" dirty="0"/>
          </a:p>
        </p:txBody>
      </p:sp>
    </p:spTree>
    <p:extLst>
      <p:ext uri="{BB962C8B-B14F-4D97-AF65-F5344CB8AC3E}">
        <p14:creationId xmlns:p14="http://schemas.microsoft.com/office/powerpoint/2010/main" val="3717215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28700"/>
          </a:xfrm>
        </p:spPr>
        <p:txBody>
          <a:bodyPr>
            <a:normAutofit/>
          </a:bodyPr>
          <a:lstStyle/>
          <a:p>
            <a:r>
              <a:rPr lang="en-US" b="1" i="1" dirty="0" smtClean="0">
                <a:solidFill>
                  <a:srgbClr val="0070C0"/>
                </a:solidFill>
              </a:rPr>
              <a:t>                </a:t>
            </a:r>
            <a:r>
              <a:rPr lang="en-US" b="1" i="1" u="sng" dirty="0" smtClean="0">
                <a:solidFill>
                  <a:srgbClr val="0070C0"/>
                </a:solidFill>
              </a:rPr>
              <a:t>Catholic Answers “Explaining the Trinity”  </a:t>
            </a:r>
            <a:endParaRPr lang="en-US" b="1" i="1" u="sng" dirty="0">
              <a:solidFill>
                <a:srgbClr val="0070C0"/>
              </a:solidFill>
            </a:endParaRPr>
          </a:p>
        </p:txBody>
      </p:sp>
      <p:sp>
        <p:nvSpPr>
          <p:cNvPr id="3" name="Content Placeholder 2"/>
          <p:cNvSpPr>
            <a:spLocks noGrp="1"/>
          </p:cNvSpPr>
          <p:nvPr>
            <p:ph idx="1"/>
          </p:nvPr>
        </p:nvSpPr>
        <p:spPr>
          <a:xfrm>
            <a:off x="0" y="762000"/>
            <a:ext cx="12192000" cy="6095999"/>
          </a:xfrm>
        </p:spPr>
        <p:txBody>
          <a:bodyPr>
            <a:normAutofit fontScale="92500" lnSpcReduction="10000"/>
          </a:bodyPr>
          <a:lstStyle/>
          <a:p>
            <a:r>
              <a:rPr lang="en-US" dirty="0" smtClean="0"/>
              <a:t>In Catholic theology, we understand the persons of the Blessed Trinity subsisting within the inner life of God to be truly distinct relationally, but not as a matter of essence, or nature. Each of the three persons in the godhead possesses the same eternal and infinite divine nature; thus, they are the one, true God in essence or nature, not “three Gods.” Yet, they are truly distinct in their relations to each other.  (As we will see, Catholics DO NOT believe the persons in the Godhead are eternal!)</a:t>
            </a:r>
          </a:p>
          <a:p>
            <a:endParaRPr lang="en-US" dirty="0" smtClean="0"/>
          </a:p>
          <a:p>
            <a:r>
              <a:rPr lang="en-US" dirty="0" smtClean="0"/>
              <a:t>In order to understand the concept of person in God, we have to understand its foundation in the processions and relations within the inner life of God. And the Council of Florence, AD 1338-1445, can help us in this regard.</a:t>
            </a:r>
          </a:p>
          <a:p>
            <a:endParaRPr lang="en-US" dirty="0" smtClean="0"/>
          </a:p>
          <a:p>
            <a:r>
              <a:rPr lang="en-US" dirty="0" smtClean="0"/>
              <a:t>The Council’s definitions concerning the Trinity are really as easy as one, two, three… four. It taught there is one nature in God, and that there are two processions, three persons, and four relations that constitute the Blessed Trinity. The Son “proceeds” from the Father, and the Holy Spirit “proceeds from the Father and the Son.” These are the two processions in God. And these are foundational to the four relations that constitute the three persons in God. These are those four eternal relations in God:</a:t>
            </a:r>
          </a:p>
          <a:p>
            <a:endParaRPr lang="en-US" dirty="0" smtClean="0"/>
          </a:p>
        </p:txBody>
      </p:sp>
    </p:spTree>
    <p:extLst>
      <p:ext uri="{BB962C8B-B14F-4D97-AF65-F5344CB8AC3E}">
        <p14:creationId xmlns:p14="http://schemas.microsoft.com/office/powerpoint/2010/main" val="1644288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88999"/>
          </a:xfrm>
        </p:spPr>
        <p:txBody>
          <a:bodyPr/>
          <a:lstStyle/>
          <a:p>
            <a:r>
              <a:rPr lang="en-US" dirty="0" smtClean="0"/>
              <a:t>                          </a:t>
            </a:r>
            <a:r>
              <a:rPr lang="en-US" b="1" i="1" u="sng" dirty="0" smtClean="0">
                <a:solidFill>
                  <a:srgbClr val="0070C0"/>
                </a:solidFill>
              </a:rPr>
              <a:t>Conclusion</a:t>
            </a:r>
            <a:endParaRPr lang="en-US" b="1" i="1" u="sng" dirty="0">
              <a:solidFill>
                <a:srgbClr val="0070C0"/>
              </a:solidFill>
            </a:endParaRPr>
          </a:p>
        </p:txBody>
      </p:sp>
      <p:sp>
        <p:nvSpPr>
          <p:cNvPr id="3" name="Content Placeholder 2"/>
          <p:cNvSpPr>
            <a:spLocks noGrp="1"/>
          </p:cNvSpPr>
          <p:nvPr>
            <p:ph idx="1"/>
          </p:nvPr>
        </p:nvSpPr>
        <p:spPr>
          <a:xfrm>
            <a:off x="0" y="698500"/>
            <a:ext cx="12192000" cy="6159499"/>
          </a:xfrm>
        </p:spPr>
        <p:txBody>
          <a:bodyPr>
            <a:normAutofit lnSpcReduction="10000"/>
          </a:bodyPr>
          <a:lstStyle/>
          <a:p>
            <a:r>
              <a:rPr lang="en-US" dirty="0" smtClean="0"/>
              <a:t>1. The Father actively and eternally generates the Son, constituting the person of God, the Father. </a:t>
            </a:r>
          </a:p>
          <a:p>
            <a:endParaRPr lang="en-US" dirty="0" smtClean="0"/>
          </a:p>
          <a:p>
            <a:r>
              <a:rPr lang="en-US" dirty="0" smtClean="0"/>
              <a:t>2. The Son is passively generated of the Father, which constitutes the person of the Son.</a:t>
            </a:r>
          </a:p>
          <a:p>
            <a:endParaRPr lang="en-US" dirty="0" smtClean="0"/>
          </a:p>
          <a:p>
            <a:r>
              <a:rPr lang="en-US" dirty="0" smtClean="0"/>
              <a:t>3. The Father and the Son actively spirate the Holy Spirit in the one relation within the inner life of God that does not constitute a person. It does not do so because the Father and Son are already constituted as persons in relation to each other in the first two relations. This is why CCC 240 teaches, “[The Second Person of the Blessed Trinity] is Son only in relation to his Father.”</a:t>
            </a:r>
          </a:p>
          <a:p>
            <a:endParaRPr lang="en-US" dirty="0" smtClean="0"/>
          </a:p>
          <a:p>
            <a:r>
              <a:rPr lang="en-US" dirty="0" smtClean="0"/>
              <a:t>4. The Holy Spirit is passively spirated of the Father and the Son, constituting the person of the Holy Spirit.”  Tim Staples, Explaining the Trinity, June 20,2014</a:t>
            </a:r>
          </a:p>
          <a:p>
            <a:endParaRPr lang="en-US" dirty="0"/>
          </a:p>
        </p:txBody>
      </p:sp>
    </p:spTree>
    <p:extLst>
      <p:ext uri="{BB962C8B-B14F-4D97-AF65-F5344CB8AC3E}">
        <p14:creationId xmlns:p14="http://schemas.microsoft.com/office/powerpoint/2010/main" val="338442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74699"/>
          </a:xfrm>
        </p:spPr>
        <p:txBody>
          <a:bodyPr/>
          <a:lstStyle/>
          <a:p>
            <a:r>
              <a:rPr lang="en-US" dirty="0" smtClean="0"/>
              <a:t>                </a:t>
            </a:r>
            <a:r>
              <a:rPr lang="en-US" b="1" i="1" u="sng" dirty="0" smtClean="0"/>
              <a:t>The Nicaean Creed of 325 AD!</a:t>
            </a:r>
            <a:endParaRPr lang="en-US" b="1" i="1" u="sng" dirty="0"/>
          </a:p>
        </p:txBody>
      </p:sp>
      <p:sp>
        <p:nvSpPr>
          <p:cNvPr id="3" name="Content Placeholder 2"/>
          <p:cNvSpPr>
            <a:spLocks noGrp="1"/>
          </p:cNvSpPr>
          <p:nvPr>
            <p:ph idx="1"/>
          </p:nvPr>
        </p:nvSpPr>
        <p:spPr>
          <a:xfrm>
            <a:off x="0" y="635000"/>
            <a:ext cx="12192000" cy="6223000"/>
          </a:xfrm>
        </p:spPr>
        <p:txBody>
          <a:bodyPr>
            <a:normAutofit/>
          </a:bodyPr>
          <a:lstStyle/>
          <a:p>
            <a:r>
              <a:rPr lang="en-US" sz="3600" dirty="0"/>
              <a:t>Keep these parts of the Nicene Creed in mind especially:</a:t>
            </a:r>
          </a:p>
          <a:p>
            <a:endParaRPr lang="en-US" sz="3600" dirty="0"/>
          </a:p>
          <a:p>
            <a:r>
              <a:rPr lang="en-US" sz="3600" dirty="0"/>
              <a:t>I believe in one God, the Father Almighty, maker of heaven and earth, and of all things visible and invisible. And in one Lord Jesus Christ, the only begotten Son of God, </a:t>
            </a:r>
            <a:r>
              <a:rPr lang="en-US" sz="3600" u="sng" dirty="0"/>
              <a:t>born of the Father before all ages</a:t>
            </a:r>
            <a:r>
              <a:rPr lang="en-US" sz="3600" dirty="0"/>
              <a:t>. God from God, Light from Light, true God from true God. Begotten not made, consubstantial to the Father, by whom all things were made. ...] I believe in the Holy Spirit, the Lord and Giver of life, </a:t>
            </a:r>
            <a:r>
              <a:rPr lang="en-US" sz="3600" u="sng" dirty="0"/>
              <a:t>who proceeds from the Father and the Son, </a:t>
            </a:r>
            <a:r>
              <a:rPr lang="en-US" sz="3600" dirty="0"/>
              <a:t>who together with the Father and the Son is to be adored and glorified, who spoke by the Prophets. ...]</a:t>
            </a:r>
          </a:p>
        </p:txBody>
      </p:sp>
    </p:spTree>
    <p:extLst>
      <p:ext uri="{BB962C8B-B14F-4D97-AF65-F5344CB8AC3E}">
        <p14:creationId xmlns:p14="http://schemas.microsoft.com/office/powerpoint/2010/main" val="3885969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lstStyle/>
          <a:p>
            <a:r>
              <a:rPr lang="en-US" dirty="0" smtClean="0"/>
              <a:t>          </a:t>
            </a:r>
            <a:r>
              <a:rPr lang="en-US" b="1" i="1" u="sng" dirty="0" smtClean="0">
                <a:solidFill>
                  <a:srgbClr val="FF0000"/>
                </a:solidFill>
              </a:rPr>
              <a:t>Summation of Catholic teaching on the Trinity</a:t>
            </a:r>
            <a:endParaRPr lang="en-US" b="1" i="1" u="sng" dirty="0">
              <a:solidFill>
                <a:srgbClr val="FF0000"/>
              </a:solidFill>
            </a:endParaRPr>
          </a:p>
        </p:txBody>
      </p:sp>
      <p:sp>
        <p:nvSpPr>
          <p:cNvPr id="3" name="Content Placeholder 2"/>
          <p:cNvSpPr>
            <a:spLocks noGrp="1"/>
          </p:cNvSpPr>
          <p:nvPr>
            <p:ph sz="half" idx="1"/>
          </p:nvPr>
        </p:nvSpPr>
        <p:spPr>
          <a:xfrm>
            <a:off x="0" y="685800"/>
            <a:ext cx="6019800" cy="6172199"/>
          </a:xfrm>
        </p:spPr>
        <p:txBody>
          <a:bodyPr>
            <a:normAutofit/>
          </a:bodyPr>
          <a:lstStyle/>
          <a:p>
            <a:r>
              <a:rPr lang="en-US" sz="4400" dirty="0" smtClean="0"/>
              <a:t>1. The Father is over all.</a:t>
            </a:r>
          </a:p>
          <a:p>
            <a:r>
              <a:rPr lang="en-US" sz="4400" dirty="0" smtClean="0"/>
              <a:t>2. The Son was born of the Father.  Therefore, the Son is a created being.</a:t>
            </a:r>
          </a:p>
          <a:p>
            <a:r>
              <a:rPr lang="en-US" sz="4400" dirty="0" smtClean="0"/>
              <a:t>3. The Holy Spirit is not a person.  He rather “proceeds from the Father and the Son.”</a:t>
            </a:r>
            <a:endParaRPr lang="en-US" sz="4400" dirty="0"/>
          </a:p>
        </p:txBody>
      </p:sp>
      <p:pic>
        <p:nvPicPr>
          <p:cNvPr id="5" name="Content Placeholder 4"/>
          <p:cNvPicPr>
            <a:picLocks noGrp="1" noChangeAspect="1"/>
          </p:cNvPicPr>
          <p:nvPr>
            <p:ph sz="half" idx="2"/>
          </p:nvPr>
        </p:nvPicPr>
        <p:blipFill>
          <a:blip r:embed="rId2"/>
          <a:stretch>
            <a:fillRect/>
          </a:stretch>
        </p:blipFill>
        <p:spPr>
          <a:xfrm>
            <a:off x="5803900" y="685801"/>
            <a:ext cx="6388100" cy="6172198"/>
          </a:xfrm>
          <a:prstGeom prst="rect">
            <a:avLst/>
          </a:prstGeom>
        </p:spPr>
      </p:pic>
    </p:spTree>
    <p:extLst>
      <p:ext uri="{BB962C8B-B14F-4D97-AF65-F5344CB8AC3E}">
        <p14:creationId xmlns:p14="http://schemas.microsoft.com/office/powerpoint/2010/main" val="283940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673099"/>
          </a:xfrm>
        </p:spPr>
        <p:txBody>
          <a:bodyPr>
            <a:normAutofit fontScale="90000"/>
          </a:bodyPr>
          <a:lstStyle/>
          <a:p>
            <a:r>
              <a:rPr lang="en-US" dirty="0" smtClean="0"/>
              <a:t> </a:t>
            </a:r>
            <a:r>
              <a:rPr lang="en-US" b="1" i="1" u="sng" dirty="0" smtClean="0">
                <a:solidFill>
                  <a:srgbClr val="FF0000"/>
                </a:solidFill>
              </a:rPr>
              <a:t>Do We Agree With The Trinitarian Beliefs of Rome?</a:t>
            </a:r>
            <a:endParaRPr lang="en-US" b="1" i="1" u="sng" dirty="0">
              <a:solidFill>
                <a:srgbClr val="FF0000"/>
              </a:solidFill>
            </a:endParaRPr>
          </a:p>
        </p:txBody>
      </p:sp>
      <p:sp>
        <p:nvSpPr>
          <p:cNvPr id="3" name="Content Placeholder 2"/>
          <p:cNvSpPr>
            <a:spLocks noGrp="1"/>
          </p:cNvSpPr>
          <p:nvPr>
            <p:ph idx="1"/>
          </p:nvPr>
        </p:nvSpPr>
        <p:spPr>
          <a:xfrm>
            <a:off x="0" y="571500"/>
            <a:ext cx="12192000" cy="6286500"/>
          </a:xfrm>
        </p:spPr>
        <p:txBody>
          <a:bodyPr>
            <a:normAutofit/>
          </a:bodyPr>
          <a:lstStyle/>
          <a:p>
            <a:r>
              <a:rPr lang="en-US" sz="4400" dirty="0" smtClean="0"/>
              <a:t>There really is no question over the position of the Father in the Godhead.  The place of the Son of God and the Holy Spirit are where the questions come in.  The Catholic trinity teaches that Christ was born of the Father, created at some point in the past and is NOT the Eternal Son of God.  The Holy Spirit comes from the Father and the Son.  He DOES NOT have life in himself, but receives it from the Father and the Son.  Do you believe in this Catholic trinity?</a:t>
            </a:r>
            <a:endParaRPr lang="en-US" sz="4400" dirty="0"/>
          </a:p>
        </p:txBody>
      </p:sp>
    </p:spTree>
    <p:extLst>
      <p:ext uri="{BB962C8B-B14F-4D97-AF65-F5344CB8AC3E}">
        <p14:creationId xmlns:p14="http://schemas.microsoft.com/office/powerpoint/2010/main" val="3593185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sz="half" idx="1"/>
          </p:nvPr>
        </p:nvPicPr>
        <p:blipFill>
          <a:blip r:embed="rId2"/>
          <a:stretch>
            <a:fillRect/>
          </a:stretch>
        </p:blipFill>
        <p:spPr>
          <a:xfrm>
            <a:off x="0" y="0"/>
            <a:ext cx="12192000" cy="6858000"/>
          </a:xfrm>
          <a:prstGeom prst="rect">
            <a:avLst/>
          </a:prstGeom>
        </p:spPr>
      </p:pic>
      <p:sp>
        <p:nvSpPr>
          <p:cNvPr id="4" name="Content Placeholder 3"/>
          <p:cNvSpPr>
            <a:spLocks noGrp="1"/>
          </p:cNvSpPr>
          <p:nvPr>
            <p:ph sz="half" idx="2"/>
          </p:nvPr>
        </p:nvSpPr>
        <p:spPr>
          <a:xfrm>
            <a:off x="6172200" y="-45720"/>
            <a:ext cx="51816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2747057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49299"/>
          </a:xfrm>
        </p:spPr>
        <p:txBody>
          <a:bodyPr/>
          <a:lstStyle/>
          <a:p>
            <a:r>
              <a:rPr lang="en-US" dirty="0" smtClean="0"/>
              <a:t>                 </a:t>
            </a:r>
            <a:r>
              <a:rPr lang="en-US" b="1" i="1" u="sng" dirty="0" smtClean="0">
                <a:solidFill>
                  <a:srgbClr val="00B050"/>
                </a:solidFill>
              </a:rPr>
              <a:t>Mark Finley is DEAD Wrong!!!</a:t>
            </a:r>
            <a:endParaRPr lang="en-US" b="1" i="1" u="sng" dirty="0">
              <a:solidFill>
                <a:srgbClr val="00B050"/>
              </a:solidFill>
            </a:endParaRPr>
          </a:p>
        </p:txBody>
      </p:sp>
      <p:pic>
        <p:nvPicPr>
          <p:cNvPr id="5" name="Content Placeholder 4"/>
          <p:cNvPicPr>
            <a:picLocks noGrp="1" noChangeAspect="1"/>
          </p:cNvPicPr>
          <p:nvPr>
            <p:ph sz="half" idx="1"/>
          </p:nvPr>
        </p:nvPicPr>
        <p:blipFill>
          <a:blip r:embed="rId2"/>
          <a:stretch>
            <a:fillRect/>
          </a:stretch>
        </p:blipFill>
        <p:spPr>
          <a:xfrm>
            <a:off x="0" y="635000"/>
            <a:ext cx="6172200" cy="6223000"/>
          </a:xfrm>
          <a:prstGeom prst="rect">
            <a:avLst/>
          </a:prstGeom>
        </p:spPr>
      </p:pic>
      <p:sp>
        <p:nvSpPr>
          <p:cNvPr id="4" name="Content Placeholder 3"/>
          <p:cNvSpPr>
            <a:spLocks noGrp="1"/>
          </p:cNvSpPr>
          <p:nvPr>
            <p:ph sz="half" idx="2"/>
          </p:nvPr>
        </p:nvSpPr>
        <p:spPr>
          <a:xfrm>
            <a:off x="6172200" y="635000"/>
            <a:ext cx="6019800" cy="6223000"/>
          </a:xfrm>
        </p:spPr>
        <p:txBody>
          <a:bodyPr>
            <a:normAutofit/>
          </a:bodyPr>
          <a:lstStyle/>
          <a:p>
            <a:r>
              <a:rPr lang="en-US" sz="3600" dirty="0" smtClean="0"/>
              <a:t>A SDA does not believe that Christ was created.  A SDA believes that Christ has always been from all eternity.</a:t>
            </a:r>
          </a:p>
          <a:p>
            <a:r>
              <a:rPr lang="en-US" sz="3600" dirty="0" smtClean="0"/>
              <a:t>A SDA does not believe the Holy Spirit proceeds from the Father and the Son.  A SDA believes the Holy Spirit is the 3</a:t>
            </a:r>
            <a:r>
              <a:rPr lang="en-US" sz="3600" baseline="30000" dirty="0" smtClean="0"/>
              <a:t>rd</a:t>
            </a:r>
            <a:r>
              <a:rPr lang="en-US" sz="3600" dirty="0" smtClean="0"/>
              <a:t> Person of the Godhead, who has life in Himself and does not receive life from the Father and the Son.</a:t>
            </a:r>
            <a:endParaRPr lang="en-US" sz="3600" dirty="0"/>
          </a:p>
        </p:txBody>
      </p:sp>
    </p:spTree>
    <p:extLst>
      <p:ext uri="{BB962C8B-B14F-4D97-AF65-F5344CB8AC3E}">
        <p14:creationId xmlns:p14="http://schemas.microsoft.com/office/powerpoint/2010/main" val="3905624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2846</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Algerian</vt:lpstr>
      <vt:lpstr>Arial</vt:lpstr>
      <vt:lpstr>Calibri</vt:lpstr>
      <vt:lpstr>Calibri Light</vt:lpstr>
      <vt:lpstr>Office Theme</vt:lpstr>
      <vt:lpstr>The Catholic Trinity vs. the Biblical Godhead</vt:lpstr>
      <vt:lpstr>                           Doesn’t Go Away</vt:lpstr>
      <vt:lpstr>                Catholic Answers “Explaining the Trinity”  </vt:lpstr>
      <vt:lpstr>                          Conclusion</vt:lpstr>
      <vt:lpstr>                The Nicaean Creed of 325 AD!</vt:lpstr>
      <vt:lpstr>          Summation of Catholic teaching on the Trinity</vt:lpstr>
      <vt:lpstr> Do We Agree With The Trinitarian Beliefs of Rome?</vt:lpstr>
      <vt:lpstr>PowerPoint Presentation</vt:lpstr>
      <vt:lpstr>                 Mark Finley is DEAD Wrong!!!</vt:lpstr>
      <vt:lpstr>               Was Christ a Created Being?</vt:lpstr>
      <vt:lpstr>                    Ellen White on Christ</vt:lpstr>
      <vt:lpstr>                        Proverbs 8:22-25</vt:lpstr>
      <vt:lpstr>  Catholic Trinity on Christ Different from Adventist Godhead</vt:lpstr>
      <vt:lpstr>         The Bible on the Holy Spirit</vt:lpstr>
      <vt:lpstr>                      Verrrrrryyyyy Clear!!!!</vt:lpstr>
      <vt:lpstr>PowerPoint Presentation</vt:lpstr>
      <vt:lpstr>PowerPoint Presentation</vt:lpstr>
      <vt:lpstr>               Catholic Trinity versus Biblical Godhead</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Catholic Trinity vs. the Biblical Godhead</dc:title>
  <dc:creator>All Public</dc:creator>
  <cp:lastModifiedBy>All Public</cp:lastModifiedBy>
  <cp:revision>17</cp:revision>
  <dcterms:created xsi:type="dcterms:W3CDTF">2018-08-07T18:58:38Z</dcterms:created>
  <dcterms:modified xsi:type="dcterms:W3CDTF">2018-09-11T19:03:44Z</dcterms:modified>
</cp:coreProperties>
</file>