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3" r:id="rId5"/>
    <p:sldId id="262" r:id="rId6"/>
    <p:sldId id="264" r:id="rId7"/>
    <p:sldId id="271" r:id="rId8"/>
    <p:sldId id="272" r:id="rId9"/>
    <p:sldId id="265" r:id="rId10"/>
    <p:sldId id="266" r:id="rId11"/>
    <p:sldId id="276" r:id="rId12"/>
    <p:sldId id="267" r:id="rId13"/>
    <p:sldId id="268" r:id="rId14"/>
    <p:sldId id="269" r:id="rId15"/>
    <p:sldId id="258" r:id="rId16"/>
    <p:sldId id="260" r:id="rId17"/>
    <p:sldId id="270" r:id="rId18"/>
    <p:sldId id="273" r:id="rId19"/>
    <p:sldId id="259" r:id="rId20"/>
    <p:sldId id="275" r:id="rId21"/>
    <p:sldId id="277" r:id="rId22"/>
    <p:sldId id="280" r:id="rId23"/>
    <p:sldId id="274" r:id="rId24"/>
    <p:sldId id="278" r:id="rId25"/>
    <p:sldId id="279"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2" autoAdjust="0"/>
    <p:restoredTop sz="94660"/>
  </p:normalViewPr>
  <p:slideViewPr>
    <p:cSldViewPr snapToGrid="0">
      <p:cViewPr varScale="1">
        <p:scale>
          <a:sx n="43" d="100"/>
          <a:sy n="43" d="100"/>
        </p:scale>
        <p:origin x="-128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C8F83-EB80-4CBA-823F-49C07180D3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B786114-70E3-4D8F-882E-EFBB63553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3CF7DF-8D50-433D-92E7-D6035954C793}"/>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5909356A-54F1-42EC-8A4D-2AD216367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252EA2-A8F3-47FE-959C-A48D9E90F3BB}"/>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426713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AB0B72-9FB3-4AED-B590-768882E8A4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16375B-6E35-4E12-B9F3-0DB0EFB934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E8668D-0984-466D-B823-3CCED9A1B080}"/>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97024061-81DC-44FE-AF96-A72695A88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AAA983-6132-4605-96AA-20980F616263}"/>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101313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2332A4-A3EE-4081-BBCA-E38F30A87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8566206-2595-4524-A50D-89404DC2FC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468BDB-7D01-49F4-B4F5-69985622635D}"/>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FF889266-A3AF-4406-A709-AF3C7536B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9822D0-43AF-4A8C-8702-AC401C6B67EE}"/>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374097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FC3EDF-8692-4C75-B84F-139A1C487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0F3417-23A6-48BC-8EE2-32295B5BA0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EC77A1-8058-4623-B2A2-553FDF7B15A6}"/>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0D9E6AAA-9A34-4A84-B92E-4A5B93A40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7AA37B-5A63-4C07-8BB3-CED96F8E431B}"/>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343496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94846-B2BD-4CB5-9754-874BD22C5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8947036-31DF-4C57-AD2A-537F539FE9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DE46A5E-8806-4C55-A0FC-1D4B54B0D60F}"/>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BA3F8967-74B3-4C03-8493-C9601E16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AA775A-97D5-47E5-BDDC-17774611FC51}"/>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197411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C93DC4-F9EA-4602-A341-54A467B85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0442EE-A06B-4FF0-AA7C-F245D3937C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D95C04-E864-4B3A-8C63-5B790E7E4E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012C17B-5247-43C6-8B6A-7148F5159277}"/>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6" name="Footer Placeholder 5">
            <a:extLst>
              <a:ext uri="{FF2B5EF4-FFF2-40B4-BE49-F238E27FC236}">
                <a16:creationId xmlns:a16="http://schemas.microsoft.com/office/drawing/2014/main" xmlns="" id="{1C0F6B9A-FE22-4069-8169-B48B90B79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A39849-E87D-4B2D-8F36-C08AA277B29A}"/>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427071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BF584-6A45-4AF6-BDB9-300913EEF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DECD85-9A83-43E3-936B-70C32599E0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9ED5B93-F47A-4ABC-9701-443B5F1BD0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F824229-7C1C-4F9A-8722-54BDA6A31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D2E04DE-1D6C-43E7-9543-5410AE9AD2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A5056E-BEC0-4BE0-82F0-6109E0503E89}"/>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8" name="Footer Placeholder 7">
            <a:extLst>
              <a:ext uri="{FF2B5EF4-FFF2-40B4-BE49-F238E27FC236}">
                <a16:creationId xmlns:a16="http://schemas.microsoft.com/office/drawing/2014/main" xmlns="" id="{290BDE33-2059-4868-A2F2-018F7F518E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F39AE47-CFB2-4A3F-B3F5-57A3605D7D9A}"/>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52068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82CD31-9B8B-4A01-8A08-3FFD4F10A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FAC1A5-7193-412C-9EFD-88EE6FBFDFBB}"/>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4" name="Footer Placeholder 3">
            <a:extLst>
              <a:ext uri="{FF2B5EF4-FFF2-40B4-BE49-F238E27FC236}">
                <a16:creationId xmlns:a16="http://schemas.microsoft.com/office/drawing/2014/main" xmlns="" id="{E652F79F-99FC-4326-AD3E-CE2BF9E5B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0E7D7D-B6ED-47EC-A353-C6470E14A06D}"/>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255307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3193DB-46E1-41EF-8C43-FC7DC4EB2DDC}"/>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3" name="Footer Placeholder 2">
            <a:extLst>
              <a:ext uri="{FF2B5EF4-FFF2-40B4-BE49-F238E27FC236}">
                <a16:creationId xmlns:a16="http://schemas.microsoft.com/office/drawing/2014/main" xmlns="" id="{C2EFA8CF-9F5F-4E2E-9EA9-5E7E03538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F84FC2E-8E51-4BC5-B782-53EB6BE2D52C}"/>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245803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989B3-9161-41F9-A763-CBA20E00A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0271E9-55F5-4972-952E-0C2827F37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9FD1296-9B2F-4A09-9DFD-067BE2182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C1ACEE-08F2-41A4-917C-B1EC31191F01}"/>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6" name="Footer Placeholder 5">
            <a:extLst>
              <a:ext uri="{FF2B5EF4-FFF2-40B4-BE49-F238E27FC236}">
                <a16:creationId xmlns:a16="http://schemas.microsoft.com/office/drawing/2014/main" xmlns="" id="{2B94123B-2855-4554-BB76-3EE944505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9EC6B-2263-4795-A095-8A9067A91AD2}"/>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234960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5EB772-E7B8-4B08-9FAB-2F633B1EF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7EC60FE-28D0-4F74-9F00-D8E13418B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F8A9C0-81D5-4B97-8475-15FA3CDFA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675E2DD-97F3-4C72-BAB0-0C142E88B737}"/>
              </a:ext>
            </a:extLst>
          </p:cNvPr>
          <p:cNvSpPr>
            <a:spLocks noGrp="1"/>
          </p:cNvSpPr>
          <p:nvPr>
            <p:ph type="dt" sz="half" idx="10"/>
          </p:nvPr>
        </p:nvSpPr>
        <p:spPr/>
        <p:txBody>
          <a:bodyPr/>
          <a:lstStyle/>
          <a:p>
            <a:fld id="{2E9DBCA6-3AA2-4190-89FE-C3D710879E49}" type="datetimeFigureOut">
              <a:rPr lang="en-US" smtClean="0"/>
              <a:t>5/5/18</a:t>
            </a:fld>
            <a:endParaRPr lang="en-US"/>
          </a:p>
        </p:txBody>
      </p:sp>
      <p:sp>
        <p:nvSpPr>
          <p:cNvPr id="6" name="Footer Placeholder 5">
            <a:extLst>
              <a:ext uri="{FF2B5EF4-FFF2-40B4-BE49-F238E27FC236}">
                <a16:creationId xmlns:a16="http://schemas.microsoft.com/office/drawing/2014/main" xmlns="" id="{5100319A-3F09-4082-BC88-491C1725C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91AE7A-3826-40BF-A4C5-66A49EDB9626}"/>
              </a:ext>
            </a:extLst>
          </p:cNvPr>
          <p:cNvSpPr>
            <a:spLocks noGrp="1"/>
          </p:cNvSpPr>
          <p:nvPr>
            <p:ph type="sldNum" sz="quarter" idx="12"/>
          </p:nvPr>
        </p:nvSpPr>
        <p:spPr/>
        <p:txBody>
          <a:bodyPr/>
          <a:lstStyle/>
          <a:p>
            <a:fld id="{FBE6B052-281E-41BE-B363-3298C63FA08C}" type="slidenum">
              <a:rPr lang="en-US" smtClean="0"/>
              <a:t>‹#›</a:t>
            </a:fld>
            <a:endParaRPr lang="en-US"/>
          </a:p>
        </p:txBody>
      </p:sp>
    </p:spTree>
    <p:extLst>
      <p:ext uri="{BB962C8B-B14F-4D97-AF65-F5344CB8AC3E}">
        <p14:creationId xmlns:p14="http://schemas.microsoft.com/office/powerpoint/2010/main" val="1512139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FB5F957-3B99-42E9-81F0-E8C835009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060D2BA-7A44-45FE-82C1-B979DC12D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53A2B1-053B-4722-B7A6-F20E660DA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DBCA6-3AA2-4190-89FE-C3D710879E49}" type="datetimeFigureOut">
              <a:rPr lang="en-US" smtClean="0"/>
              <a:t>5/5/18</a:t>
            </a:fld>
            <a:endParaRPr lang="en-US"/>
          </a:p>
        </p:txBody>
      </p:sp>
      <p:sp>
        <p:nvSpPr>
          <p:cNvPr id="5" name="Footer Placeholder 4">
            <a:extLst>
              <a:ext uri="{FF2B5EF4-FFF2-40B4-BE49-F238E27FC236}">
                <a16:creationId xmlns:a16="http://schemas.microsoft.com/office/drawing/2014/main" xmlns="" id="{776F5152-7777-424F-B898-F2DF209EC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E1B2DB4-DA61-4F99-96D9-F9B26C690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6B052-281E-41BE-B363-3298C63FA08C}" type="slidenum">
              <a:rPr lang="en-US" smtClean="0"/>
              <a:t>‹#›</a:t>
            </a:fld>
            <a:endParaRPr lang="en-US"/>
          </a:p>
        </p:txBody>
      </p:sp>
    </p:spTree>
    <p:extLst>
      <p:ext uri="{BB962C8B-B14F-4D97-AF65-F5344CB8AC3E}">
        <p14:creationId xmlns:p14="http://schemas.microsoft.com/office/powerpoint/2010/main" val="290221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B6CB-B841-4B3B-9BE6-7AF66706D1AB}"/>
              </a:ext>
            </a:extLst>
          </p:cNvPr>
          <p:cNvSpPr>
            <a:spLocks noGrp="1"/>
          </p:cNvSpPr>
          <p:nvPr>
            <p:ph type="ctrTitle"/>
          </p:nvPr>
        </p:nvSpPr>
        <p:spPr>
          <a:xfrm>
            <a:off x="1524000" y="500742"/>
            <a:ext cx="9144000" cy="919163"/>
          </a:xfrm>
        </p:spPr>
        <p:txBody>
          <a:bodyPr/>
          <a:lstStyle/>
          <a:p>
            <a:r>
              <a:rPr lang="en-US" b="1" i="1" dirty="0">
                <a:solidFill>
                  <a:srgbClr val="7030A0"/>
                </a:solidFill>
              </a:rPr>
              <a:t>The Priest’s Garments</a:t>
            </a:r>
          </a:p>
        </p:txBody>
      </p:sp>
      <p:pic>
        <p:nvPicPr>
          <p:cNvPr id="4" name="Picture 3">
            <a:extLst>
              <a:ext uri="{FF2B5EF4-FFF2-40B4-BE49-F238E27FC236}">
                <a16:creationId xmlns:a16="http://schemas.microsoft.com/office/drawing/2014/main" xmlns="" id="{8D74C4F2-A8B1-4C5A-80FD-AFFC47790BF3}"/>
              </a:ext>
            </a:extLst>
          </p:cNvPr>
          <p:cNvPicPr>
            <a:picLocks noChangeAspect="1"/>
          </p:cNvPicPr>
          <p:nvPr/>
        </p:nvPicPr>
        <p:blipFill rotWithShape="1">
          <a:blip r:embed="rId2"/>
          <a:srcRect t="578" r="39790" b="-578"/>
          <a:stretch/>
        </p:blipFill>
        <p:spPr>
          <a:xfrm>
            <a:off x="3399692" y="2110672"/>
            <a:ext cx="5392615" cy="4054463"/>
          </a:xfrm>
          <a:prstGeom prst="rect">
            <a:avLst/>
          </a:prstGeom>
        </p:spPr>
      </p:pic>
    </p:spTree>
    <p:extLst>
      <p:ext uri="{BB962C8B-B14F-4D97-AF65-F5344CB8AC3E}">
        <p14:creationId xmlns:p14="http://schemas.microsoft.com/office/powerpoint/2010/main" val="4017744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40121-D26D-48DD-B4ED-2D748637AA72}"/>
              </a:ext>
            </a:extLst>
          </p:cNvPr>
          <p:cNvSpPr>
            <a:spLocks noGrp="1"/>
          </p:cNvSpPr>
          <p:nvPr>
            <p:ph type="title"/>
          </p:nvPr>
        </p:nvSpPr>
        <p:spPr>
          <a:xfrm>
            <a:off x="228600" y="-176701"/>
            <a:ext cx="11541369" cy="1325563"/>
          </a:xfrm>
        </p:spPr>
        <p:txBody>
          <a:bodyPr/>
          <a:lstStyle/>
          <a:p>
            <a:r>
              <a:rPr lang="en-US" b="1" dirty="0">
                <a:solidFill>
                  <a:srgbClr val="FF0000"/>
                </a:solidFill>
                <a:latin typeface="BatangChe" panose="02030609000101010101" pitchFamily="49" charset="-127"/>
                <a:ea typeface="BatangChe" panose="02030609000101010101" pitchFamily="49" charset="-127"/>
              </a:rPr>
              <a:t>The Tinkling Bells: 1844’s Active Priest!</a:t>
            </a:r>
          </a:p>
        </p:txBody>
      </p:sp>
      <p:sp>
        <p:nvSpPr>
          <p:cNvPr id="3" name="Content Placeholder 2">
            <a:extLst>
              <a:ext uri="{FF2B5EF4-FFF2-40B4-BE49-F238E27FC236}">
                <a16:creationId xmlns:a16="http://schemas.microsoft.com/office/drawing/2014/main" xmlns="" id="{1F2D01E4-E74C-4BB3-8D26-179A3474CAF2}"/>
              </a:ext>
            </a:extLst>
          </p:cNvPr>
          <p:cNvSpPr>
            <a:spLocks noGrp="1"/>
          </p:cNvSpPr>
          <p:nvPr>
            <p:ph idx="1"/>
          </p:nvPr>
        </p:nvSpPr>
        <p:spPr>
          <a:xfrm>
            <a:off x="228601" y="726832"/>
            <a:ext cx="7719646" cy="6131168"/>
          </a:xfrm>
        </p:spPr>
        <p:txBody>
          <a:bodyPr>
            <a:normAutofit fontScale="92500"/>
          </a:bodyPr>
          <a:lstStyle/>
          <a:p>
            <a:pPr marL="0" indent="0">
              <a:buNone/>
            </a:pPr>
            <a:r>
              <a:rPr lang="en-US" dirty="0"/>
              <a:t>As Jesus moved out the Most Holy Place, I heard the </a:t>
            </a:r>
            <a:r>
              <a:rPr lang="en-US" b="1" dirty="0"/>
              <a:t>tinkling of the bells upon His garment</a:t>
            </a:r>
            <a:r>
              <a:rPr lang="en-US" dirty="0"/>
              <a:t> . . . Then I saw Jesus lay off His priestly attire and clothe Himself with His most kingly robes—</a:t>
            </a:r>
            <a:r>
              <a:rPr lang="en-US" i="1" dirty="0"/>
              <a:t>Spirit of Prophecy, vol. 1, p. 198, 199</a:t>
            </a:r>
          </a:p>
          <a:p>
            <a:pPr marL="0" indent="0">
              <a:buNone/>
            </a:pPr>
            <a:endParaRPr lang="en-US" i="1" dirty="0"/>
          </a:p>
          <a:p>
            <a:pPr marL="0" indent="0">
              <a:buNone/>
            </a:pPr>
            <a:r>
              <a:rPr lang="en-US" dirty="0"/>
              <a:t>Only those in close communion with Christ,  discern His workings: “There I beheld Jesus, a great High Priest, standing before the Father. </a:t>
            </a:r>
            <a:r>
              <a:rPr lang="en-US" b="1" dirty="0"/>
              <a:t>On the hem of His garment was a bell and a pomegranate, a bell and a pomegranate. </a:t>
            </a:r>
            <a:r>
              <a:rPr lang="en-US" dirty="0"/>
              <a:t>Then Jesus </a:t>
            </a:r>
            <a:r>
              <a:rPr lang="en-US" dirty="0" err="1"/>
              <a:t>shewed</a:t>
            </a:r>
            <a:r>
              <a:rPr lang="en-US" dirty="0"/>
              <a:t> me the difference between faith and feeling. And I saw those who rose up with Jesus would send up their faith to Him in the holiest, and pray, "My Father, give us Thy Spirit." Then Jesus would breathe upon them the Holy Ghost. In that breath was light, power, and much love, joy, and peace</a:t>
            </a:r>
          </a:p>
        </p:txBody>
      </p:sp>
      <p:pic>
        <p:nvPicPr>
          <p:cNvPr id="4" name="Picture 3">
            <a:extLst>
              <a:ext uri="{FF2B5EF4-FFF2-40B4-BE49-F238E27FC236}">
                <a16:creationId xmlns:a16="http://schemas.microsoft.com/office/drawing/2014/main" xmlns="" id="{ABE5190E-04B1-43A7-9292-D11330E40FB4}"/>
              </a:ext>
            </a:extLst>
          </p:cNvPr>
          <p:cNvPicPr>
            <a:picLocks noChangeAspect="1"/>
          </p:cNvPicPr>
          <p:nvPr/>
        </p:nvPicPr>
        <p:blipFill>
          <a:blip r:embed="rId2"/>
          <a:stretch>
            <a:fillRect/>
          </a:stretch>
        </p:blipFill>
        <p:spPr>
          <a:xfrm>
            <a:off x="7971693" y="1148862"/>
            <a:ext cx="3209925" cy="4914900"/>
          </a:xfrm>
          <a:prstGeom prst="rect">
            <a:avLst/>
          </a:prstGeom>
        </p:spPr>
      </p:pic>
    </p:spTree>
    <p:extLst>
      <p:ext uri="{BB962C8B-B14F-4D97-AF65-F5344CB8AC3E}">
        <p14:creationId xmlns:p14="http://schemas.microsoft.com/office/powerpoint/2010/main" val="31765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46" y="-265757"/>
            <a:ext cx="10515600" cy="1325563"/>
          </a:xfrm>
        </p:spPr>
        <p:txBody>
          <a:bodyPr/>
          <a:lstStyle/>
          <a:p>
            <a:pPr algn="ctr"/>
            <a:r>
              <a:rPr lang="en-US" b="1" i="1" dirty="0"/>
              <a:t>The Sanctuary Tells All!</a:t>
            </a:r>
          </a:p>
        </p:txBody>
      </p:sp>
      <p:sp>
        <p:nvSpPr>
          <p:cNvPr id="3" name="Content Placeholder 2"/>
          <p:cNvSpPr>
            <a:spLocks noGrp="1"/>
          </p:cNvSpPr>
          <p:nvPr>
            <p:ph idx="1"/>
          </p:nvPr>
        </p:nvSpPr>
        <p:spPr>
          <a:xfrm>
            <a:off x="1" y="620099"/>
            <a:ext cx="6793846" cy="6237901"/>
          </a:xfrm>
        </p:spPr>
        <p:txBody>
          <a:bodyPr>
            <a:normAutofit lnSpcReduction="10000"/>
          </a:bodyPr>
          <a:lstStyle/>
          <a:p>
            <a:pPr marL="0" indent="0">
              <a:buNone/>
            </a:pPr>
            <a:r>
              <a:rPr lang="en-US" dirty="0"/>
              <a:t>Then I turned to look at the company who were still bowed before the throne. They did not know that Jesus had left it. Satan appeared to be by the throne trying to carry on the work of God. I saw them look up to the throne and pray, My Father give us thy spirit. Then Satan would breathe on them an unholy influence. In it there was light and much power, but no sweet love, joy and peace. Satan's object was to keep them deceived and to draw back and deceive God's children. I saw one after another leave the company who were praying to Jesus in the Holiest, go and join those before the throne and they at once received the unholy influence of Satan—</a:t>
            </a:r>
            <a:r>
              <a:rPr lang="en-US" i="1" dirty="0"/>
              <a:t>The Day-Star, Mar. 14, 1846</a:t>
            </a:r>
          </a:p>
        </p:txBody>
      </p:sp>
      <p:pic>
        <p:nvPicPr>
          <p:cNvPr id="4" name="Picture 3"/>
          <p:cNvPicPr>
            <a:picLocks noChangeAspect="1"/>
          </p:cNvPicPr>
          <p:nvPr/>
        </p:nvPicPr>
        <p:blipFill>
          <a:blip r:embed="rId2"/>
          <a:stretch>
            <a:fillRect/>
          </a:stretch>
        </p:blipFill>
        <p:spPr>
          <a:xfrm>
            <a:off x="6594039" y="926471"/>
            <a:ext cx="5207000" cy="5359400"/>
          </a:xfrm>
          <a:prstGeom prst="rect">
            <a:avLst/>
          </a:prstGeom>
        </p:spPr>
      </p:pic>
    </p:spTree>
    <p:extLst>
      <p:ext uri="{BB962C8B-B14F-4D97-AF65-F5344CB8AC3E}">
        <p14:creationId xmlns:p14="http://schemas.microsoft.com/office/powerpoint/2010/main" val="3240072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4D686-7F64-4B7A-AEDD-2E5420C89935}"/>
              </a:ext>
            </a:extLst>
          </p:cNvPr>
          <p:cNvSpPr>
            <a:spLocks noGrp="1"/>
          </p:cNvSpPr>
          <p:nvPr>
            <p:ph type="title"/>
          </p:nvPr>
        </p:nvSpPr>
        <p:spPr>
          <a:xfrm>
            <a:off x="187570" y="-221029"/>
            <a:ext cx="11353800" cy="1325563"/>
          </a:xfrm>
        </p:spPr>
        <p:txBody>
          <a:bodyPr/>
          <a:lstStyle/>
          <a:p>
            <a:r>
              <a:rPr lang="en-US" i="1" u="sng" dirty="0">
                <a:latin typeface="Copperplate Gothic Bold" panose="020E0705020206020404" pitchFamily="34" charset="0"/>
              </a:rPr>
              <a:t>Pomegranates, the Fruitful Plant</a:t>
            </a:r>
          </a:p>
        </p:txBody>
      </p:sp>
      <p:sp>
        <p:nvSpPr>
          <p:cNvPr id="3" name="Content Placeholder 2">
            <a:extLst>
              <a:ext uri="{FF2B5EF4-FFF2-40B4-BE49-F238E27FC236}">
                <a16:creationId xmlns:a16="http://schemas.microsoft.com/office/drawing/2014/main" xmlns="" id="{52E9A2AC-1A92-4621-90AF-B6FCF35CB8C4}"/>
              </a:ext>
            </a:extLst>
          </p:cNvPr>
          <p:cNvSpPr>
            <a:spLocks noGrp="1"/>
          </p:cNvSpPr>
          <p:nvPr>
            <p:ph idx="1"/>
          </p:nvPr>
        </p:nvSpPr>
        <p:spPr>
          <a:xfrm>
            <a:off x="6752492" y="1104534"/>
            <a:ext cx="4976448" cy="5072429"/>
          </a:xfrm>
        </p:spPr>
        <p:txBody>
          <a:bodyPr/>
          <a:lstStyle/>
          <a:p>
            <a:pPr marL="0" indent="0">
              <a:buNone/>
            </a:pPr>
            <a:r>
              <a:rPr lang="en-US" dirty="0"/>
              <a:t>John 15:8 “Herein is my Father glorified, </a:t>
            </a:r>
            <a:r>
              <a:rPr lang="en-US" b="1" dirty="0"/>
              <a:t>that ye bear much fruit</a:t>
            </a:r>
            <a:r>
              <a:rPr lang="en-US" dirty="0"/>
              <a:t>; so shall ye be my disciples.</a:t>
            </a:r>
            <a:br>
              <a:rPr lang="en-US" dirty="0"/>
            </a:br>
            <a:endParaRPr lang="en-US" dirty="0"/>
          </a:p>
        </p:txBody>
      </p:sp>
      <p:pic>
        <p:nvPicPr>
          <p:cNvPr id="4" name="Picture 3">
            <a:extLst>
              <a:ext uri="{FF2B5EF4-FFF2-40B4-BE49-F238E27FC236}">
                <a16:creationId xmlns:a16="http://schemas.microsoft.com/office/drawing/2014/main" xmlns="" id="{A26E1D02-B7EA-4324-9AF4-4AF06C201661}"/>
              </a:ext>
            </a:extLst>
          </p:cNvPr>
          <p:cNvPicPr>
            <a:picLocks noChangeAspect="1"/>
          </p:cNvPicPr>
          <p:nvPr/>
        </p:nvPicPr>
        <p:blipFill>
          <a:blip r:embed="rId2"/>
          <a:stretch>
            <a:fillRect/>
          </a:stretch>
        </p:blipFill>
        <p:spPr>
          <a:xfrm>
            <a:off x="0" y="867507"/>
            <a:ext cx="6424246" cy="5474677"/>
          </a:xfrm>
          <a:prstGeom prst="rect">
            <a:avLst/>
          </a:prstGeom>
        </p:spPr>
      </p:pic>
      <p:pic>
        <p:nvPicPr>
          <p:cNvPr id="5" name="Picture 4">
            <a:extLst>
              <a:ext uri="{FF2B5EF4-FFF2-40B4-BE49-F238E27FC236}">
                <a16:creationId xmlns:a16="http://schemas.microsoft.com/office/drawing/2014/main" xmlns="" id="{52740F21-8D1C-47D8-90B4-56440660ECBA}"/>
              </a:ext>
            </a:extLst>
          </p:cNvPr>
          <p:cNvPicPr>
            <a:picLocks noChangeAspect="1"/>
          </p:cNvPicPr>
          <p:nvPr/>
        </p:nvPicPr>
        <p:blipFill rotWithShape="1">
          <a:blip r:embed="rId3"/>
          <a:srcRect r="43795" b="15470"/>
          <a:stretch/>
        </p:blipFill>
        <p:spPr>
          <a:xfrm>
            <a:off x="6983246" y="2743200"/>
            <a:ext cx="4558124" cy="3598984"/>
          </a:xfrm>
          <a:prstGeom prst="rect">
            <a:avLst/>
          </a:prstGeom>
        </p:spPr>
      </p:pic>
    </p:spTree>
    <p:extLst>
      <p:ext uri="{BB962C8B-B14F-4D97-AF65-F5344CB8AC3E}">
        <p14:creationId xmlns:p14="http://schemas.microsoft.com/office/powerpoint/2010/main" val="225069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B85B6D-9789-4B27-B1AF-FCAAB6E36EF7}"/>
              </a:ext>
            </a:extLst>
          </p:cNvPr>
          <p:cNvSpPr>
            <a:spLocks noGrp="1"/>
          </p:cNvSpPr>
          <p:nvPr>
            <p:ph type="title"/>
          </p:nvPr>
        </p:nvSpPr>
        <p:spPr>
          <a:xfrm>
            <a:off x="293914" y="-270895"/>
            <a:ext cx="2100943" cy="1325563"/>
          </a:xfrm>
        </p:spPr>
        <p:txBody>
          <a:bodyPr/>
          <a:lstStyle/>
          <a:p>
            <a:r>
              <a:rPr lang="en-US" b="1" dirty="0"/>
              <a:t>Colors…</a:t>
            </a:r>
          </a:p>
        </p:txBody>
      </p:sp>
      <p:sp>
        <p:nvSpPr>
          <p:cNvPr id="3" name="Content Placeholder 2">
            <a:extLst>
              <a:ext uri="{FF2B5EF4-FFF2-40B4-BE49-F238E27FC236}">
                <a16:creationId xmlns:a16="http://schemas.microsoft.com/office/drawing/2014/main" xmlns="" id="{F345CEED-AA22-4D92-AB95-8D2C71E3F883}"/>
              </a:ext>
            </a:extLst>
          </p:cNvPr>
          <p:cNvSpPr>
            <a:spLocks noGrp="1"/>
          </p:cNvSpPr>
          <p:nvPr>
            <p:ph idx="1"/>
          </p:nvPr>
        </p:nvSpPr>
        <p:spPr>
          <a:xfrm>
            <a:off x="293914" y="827314"/>
            <a:ext cx="7217229" cy="5638799"/>
          </a:xfrm>
        </p:spPr>
        <p:txBody>
          <a:bodyPr>
            <a:normAutofit fontScale="92500" lnSpcReduction="10000"/>
          </a:bodyPr>
          <a:lstStyle/>
          <a:p>
            <a:pPr marL="0" indent="0">
              <a:buNone/>
            </a:pPr>
            <a:r>
              <a:rPr lang="en-US" dirty="0"/>
              <a:t>Gold: </a:t>
            </a:r>
          </a:p>
          <a:p>
            <a:pPr marL="0" indent="0">
              <a:buNone/>
            </a:pPr>
            <a:r>
              <a:rPr lang="en-US" dirty="0"/>
              <a:t>“The churches may yet </a:t>
            </a:r>
            <a:r>
              <a:rPr lang="en-US" b="1" dirty="0"/>
              <a:t>obtain the gold of truth, faith, and love</a:t>
            </a:r>
            <a:r>
              <a:rPr lang="en-US" dirty="0"/>
              <a:t>”—RH, July, 24, 1888</a:t>
            </a:r>
          </a:p>
          <a:p>
            <a:pPr marL="0" indent="0">
              <a:buNone/>
            </a:pPr>
            <a:endParaRPr lang="en-US" dirty="0"/>
          </a:p>
          <a:p>
            <a:pPr marL="0" indent="0">
              <a:buNone/>
            </a:pPr>
            <a:r>
              <a:rPr lang="en-US" dirty="0"/>
              <a:t>“The gold that he offers is without alloy, more precious than that of Ophir; for it is </a:t>
            </a:r>
            <a:r>
              <a:rPr lang="en-US" b="1" dirty="0"/>
              <a:t>faith and love.</a:t>
            </a:r>
            <a:r>
              <a:rPr lang="en-US" dirty="0"/>
              <a:t>”—RH, Aug. 7, 1894</a:t>
            </a:r>
          </a:p>
          <a:p>
            <a:pPr marL="0" indent="0">
              <a:buNone/>
            </a:pPr>
            <a:endParaRPr lang="en-US" dirty="0"/>
          </a:p>
          <a:p>
            <a:pPr marL="0" indent="0">
              <a:buNone/>
            </a:pPr>
            <a:r>
              <a:rPr lang="en-US" dirty="0"/>
              <a:t>“</a:t>
            </a:r>
            <a:r>
              <a:rPr lang="en-US" b="1" dirty="0"/>
              <a:t>The gold tried in the fire is faith that works by love</a:t>
            </a:r>
            <a:r>
              <a:rPr lang="en-US" dirty="0"/>
              <a:t>. Only this can bring us into harmony with God. We may be active, we may do much work; but without love, such love as dwelt in the heart of Christ, we can never be numbered with the family of heaven”—Christ’s Object Lessons, 158</a:t>
            </a:r>
          </a:p>
        </p:txBody>
      </p:sp>
      <p:pic>
        <p:nvPicPr>
          <p:cNvPr id="4" name="Picture 3">
            <a:extLst>
              <a:ext uri="{FF2B5EF4-FFF2-40B4-BE49-F238E27FC236}">
                <a16:creationId xmlns:a16="http://schemas.microsoft.com/office/drawing/2014/main" xmlns="" id="{5022C310-83BA-4877-897A-28C57E6E4D1F}"/>
              </a:ext>
            </a:extLst>
          </p:cNvPr>
          <p:cNvPicPr>
            <a:picLocks noChangeAspect="1"/>
          </p:cNvPicPr>
          <p:nvPr/>
        </p:nvPicPr>
        <p:blipFill>
          <a:blip r:embed="rId2"/>
          <a:stretch>
            <a:fillRect/>
          </a:stretch>
        </p:blipFill>
        <p:spPr>
          <a:xfrm>
            <a:off x="7163825" y="391886"/>
            <a:ext cx="4359122" cy="3622430"/>
          </a:xfrm>
          <a:prstGeom prst="rect">
            <a:avLst/>
          </a:prstGeom>
        </p:spPr>
      </p:pic>
    </p:spTree>
    <p:extLst>
      <p:ext uri="{BB962C8B-B14F-4D97-AF65-F5344CB8AC3E}">
        <p14:creationId xmlns:p14="http://schemas.microsoft.com/office/powerpoint/2010/main" val="1484593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442D2BF-821A-4494-A836-31EB4F3FF075}"/>
              </a:ext>
            </a:extLst>
          </p:cNvPr>
          <p:cNvSpPr>
            <a:spLocks noGrp="1"/>
          </p:cNvSpPr>
          <p:nvPr>
            <p:ph idx="1"/>
          </p:nvPr>
        </p:nvSpPr>
        <p:spPr>
          <a:xfrm>
            <a:off x="0" y="0"/>
            <a:ext cx="7408985" cy="6857999"/>
          </a:xfrm>
        </p:spPr>
        <p:txBody>
          <a:bodyPr>
            <a:normAutofit/>
          </a:bodyPr>
          <a:lstStyle/>
          <a:p>
            <a:pPr marL="0" indent="0">
              <a:buNone/>
            </a:pPr>
            <a:r>
              <a:rPr lang="en-US" dirty="0"/>
              <a:t>Scarlet: “Come now, and let us reason together, </a:t>
            </a:r>
            <a:r>
              <a:rPr lang="en-US" dirty="0" err="1"/>
              <a:t>saith</a:t>
            </a:r>
            <a:r>
              <a:rPr lang="en-US" dirty="0"/>
              <a:t> the </a:t>
            </a:r>
            <a:r>
              <a:rPr lang="en-US" cap="small" dirty="0">
                <a:effectLst/>
              </a:rPr>
              <a:t>Lord</a:t>
            </a:r>
            <a:r>
              <a:rPr lang="en-US" dirty="0"/>
              <a:t>: though your </a:t>
            </a:r>
            <a:r>
              <a:rPr lang="en-US" b="1" dirty="0"/>
              <a:t>sins be as scarlet</a:t>
            </a:r>
            <a:r>
              <a:rPr lang="en-US" dirty="0"/>
              <a:t>, they shall be as white as snow; though they be red like crimson, they shall be as wool.”—Is. 1:18</a:t>
            </a:r>
          </a:p>
          <a:p>
            <a:pPr marL="0" indent="0">
              <a:buNone/>
            </a:pPr>
            <a:endParaRPr lang="en-US" dirty="0"/>
          </a:p>
          <a:p>
            <a:pPr marL="0" indent="0">
              <a:buNone/>
            </a:pPr>
            <a:r>
              <a:rPr lang="en-US" dirty="0"/>
              <a:t>Purple: “And the weight of the golden earrings that he requested was a thousand and seven hundred shekels of gold; beside ornaments, and collars, </a:t>
            </a:r>
            <a:r>
              <a:rPr lang="en-US" b="1" dirty="0"/>
              <a:t>and purple raiment that was on the kings of Midian</a:t>
            </a:r>
            <a:r>
              <a:rPr lang="en-US" dirty="0"/>
              <a:t>, and beside the chains that were about their camels' necks.”—Judges 8:26</a:t>
            </a:r>
          </a:p>
          <a:p>
            <a:pPr marL="0" indent="0">
              <a:buNone/>
            </a:pPr>
            <a:endParaRPr lang="en-US" dirty="0"/>
          </a:p>
          <a:p>
            <a:pPr marL="0" indent="0">
              <a:buNone/>
            </a:pPr>
            <a:r>
              <a:rPr lang="en-US" dirty="0"/>
              <a:t>John 19:5-Then came Jesus forth, </a:t>
            </a:r>
            <a:r>
              <a:rPr lang="en-US" b="1" dirty="0"/>
              <a:t>wearing the crown of thorns, and the purple robe</a:t>
            </a:r>
            <a:r>
              <a:rPr lang="en-US" dirty="0"/>
              <a:t>. And </a:t>
            </a:r>
            <a:r>
              <a:rPr lang="en-US" i="1" dirty="0"/>
              <a:t>Pilate</a:t>
            </a:r>
            <a:r>
              <a:rPr lang="en-US" dirty="0"/>
              <a:t> </a:t>
            </a:r>
            <a:r>
              <a:rPr lang="en-US" dirty="0" err="1"/>
              <a:t>saith</a:t>
            </a:r>
            <a:r>
              <a:rPr lang="en-US" dirty="0"/>
              <a:t> unto them, Behold the man!</a:t>
            </a:r>
            <a:br>
              <a:rPr lang="en-US" dirty="0"/>
            </a:br>
            <a:endParaRPr lang="en-US" dirty="0"/>
          </a:p>
        </p:txBody>
      </p:sp>
      <p:pic>
        <p:nvPicPr>
          <p:cNvPr id="4" name="Picture 3">
            <a:extLst>
              <a:ext uri="{FF2B5EF4-FFF2-40B4-BE49-F238E27FC236}">
                <a16:creationId xmlns:a16="http://schemas.microsoft.com/office/drawing/2014/main" xmlns="" id="{EAF6DB6E-1E00-4EB7-8C9F-A22C9ADD0D17}"/>
              </a:ext>
            </a:extLst>
          </p:cNvPr>
          <p:cNvPicPr>
            <a:picLocks noChangeAspect="1"/>
          </p:cNvPicPr>
          <p:nvPr/>
        </p:nvPicPr>
        <p:blipFill rotWithShape="1">
          <a:blip r:embed="rId2"/>
          <a:srcRect l="11795" r="35897"/>
          <a:stretch/>
        </p:blipFill>
        <p:spPr>
          <a:xfrm>
            <a:off x="7408985" y="5862"/>
            <a:ext cx="4783015" cy="6858000"/>
          </a:xfrm>
          <a:prstGeom prst="rect">
            <a:avLst/>
          </a:prstGeom>
        </p:spPr>
      </p:pic>
    </p:spTree>
    <p:extLst>
      <p:ext uri="{BB962C8B-B14F-4D97-AF65-F5344CB8AC3E}">
        <p14:creationId xmlns:p14="http://schemas.microsoft.com/office/powerpoint/2010/main" val="1819940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A2A52-1180-4BFD-8440-240EAE311371}"/>
              </a:ext>
            </a:extLst>
          </p:cNvPr>
          <p:cNvSpPr>
            <a:spLocks noGrp="1"/>
          </p:cNvSpPr>
          <p:nvPr>
            <p:ph type="title"/>
          </p:nvPr>
        </p:nvSpPr>
        <p:spPr>
          <a:xfrm>
            <a:off x="838200" y="0"/>
            <a:ext cx="10515600" cy="1325563"/>
          </a:xfrm>
        </p:spPr>
        <p:txBody>
          <a:bodyPr/>
          <a:lstStyle/>
          <a:p>
            <a:pPr algn="ctr"/>
            <a:r>
              <a:rPr lang="en-US" b="1" i="1" dirty="0">
                <a:solidFill>
                  <a:srgbClr val="FF0000"/>
                </a:solidFill>
              </a:rPr>
              <a:t>More of the High Priest’s Garments</a:t>
            </a:r>
          </a:p>
        </p:txBody>
      </p:sp>
      <p:sp>
        <p:nvSpPr>
          <p:cNvPr id="3" name="Content Placeholder 2">
            <a:extLst>
              <a:ext uri="{FF2B5EF4-FFF2-40B4-BE49-F238E27FC236}">
                <a16:creationId xmlns:a16="http://schemas.microsoft.com/office/drawing/2014/main" xmlns="" id="{5B807B30-195B-4771-8640-769A8E0EB0B4}"/>
              </a:ext>
            </a:extLst>
          </p:cNvPr>
          <p:cNvSpPr>
            <a:spLocks noGrp="1"/>
          </p:cNvSpPr>
          <p:nvPr>
            <p:ph idx="1"/>
          </p:nvPr>
        </p:nvSpPr>
        <p:spPr>
          <a:xfrm>
            <a:off x="0" y="1220299"/>
            <a:ext cx="7203831" cy="5637701"/>
          </a:xfrm>
        </p:spPr>
        <p:txBody>
          <a:bodyPr>
            <a:normAutofit/>
          </a:bodyPr>
          <a:lstStyle/>
          <a:p>
            <a:pPr marL="0" indent="0">
              <a:buNone/>
            </a:pPr>
            <a:r>
              <a:rPr lang="en-US" dirty="0">
                <a:solidFill>
                  <a:schemeClr val="bg1"/>
                </a:solidFill>
              </a:rPr>
              <a:t>Exodus 28:2-4 “And thou shalt make holy garments for Aaron thy brother </a:t>
            </a:r>
            <a:r>
              <a:rPr lang="en-US" b="1" u="sng" dirty="0">
                <a:solidFill>
                  <a:schemeClr val="bg1"/>
                </a:solidFill>
              </a:rPr>
              <a:t>for glory and for beauty</a:t>
            </a:r>
            <a:r>
              <a:rPr lang="en-US" dirty="0">
                <a:solidFill>
                  <a:schemeClr val="bg1"/>
                </a:solidFill>
              </a:rPr>
              <a:t>. And thou shalt speak unto all that are wise hearted, whom I have filled with the spirit of wisdom, that they may make Aaron's garments to consecrate him, that he may minister unto me in the priest's office. And these are the garments which they shall make; a </a:t>
            </a:r>
            <a:r>
              <a:rPr lang="en-US" b="1" u="sng" dirty="0">
                <a:solidFill>
                  <a:schemeClr val="bg1"/>
                </a:solidFill>
              </a:rPr>
              <a:t>breastplate, and an ephod, and a robe, and a broidered coat, a </a:t>
            </a:r>
            <a:r>
              <a:rPr lang="en-US" b="1" u="sng" dirty="0" err="1">
                <a:solidFill>
                  <a:schemeClr val="bg1"/>
                </a:solidFill>
              </a:rPr>
              <a:t>mitre</a:t>
            </a:r>
            <a:r>
              <a:rPr lang="en-US" b="1" u="sng" dirty="0">
                <a:solidFill>
                  <a:schemeClr val="bg1"/>
                </a:solidFill>
              </a:rPr>
              <a:t>, and a girdle: and they shall make holy garments for Aaron thy brother, and his sons, that he may minister unto me in the priest's office.</a:t>
            </a:r>
          </a:p>
          <a:p>
            <a:endParaRPr lang="en-US" dirty="0">
              <a:solidFill>
                <a:schemeClr val="bg1"/>
              </a:solidFill>
            </a:endParaRPr>
          </a:p>
        </p:txBody>
      </p:sp>
      <p:pic>
        <p:nvPicPr>
          <p:cNvPr id="4" name="Picture 3">
            <a:extLst>
              <a:ext uri="{FF2B5EF4-FFF2-40B4-BE49-F238E27FC236}">
                <a16:creationId xmlns:a16="http://schemas.microsoft.com/office/drawing/2014/main" xmlns="" id="{04FF7D50-313F-4802-93F7-36A9A171492C}"/>
              </a:ext>
            </a:extLst>
          </p:cNvPr>
          <p:cNvPicPr>
            <a:picLocks noChangeAspect="1"/>
          </p:cNvPicPr>
          <p:nvPr/>
        </p:nvPicPr>
        <p:blipFill>
          <a:blip r:embed="rId2"/>
          <a:stretch>
            <a:fillRect/>
          </a:stretch>
        </p:blipFill>
        <p:spPr>
          <a:xfrm>
            <a:off x="7663543" y="1064009"/>
            <a:ext cx="4220873" cy="5629868"/>
          </a:xfrm>
          <a:prstGeom prst="rect">
            <a:avLst/>
          </a:prstGeom>
        </p:spPr>
      </p:pic>
    </p:spTree>
    <p:extLst>
      <p:ext uri="{BB962C8B-B14F-4D97-AF65-F5344CB8AC3E}">
        <p14:creationId xmlns:p14="http://schemas.microsoft.com/office/powerpoint/2010/main" val="89212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8BF1273-18F1-4D86-8AB6-58290070D9DA}"/>
              </a:ext>
            </a:extLst>
          </p:cNvPr>
          <p:cNvPicPr>
            <a:picLocks noChangeAspect="1"/>
          </p:cNvPicPr>
          <p:nvPr/>
        </p:nvPicPr>
        <p:blipFill>
          <a:blip r:embed="rId2"/>
          <a:stretch>
            <a:fillRect/>
          </a:stretch>
        </p:blipFill>
        <p:spPr>
          <a:xfrm>
            <a:off x="0" y="0"/>
            <a:ext cx="5302091" cy="6858000"/>
          </a:xfrm>
          <a:prstGeom prst="rect">
            <a:avLst/>
          </a:prstGeom>
        </p:spPr>
      </p:pic>
      <p:pic>
        <p:nvPicPr>
          <p:cNvPr id="5" name="Picture 4">
            <a:extLst>
              <a:ext uri="{FF2B5EF4-FFF2-40B4-BE49-F238E27FC236}">
                <a16:creationId xmlns:a16="http://schemas.microsoft.com/office/drawing/2014/main" xmlns="" id="{3D344719-9E41-4C48-BEB0-B0D0C8AEE1E5}"/>
              </a:ext>
            </a:extLst>
          </p:cNvPr>
          <p:cNvPicPr>
            <a:picLocks noChangeAspect="1"/>
          </p:cNvPicPr>
          <p:nvPr/>
        </p:nvPicPr>
        <p:blipFill>
          <a:blip r:embed="rId3"/>
          <a:stretch>
            <a:fillRect/>
          </a:stretch>
        </p:blipFill>
        <p:spPr>
          <a:xfrm>
            <a:off x="5103973" y="480381"/>
            <a:ext cx="7088027" cy="5897238"/>
          </a:xfrm>
          <a:prstGeom prst="rect">
            <a:avLst/>
          </a:prstGeom>
        </p:spPr>
      </p:pic>
    </p:spTree>
    <p:extLst>
      <p:ext uri="{BB962C8B-B14F-4D97-AF65-F5344CB8AC3E}">
        <p14:creationId xmlns:p14="http://schemas.microsoft.com/office/powerpoint/2010/main" val="410710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7AE4C-C0AE-4245-967F-BB769AC15AB8}"/>
              </a:ext>
            </a:extLst>
          </p:cNvPr>
          <p:cNvSpPr>
            <a:spLocks noGrp="1"/>
          </p:cNvSpPr>
          <p:nvPr>
            <p:ph type="title"/>
          </p:nvPr>
        </p:nvSpPr>
        <p:spPr>
          <a:xfrm>
            <a:off x="838200" y="-266247"/>
            <a:ext cx="10515600" cy="1325563"/>
          </a:xfrm>
        </p:spPr>
        <p:txBody>
          <a:bodyPr/>
          <a:lstStyle/>
          <a:p>
            <a:pPr algn="ctr"/>
            <a:r>
              <a:rPr lang="en-US" i="1" u="sng" dirty="0">
                <a:latin typeface="Copperplate Gothic Bold" panose="020E0705020206020404" pitchFamily="34" charset="0"/>
              </a:rPr>
              <a:t>The Ephod</a:t>
            </a:r>
          </a:p>
        </p:txBody>
      </p:sp>
      <p:sp>
        <p:nvSpPr>
          <p:cNvPr id="3" name="Content Placeholder 2">
            <a:extLst>
              <a:ext uri="{FF2B5EF4-FFF2-40B4-BE49-F238E27FC236}">
                <a16:creationId xmlns:a16="http://schemas.microsoft.com/office/drawing/2014/main" xmlns="" id="{D29F1554-0136-4582-ADF1-D830EACC8C31}"/>
              </a:ext>
            </a:extLst>
          </p:cNvPr>
          <p:cNvSpPr>
            <a:spLocks noGrp="1"/>
          </p:cNvSpPr>
          <p:nvPr>
            <p:ph idx="1"/>
          </p:nvPr>
        </p:nvSpPr>
        <p:spPr>
          <a:xfrm>
            <a:off x="4963886" y="1059316"/>
            <a:ext cx="6389914" cy="5715000"/>
          </a:xfrm>
        </p:spPr>
        <p:txBody>
          <a:bodyPr/>
          <a:lstStyle/>
          <a:p>
            <a:pPr marL="0" indent="0">
              <a:buNone/>
            </a:pPr>
            <a:r>
              <a:rPr lang="en-US" dirty="0"/>
              <a:t>Ex. 28:6 “And they shall </a:t>
            </a:r>
            <a:r>
              <a:rPr lang="en-US" b="1" dirty="0"/>
              <a:t>make the ephod of gold</a:t>
            </a:r>
            <a:r>
              <a:rPr lang="en-US" dirty="0"/>
              <a:t>, of blue, and of purple, of scarlet, and fin twined linen, with </a:t>
            </a:r>
            <a:r>
              <a:rPr lang="en-US" b="1" dirty="0"/>
              <a:t>cunning needlework. . . ”</a:t>
            </a:r>
          </a:p>
          <a:p>
            <a:pPr marL="0" indent="0">
              <a:buNone/>
            </a:pPr>
            <a:endParaRPr lang="en-US" b="1" dirty="0"/>
          </a:p>
          <a:p>
            <a:pPr marL="0" indent="0">
              <a:buNone/>
            </a:pPr>
            <a:r>
              <a:rPr lang="en-US" dirty="0"/>
              <a:t>“Outside this was the ephod, a short garment of gold, blue, purple, scarlet, and white. </a:t>
            </a:r>
            <a:r>
              <a:rPr lang="en-US" b="1" dirty="0"/>
              <a:t>It was confined by a girdle of the same colors beautifully wrought</a:t>
            </a:r>
            <a:r>
              <a:rPr lang="en-US" dirty="0"/>
              <a:t>. The ephod was sleeveless, and on its gold embroidered should-pieces were set two onyx stones, bearing the names of the twelve tribes of Israel.”—PP, 351</a:t>
            </a:r>
          </a:p>
        </p:txBody>
      </p:sp>
      <p:pic>
        <p:nvPicPr>
          <p:cNvPr id="4" name="Picture 3">
            <a:extLst>
              <a:ext uri="{FF2B5EF4-FFF2-40B4-BE49-F238E27FC236}">
                <a16:creationId xmlns:a16="http://schemas.microsoft.com/office/drawing/2014/main" xmlns="" id="{F16A8410-2929-4BE1-B7A6-0583EA7C1F1D}"/>
              </a:ext>
            </a:extLst>
          </p:cNvPr>
          <p:cNvPicPr>
            <a:picLocks noChangeAspect="1"/>
          </p:cNvPicPr>
          <p:nvPr/>
        </p:nvPicPr>
        <p:blipFill>
          <a:blip r:embed="rId2"/>
          <a:stretch>
            <a:fillRect/>
          </a:stretch>
        </p:blipFill>
        <p:spPr>
          <a:xfrm>
            <a:off x="382361" y="760640"/>
            <a:ext cx="4286250" cy="5715000"/>
          </a:xfrm>
          <a:prstGeom prst="rect">
            <a:avLst/>
          </a:prstGeom>
        </p:spPr>
      </p:pic>
    </p:spTree>
    <p:extLst>
      <p:ext uri="{BB962C8B-B14F-4D97-AF65-F5344CB8AC3E}">
        <p14:creationId xmlns:p14="http://schemas.microsoft.com/office/powerpoint/2010/main" val="2798661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706F3D-05ED-4A85-AAC9-316E28CFF416}"/>
              </a:ext>
            </a:extLst>
          </p:cNvPr>
          <p:cNvSpPr>
            <a:spLocks noGrp="1"/>
          </p:cNvSpPr>
          <p:nvPr>
            <p:ph type="title"/>
          </p:nvPr>
        </p:nvSpPr>
        <p:spPr/>
        <p:txBody>
          <a:bodyPr/>
          <a:lstStyle/>
          <a:p>
            <a:r>
              <a:rPr lang="en-US" dirty="0">
                <a:solidFill>
                  <a:schemeClr val="bg1"/>
                </a:solidFill>
              </a:rPr>
              <a:t>Ephod Continued…</a:t>
            </a:r>
          </a:p>
        </p:txBody>
      </p:sp>
      <p:sp>
        <p:nvSpPr>
          <p:cNvPr id="3" name="Content Placeholder 2">
            <a:extLst>
              <a:ext uri="{FF2B5EF4-FFF2-40B4-BE49-F238E27FC236}">
                <a16:creationId xmlns:a16="http://schemas.microsoft.com/office/drawing/2014/main" xmlns="" id="{3B450AE4-000E-421B-ADA7-26784CB7E148}"/>
              </a:ext>
            </a:extLst>
          </p:cNvPr>
          <p:cNvSpPr>
            <a:spLocks noGrp="1"/>
          </p:cNvSpPr>
          <p:nvPr>
            <p:ph idx="1"/>
          </p:nvPr>
        </p:nvSpPr>
        <p:spPr/>
        <p:txBody>
          <a:bodyPr>
            <a:normAutofit fontScale="92500" lnSpcReduction="10000"/>
          </a:bodyPr>
          <a:lstStyle/>
          <a:p>
            <a:pPr marL="0" indent="0">
              <a:buNone/>
            </a:pPr>
            <a:r>
              <a:rPr lang="en-US" dirty="0">
                <a:solidFill>
                  <a:schemeClr val="bg1"/>
                </a:solidFill>
              </a:rPr>
              <a:t>Ex. 28:7-12 “It shall have the </a:t>
            </a:r>
            <a:r>
              <a:rPr lang="en-US" b="1" u="sng" dirty="0">
                <a:solidFill>
                  <a:schemeClr val="bg1"/>
                </a:solidFill>
              </a:rPr>
              <a:t>two </a:t>
            </a:r>
            <a:r>
              <a:rPr lang="en-US" b="1" u="sng" dirty="0" err="1">
                <a:solidFill>
                  <a:schemeClr val="bg1"/>
                </a:solidFill>
              </a:rPr>
              <a:t>shoulderpieces</a:t>
            </a:r>
            <a:r>
              <a:rPr lang="en-US" b="1" u="sng" dirty="0">
                <a:solidFill>
                  <a:schemeClr val="bg1"/>
                </a:solidFill>
              </a:rPr>
              <a:t> thereof joined at the two edges thereof</a:t>
            </a:r>
            <a:r>
              <a:rPr lang="en-US" dirty="0">
                <a:solidFill>
                  <a:schemeClr val="bg1"/>
                </a:solidFill>
              </a:rPr>
              <a:t>; and so it shall be joined together. </a:t>
            </a:r>
            <a:r>
              <a:rPr lang="en-US" b="1" u="sng" dirty="0">
                <a:solidFill>
                  <a:schemeClr val="bg1"/>
                </a:solidFill>
              </a:rPr>
              <a:t>And the curious girdle of the ephod, which is upon it, shall be of the same</a:t>
            </a:r>
            <a:r>
              <a:rPr lang="en-US" dirty="0">
                <a:solidFill>
                  <a:schemeClr val="bg1"/>
                </a:solidFill>
              </a:rPr>
              <a:t>, according to the work thereof; even of gold, of blue, and purple, and scarlet, and fine twined linen. </a:t>
            </a:r>
            <a:r>
              <a:rPr lang="en-US" b="1" u="sng" dirty="0">
                <a:solidFill>
                  <a:schemeClr val="bg1"/>
                </a:solidFill>
              </a:rPr>
              <a:t>And thou shalt take two onyx stones, and grave on them the names of the children of Israel: Six of their names on one stone, and the other six names of the rest on the other stone, according to their birth</a:t>
            </a:r>
            <a:r>
              <a:rPr lang="en-US" dirty="0">
                <a:solidFill>
                  <a:schemeClr val="bg1"/>
                </a:solidFill>
              </a:rPr>
              <a:t>. With the work of an engraver in stone, like the engravings of a signet, shalt thou engrave the two stones with the names of the children of Israel: thou shalt make them to be set in ouches of gold. And thou shalt put the two stones upon the shoulders of the </a:t>
            </a:r>
            <a:r>
              <a:rPr lang="en-US" b="1" u="sng" dirty="0">
                <a:solidFill>
                  <a:schemeClr val="bg1"/>
                </a:solidFill>
              </a:rPr>
              <a:t>ephod for stones of memorial unto the children of Israel</a:t>
            </a:r>
            <a:r>
              <a:rPr lang="en-US" dirty="0">
                <a:solidFill>
                  <a:schemeClr val="bg1"/>
                </a:solidFill>
              </a:rPr>
              <a:t>: and Aaron shall bear their names before the </a:t>
            </a:r>
            <a:r>
              <a:rPr lang="en-US" cap="small" dirty="0">
                <a:solidFill>
                  <a:schemeClr val="bg1"/>
                </a:solidFill>
                <a:effectLst/>
              </a:rPr>
              <a:t>Lord</a:t>
            </a:r>
            <a:r>
              <a:rPr lang="en-US" dirty="0">
                <a:solidFill>
                  <a:schemeClr val="bg1"/>
                </a:solidFill>
              </a:rPr>
              <a:t> upon his two shoulders for a memorial.”</a:t>
            </a:r>
          </a:p>
          <a:p>
            <a:pPr marL="0" indent="0">
              <a:buNone/>
            </a:pPr>
            <a:endParaRPr lang="en-US" dirty="0">
              <a:solidFill>
                <a:schemeClr val="bg1"/>
              </a:solidFill>
            </a:endParaRPr>
          </a:p>
        </p:txBody>
      </p:sp>
    </p:spTree>
    <p:extLst>
      <p:ext uri="{BB962C8B-B14F-4D97-AF65-F5344CB8AC3E}">
        <p14:creationId xmlns:p14="http://schemas.microsoft.com/office/powerpoint/2010/main" val="335791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9908A-A273-4D85-A4F6-60F6DB05B195}"/>
              </a:ext>
            </a:extLst>
          </p:cNvPr>
          <p:cNvSpPr>
            <a:spLocks noGrp="1"/>
          </p:cNvSpPr>
          <p:nvPr>
            <p:ph type="title"/>
          </p:nvPr>
        </p:nvSpPr>
        <p:spPr>
          <a:xfrm>
            <a:off x="838200" y="0"/>
            <a:ext cx="10515600" cy="1325563"/>
          </a:xfrm>
        </p:spPr>
        <p:txBody>
          <a:bodyPr/>
          <a:lstStyle/>
          <a:p>
            <a:pPr algn="ctr"/>
            <a:r>
              <a:rPr lang="en-US" dirty="0">
                <a:latin typeface="Agency FB" panose="020B0503020202020204" pitchFamily="34" charset="0"/>
              </a:rPr>
              <a:t>The Breastplate of…</a:t>
            </a:r>
          </a:p>
        </p:txBody>
      </p:sp>
      <p:sp>
        <p:nvSpPr>
          <p:cNvPr id="3" name="Content Placeholder 2">
            <a:extLst>
              <a:ext uri="{FF2B5EF4-FFF2-40B4-BE49-F238E27FC236}">
                <a16:creationId xmlns:a16="http://schemas.microsoft.com/office/drawing/2014/main" xmlns="" id="{C2E64F06-6401-4E05-BE9B-11AFBD6213D9}"/>
              </a:ext>
            </a:extLst>
          </p:cNvPr>
          <p:cNvSpPr>
            <a:spLocks noGrp="1"/>
          </p:cNvSpPr>
          <p:nvPr>
            <p:ph idx="1"/>
          </p:nvPr>
        </p:nvSpPr>
        <p:spPr>
          <a:xfrm>
            <a:off x="838200" y="1132114"/>
            <a:ext cx="5257800" cy="5044849"/>
          </a:xfrm>
        </p:spPr>
        <p:txBody>
          <a:bodyPr/>
          <a:lstStyle/>
          <a:p>
            <a:pPr marL="0" indent="0">
              <a:buNone/>
            </a:pPr>
            <a:r>
              <a:rPr lang="en-US" dirty="0"/>
              <a:t>Ex. 28:14, 15 “And two chains of pure gold at the ends; of wreathen work shalt thou make them, and </a:t>
            </a:r>
            <a:r>
              <a:rPr lang="en-US" b="1" dirty="0"/>
              <a:t>fasten the wreathen chains to the ouches</a:t>
            </a:r>
            <a:r>
              <a:rPr lang="en-US" dirty="0"/>
              <a:t>. And thou shalt make the </a:t>
            </a:r>
            <a:r>
              <a:rPr lang="en-US" b="1" dirty="0"/>
              <a:t>breastplate of judgment </a:t>
            </a:r>
            <a:r>
              <a:rPr lang="en-US" dirty="0"/>
              <a:t>with cunning work; after the work of the ephod thou shalt make it; of gold, of blue, and of purple, and of scarlet, and of fine twined linen, shalt thou make it.</a:t>
            </a:r>
          </a:p>
          <a:p>
            <a:pPr marL="0" indent="0">
              <a:buNone/>
            </a:pPr>
            <a:endParaRPr lang="en-US" dirty="0"/>
          </a:p>
        </p:txBody>
      </p:sp>
      <p:pic>
        <p:nvPicPr>
          <p:cNvPr id="4" name="Picture 3">
            <a:extLst>
              <a:ext uri="{FF2B5EF4-FFF2-40B4-BE49-F238E27FC236}">
                <a16:creationId xmlns:a16="http://schemas.microsoft.com/office/drawing/2014/main" xmlns="" id="{FD7BDFCC-4991-4DAF-A548-10F156BDC6D5}"/>
              </a:ext>
            </a:extLst>
          </p:cNvPr>
          <p:cNvPicPr>
            <a:picLocks noChangeAspect="1"/>
          </p:cNvPicPr>
          <p:nvPr/>
        </p:nvPicPr>
        <p:blipFill>
          <a:blip r:embed="rId2"/>
          <a:stretch>
            <a:fillRect/>
          </a:stretch>
        </p:blipFill>
        <p:spPr>
          <a:xfrm>
            <a:off x="6262762" y="1559169"/>
            <a:ext cx="5613001" cy="3739662"/>
          </a:xfrm>
          <a:prstGeom prst="rect">
            <a:avLst/>
          </a:prstGeom>
        </p:spPr>
      </p:pic>
    </p:spTree>
    <p:extLst>
      <p:ext uri="{BB962C8B-B14F-4D97-AF65-F5344CB8AC3E}">
        <p14:creationId xmlns:p14="http://schemas.microsoft.com/office/powerpoint/2010/main" val="377307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E27E0-458D-4FEF-A3BC-717BBB2548F1}"/>
              </a:ext>
            </a:extLst>
          </p:cNvPr>
          <p:cNvSpPr>
            <a:spLocks noGrp="1"/>
          </p:cNvSpPr>
          <p:nvPr>
            <p:ph type="title"/>
          </p:nvPr>
        </p:nvSpPr>
        <p:spPr>
          <a:xfrm>
            <a:off x="838200" y="365125"/>
            <a:ext cx="10515600" cy="1325563"/>
          </a:xfrm>
        </p:spPr>
        <p:txBody>
          <a:bodyPr/>
          <a:lstStyle/>
          <a:p>
            <a:pPr algn="ctr"/>
            <a:r>
              <a:rPr lang="en-US" dirty="0">
                <a:latin typeface="Abadi Extra Light" panose="020B0604020202020204" pitchFamily="34" charset="0"/>
              </a:rPr>
              <a:t>What is the Purpose of the Garments?</a:t>
            </a:r>
          </a:p>
        </p:txBody>
      </p:sp>
      <p:sp>
        <p:nvSpPr>
          <p:cNvPr id="3" name="Content Placeholder 2">
            <a:extLst>
              <a:ext uri="{FF2B5EF4-FFF2-40B4-BE49-F238E27FC236}">
                <a16:creationId xmlns:a16="http://schemas.microsoft.com/office/drawing/2014/main" xmlns="" id="{E3D30BA1-D055-422F-ABA7-12AA99F57AC4}"/>
              </a:ext>
            </a:extLst>
          </p:cNvPr>
          <p:cNvSpPr>
            <a:spLocks noGrp="1"/>
          </p:cNvSpPr>
          <p:nvPr>
            <p:ph idx="1"/>
          </p:nvPr>
        </p:nvSpPr>
        <p:spPr>
          <a:xfrm>
            <a:off x="838200" y="1825625"/>
            <a:ext cx="10515600" cy="4351338"/>
          </a:xfrm>
        </p:spPr>
        <p:txBody>
          <a:bodyPr/>
          <a:lstStyle/>
          <a:p>
            <a:pPr marL="0" indent="0">
              <a:buNone/>
            </a:pPr>
            <a:r>
              <a:rPr lang="en-US" dirty="0"/>
              <a:t>“Everything worn by the priest was to be whole and without blemish. By those </a:t>
            </a:r>
            <a:r>
              <a:rPr lang="en-US" b="1" dirty="0"/>
              <a:t>beautiful official garments was represented the character of the great antitype, Jesus Christ</a:t>
            </a:r>
            <a:r>
              <a:rPr lang="en-US" dirty="0"/>
              <a:t>. Nothing but perfection, in dress and attitude, in </a:t>
            </a:r>
            <a:r>
              <a:rPr lang="en-US" b="1" dirty="0"/>
              <a:t>word and spirit</a:t>
            </a:r>
            <a:r>
              <a:rPr lang="en-US" dirty="0"/>
              <a:t>, could be acceptable to God. He is holy, and His glory and perfection must be represented by the earthly service. Nothing but perfection could properly represent the sacredness of the heavenly service. Finite man might rend his own heart by showing a contrite and humble spirit. This God would discern. But no rent must be made in the priestly robes, for this would mar the representation of heavenly things.” –DA, 709</a:t>
            </a:r>
          </a:p>
        </p:txBody>
      </p:sp>
    </p:spTree>
    <p:extLst>
      <p:ext uri="{BB962C8B-B14F-4D97-AF65-F5344CB8AC3E}">
        <p14:creationId xmlns:p14="http://schemas.microsoft.com/office/powerpoint/2010/main" val="3586563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B2EDAA4-28CA-420D-B238-1841B276D71E}"/>
              </a:ext>
            </a:extLst>
          </p:cNvPr>
          <p:cNvSpPr>
            <a:spLocks noGrp="1"/>
          </p:cNvSpPr>
          <p:nvPr>
            <p:ph idx="1"/>
          </p:nvPr>
        </p:nvSpPr>
        <p:spPr>
          <a:xfrm>
            <a:off x="5181599" y="0"/>
            <a:ext cx="6814458" cy="6857999"/>
          </a:xfrm>
        </p:spPr>
        <p:txBody>
          <a:bodyPr>
            <a:normAutofit/>
          </a:bodyPr>
          <a:lstStyle/>
          <a:p>
            <a:pPr marL="0" indent="0">
              <a:buNone/>
            </a:pPr>
            <a:r>
              <a:rPr lang="en-US" dirty="0"/>
              <a:t>Ex. 28:16-21 “Foursquare it shall be being doubled; </a:t>
            </a:r>
            <a:r>
              <a:rPr lang="en-US" b="1" dirty="0"/>
              <a:t>a span </a:t>
            </a:r>
            <a:r>
              <a:rPr lang="en-US" dirty="0"/>
              <a:t>shall be the length thereof, and a span shall be the breadth thereof. And thou shalt set in it settings of stones, even four rows of stones: the first row shall be a </a:t>
            </a:r>
            <a:r>
              <a:rPr lang="en-US" dirty="0" err="1"/>
              <a:t>sardius</a:t>
            </a:r>
            <a:r>
              <a:rPr lang="en-US" dirty="0"/>
              <a:t>, a topaz, and a carbuncle: this shall be the first row. And the second row shall be an emerald, a sapphire, and a diamond. And the third row a </a:t>
            </a:r>
            <a:r>
              <a:rPr lang="en-US" dirty="0" err="1"/>
              <a:t>ligure</a:t>
            </a:r>
            <a:r>
              <a:rPr lang="en-US" dirty="0"/>
              <a:t>, an agate, and an amethyst. And the fourth row a beryl, and an onyx, and a jasper: they shall be set in gold in their </a:t>
            </a:r>
            <a:r>
              <a:rPr lang="en-US" dirty="0" err="1"/>
              <a:t>inclosings</a:t>
            </a:r>
            <a:r>
              <a:rPr lang="en-US" dirty="0"/>
              <a:t>. </a:t>
            </a:r>
            <a:r>
              <a:rPr lang="en-US" b="1" dirty="0"/>
              <a:t>And the stones shall be with the names of the children of Israel, twelve, according to their names, like the engravings of a signet; </a:t>
            </a:r>
            <a:r>
              <a:rPr lang="en-US" dirty="0"/>
              <a:t>every one with his name shall they be according to the twelve tribes.</a:t>
            </a:r>
          </a:p>
          <a:p>
            <a:pPr marL="0" indent="0">
              <a:buNone/>
            </a:pPr>
            <a:endParaRPr lang="en-US" dirty="0"/>
          </a:p>
        </p:txBody>
      </p:sp>
      <p:pic>
        <p:nvPicPr>
          <p:cNvPr id="4" name="Picture 3">
            <a:extLst>
              <a:ext uri="{FF2B5EF4-FFF2-40B4-BE49-F238E27FC236}">
                <a16:creationId xmlns:a16="http://schemas.microsoft.com/office/drawing/2014/main" xmlns="" id="{A259F760-17C7-4CE4-9C3E-77AE56665A1E}"/>
              </a:ext>
            </a:extLst>
          </p:cNvPr>
          <p:cNvPicPr>
            <a:picLocks noChangeAspect="1"/>
          </p:cNvPicPr>
          <p:nvPr/>
        </p:nvPicPr>
        <p:blipFill>
          <a:blip r:embed="rId2"/>
          <a:stretch>
            <a:fillRect/>
          </a:stretch>
        </p:blipFill>
        <p:spPr>
          <a:xfrm>
            <a:off x="0" y="1160008"/>
            <a:ext cx="4981575" cy="3971925"/>
          </a:xfrm>
          <a:prstGeom prst="rect">
            <a:avLst/>
          </a:prstGeom>
        </p:spPr>
      </p:pic>
    </p:spTree>
    <p:extLst>
      <p:ext uri="{BB962C8B-B14F-4D97-AF65-F5344CB8AC3E}">
        <p14:creationId xmlns:p14="http://schemas.microsoft.com/office/powerpoint/2010/main" val="1500097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Separate Stones, Separate Characters</a:t>
            </a:r>
            <a:r>
              <a:rPr lang="mr-IN" b="1" i="1" dirty="0"/>
              <a:t>…</a:t>
            </a:r>
            <a:r>
              <a:rPr lang="en-US" b="1" i="1" dirty="0"/>
              <a:t> </a:t>
            </a:r>
          </a:p>
        </p:txBody>
      </p:sp>
      <p:sp>
        <p:nvSpPr>
          <p:cNvPr id="3" name="Content Placeholder 2"/>
          <p:cNvSpPr>
            <a:spLocks noGrp="1"/>
          </p:cNvSpPr>
          <p:nvPr>
            <p:ph idx="1"/>
          </p:nvPr>
        </p:nvSpPr>
        <p:spPr>
          <a:xfrm>
            <a:off x="5604923" y="2037468"/>
            <a:ext cx="6587077" cy="4820532"/>
          </a:xfrm>
        </p:spPr>
        <p:txBody>
          <a:bodyPr>
            <a:normAutofit/>
          </a:bodyPr>
          <a:lstStyle/>
          <a:p>
            <a:pPr marL="0" indent="0">
              <a:buNone/>
            </a:pPr>
            <a:r>
              <a:rPr lang="en-US" dirty="0"/>
              <a:t>“In the breastplate of the high priest there were many stones, but each stone had its special light, adding to the beauty of the whole. Every stone had its special significance, bearing its important message from God. There were many stones, but one breastplate. So there are many minds, but one Mind. In the church there are many members, each having his peculiar characteristics, but they form one family.”-- </a:t>
            </a:r>
            <a:r>
              <a:rPr lang="en-US" i="1" dirty="0"/>
              <a:t>Letter </a:t>
            </a:r>
            <a:r>
              <a:rPr lang="en-US" dirty="0"/>
              <a:t>53, 1900. </a:t>
            </a:r>
          </a:p>
          <a:p>
            <a:pPr marL="0" indent="0">
              <a:buNone/>
            </a:pPr>
            <a:endParaRPr lang="en-US" dirty="0"/>
          </a:p>
        </p:txBody>
      </p:sp>
      <p:pic>
        <p:nvPicPr>
          <p:cNvPr id="4" name="Picture 3"/>
          <p:cNvPicPr>
            <a:picLocks noChangeAspect="1"/>
          </p:cNvPicPr>
          <p:nvPr/>
        </p:nvPicPr>
        <p:blipFill>
          <a:blip r:embed="rId2"/>
          <a:stretch>
            <a:fillRect/>
          </a:stretch>
        </p:blipFill>
        <p:spPr>
          <a:xfrm>
            <a:off x="0" y="2127033"/>
            <a:ext cx="5523692" cy="4288037"/>
          </a:xfrm>
          <a:prstGeom prst="rect">
            <a:avLst/>
          </a:prstGeom>
        </p:spPr>
      </p:pic>
    </p:spTree>
    <p:extLst>
      <p:ext uri="{BB962C8B-B14F-4D97-AF65-F5344CB8AC3E}">
        <p14:creationId xmlns:p14="http://schemas.microsoft.com/office/powerpoint/2010/main" val="58872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E99548-72E4-46C8-B58E-91F502E21830}"/>
              </a:ext>
            </a:extLst>
          </p:cNvPr>
          <p:cNvSpPr txBox="1"/>
          <p:nvPr/>
        </p:nvSpPr>
        <p:spPr>
          <a:xfrm>
            <a:off x="0" y="210026"/>
            <a:ext cx="10319657" cy="646331"/>
          </a:xfrm>
          <a:prstGeom prst="rect">
            <a:avLst/>
          </a:prstGeom>
          <a:noFill/>
        </p:spPr>
        <p:txBody>
          <a:bodyPr wrap="square" rtlCol="0">
            <a:spAutoFit/>
          </a:bodyPr>
          <a:lstStyle/>
          <a:p>
            <a:r>
              <a:rPr lang="en-US" sz="3600" i="1" u="sng" dirty="0">
                <a:solidFill>
                  <a:srgbClr val="002060"/>
                </a:solidFill>
                <a:latin typeface="Algerian" panose="04020705040A02060702" pitchFamily="82" charset="0"/>
              </a:rPr>
              <a:t>More on the breastplate</a:t>
            </a:r>
          </a:p>
        </p:txBody>
      </p:sp>
      <p:sp>
        <p:nvSpPr>
          <p:cNvPr id="3" name="TextBox 2">
            <a:extLst>
              <a:ext uri="{FF2B5EF4-FFF2-40B4-BE49-F238E27FC236}">
                <a16:creationId xmlns:a16="http://schemas.microsoft.com/office/drawing/2014/main" xmlns="" id="{820F35B9-E20B-4FEA-9DB7-D7B4366AB54B}"/>
              </a:ext>
            </a:extLst>
          </p:cNvPr>
          <p:cNvSpPr txBox="1"/>
          <p:nvPr/>
        </p:nvSpPr>
        <p:spPr>
          <a:xfrm>
            <a:off x="217714" y="1003327"/>
            <a:ext cx="6422572" cy="6001643"/>
          </a:xfrm>
          <a:prstGeom prst="rect">
            <a:avLst/>
          </a:prstGeom>
          <a:noFill/>
        </p:spPr>
        <p:txBody>
          <a:bodyPr wrap="square" rtlCol="0">
            <a:spAutoFit/>
          </a:bodyPr>
          <a:lstStyle/>
          <a:p>
            <a:r>
              <a:rPr lang="en-US" sz="2800" dirty="0"/>
              <a:t>“</a:t>
            </a:r>
            <a:r>
              <a:rPr lang="en-US" sz="3200" dirty="0"/>
              <a:t>Over the ephod was the breastplate, </a:t>
            </a:r>
            <a:r>
              <a:rPr lang="en-US" sz="3200" b="1" dirty="0"/>
              <a:t>the most sacred of the priestly vestments.</a:t>
            </a:r>
            <a:r>
              <a:rPr lang="en-US" sz="3200" dirty="0"/>
              <a:t> This was of the same material as the ephod. It was the in the form of a square, measuring a span, and was suspended from the shoulders by a cord of blue from the golden rings. The border was formed of a variety of precious stones, the same that form the twelve foundations of the City of God.”—PP 351</a:t>
            </a:r>
            <a:endParaRPr lang="en-US" sz="2800" dirty="0"/>
          </a:p>
        </p:txBody>
      </p:sp>
      <p:pic>
        <p:nvPicPr>
          <p:cNvPr id="4" name="Picture 3">
            <a:extLst>
              <a:ext uri="{FF2B5EF4-FFF2-40B4-BE49-F238E27FC236}">
                <a16:creationId xmlns:a16="http://schemas.microsoft.com/office/drawing/2014/main" xmlns="" id="{3CA919E1-69AF-4BEA-9019-62878F03FCFE}"/>
              </a:ext>
            </a:extLst>
          </p:cNvPr>
          <p:cNvPicPr>
            <a:picLocks noChangeAspect="1"/>
          </p:cNvPicPr>
          <p:nvPr/>
        </p:nvPicPr>
        <p:blipFill rotWithShape="1">
          <a:blip r:embed="rId2"/>
          <a:srcRect l="29783" b="36410"/>
          <a:stretch/>
        </p:blipFill>
        <p:spPr>
          <a:xfrm>
            <a:off x="6900230" y="239334"/>
            <a:ext cx="5291770" cy="6001643"/>
          </a:xfrm>
          <a:prstGeom prst="rect">
            <a:avLst/>
          </a:prstGeom>
        </p:spPr>
      </p:pic>
    </p:spTree>
    <p:extLst>
      <p:ext uri="{BB962C8B-B14F-4D97-AF65-F5344CB8AC3E}">
        <p14:creationId xmlns:p14="http://schemas.microsoft.com/office/powerpoint/2010/main" val="3604081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5F814B-F096-41F0-849C-237543786F78}"/>
              </a:ext>
            </a:extLst>
          </p:cNvPr>
          <p:cNvSpPr>
            <a:spLocks noGrp="1"/>
          </p:cNvSpPr>
          <p:nvPr>
            <p:ph idx="1"/>
          </p:nvPr>
        </p:nvSpPr>
        <p:spPr>
          <a:xfrm>
            <a:off x="6096000" y="785995"/>
            <a:ext cx="5632938" cy="5286009"/>
          </a:xfrm>
        </p:spPr>
        <p:txBody>
          <a:bodyPr/>
          <a:lstStyle/>
          <a:p>
            <a:pPr marL="0" indent="0">
              <a:buNone/>
            </a:pPr>
            <a:r>
              <a:rPr lang="en-US" dirty="0">
                <a:solidFill>
                  <a:schemeClr val="bg1"/>
                </a:solidFill>
              </a:rPr>
              <a:t>Ex. 28:29 “And Aaron shall bear the names of the children of Israel in the breastplate of judgment upon his heart, when he </a:t>
            </a:r>
            <a:r>
              <a:rPr lang="en-US" dirty="0" err="1">
                <a:solidFill>
                  <a:schemeClr val="bg1"/>
                </a:solidFill>
              </a:rPr>
              <a:t>goeth</a:t>
            </a:r>
            <a:r>
              <a:rPr lang="en-US" dirty="0">
                <a:solidFill>
                  <a:schemeClr val="bg1"/>
                </a:solidFill>
              </a:rPr>
              <a:t> in unto the holy place, for a memorial before the </a:t>
            </a:r>
            <a:r>
              <a:rPr lang="en-US" cap="small" dirty="0">
                <a:solidFill>
                  <a:schemeClr val="bg1"/>
                </a:solidFill>
                <a:effectLst/>
              </a:rPr>
              <a:t>Lord</a:t>
            </a:r>
            <a:r>
              <a:rPr lang="en-US" dirty="0">
                <a:solidFill>
                  <a:schemeClr val="bg1"/>
                </a:solidFill>
              </a:rPr>
              <a:t> continually.”</a:t>
            </a:r>
          </a:p>
          <a:p>
            <a:pPr marL="0" indent="0">
              <a:buNone/>
            </a:pPr>
            <a:endParaRPr lang="en-US" dirty="0">
              <a:solidFill>
                <a:schemeClr val="bg1"/>
              </a:solidFill>
            </a:endParaRPr>
          </a:p>
          <a:p>
            <a:pPr marL="0" indent="0">
              <a:buNone/>
            </a:pPr>
            <a:r>
              <a:rPr lang="en-US" dirty="0">
                <a:solidFill>
                  <a:schemeClr val="bg1"/>
                </a:solidFill>
              </a:rPr>
              <a:t>So Christ, the great high priest, pleading His blood before the Father in the sinner’s behalf, bears upon His heart the name of every repentant, believing soul—PP, 351</a:t>
            </a:r>
          </a:p>
        </p:txBody>
      </p:sp>
      <p:pic>
        <p:nvPicPr>
          <p:cNvPr id="4" name="Picture 3">
            <a:extLst>
              <a:ext uri="{FF2B5EF4-FFF2-40B4-BE49-F238E27FC236}">
                <a16:creationId xmlns:a16="http://schemas.microsoft.com/office/drawing/2014/main" xmlns="" id="{5F33A140-3299-4615-81C3-8C929BD1BFEE}"/>
              </a:ext>
            </a:extLst>
          </p:cNvPr>
          <p:cNvPicPr>
            <a:picLocks noChangeAspect="1"/>
          </p:cNvPicPr>
          <p:nvPr/>
        </p:nvPicPr>
        <p:blipFill>
          <a:blip r:embed="rId2"/>
          <a:stretch>
            <a:fillRect/>
          </a:stretch>
        </p:blipFill>
        <p:spPr>
          <a:xfrm>
            <a:off x="463062" y="1617228"/>
            <a:ext cx="4862763" cy="3623543"/>
          </a:xfrm>
          <a:prstGeom prst="rect">
            <a:avLst/>
          </a:prstGeom>
        </p:spPr>
      </p:pic>
    </p:spTree>
    <p:extLst>
      <p:ext uri="{BB962C8B-B14F-4D97-AF65-F5344CB8AC3E}">
        <p14:creationId xmlns:p14="http://schemas.microsoft.com/office/powerpoint/2010/main" val="382957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a:solidFill>
                  <a:srgbClr val="FFFFFF"/>
                </a:solidFill>
              </a:rPr>
              <a:t>Urim</a:t>
            </a:r>
            <a:r>
              <a:rPr lang="en-US" b="1" u="sng" dirty="0">
                <a:solidFill>
                  <a:srgbClr val="FFFFFF"/>
                </a:solidFill>
              </a:rPr>
              <a:t> and </a:t>
            </a:r>
            <a:r>
              <a:rPr lang="en-US" b="1" u="sng" dirty="0" err="1">
                <a:solidFill>
                  <a:srgbClr val="FFFFFF"/>
                </a:solidFill>
              </a:rPr>
              <a:t>Thummim</a:t>
            </a:r>
            <a:endParaRPr lang="en-US" b="1" u="sng" dirty="0">
              <a:solidFill>
                <a:srgbClr val="FFFFFF"/>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a:solidFill>
                  <a:schemeClr val="bg1"/>
                </a:solidFill>
              </a:rPr>
              <a:t>Ex. 28:30 “And </a:t>
            </a:r>
            <a:r>
              <a:rPr lang="en-US" b="1" u="sng" dirty="0">
                <a:solidFill>
                  <a:schemeClr val="bg1"/>
                </a:solidFill>
              </a:rPr>
              <a:t>thou shalt put in</a:t>
            </a:r>
            <a:r>
              <a:rPr lang="en-US" dirty="0">
                <a:solidFill>
                  <a:schemeClr val="bg1"/>
                </a:solidFill>
              </a:rPr>
              <a:t> the breastplate of judgment </a:t>
            </a:r>
            <a:r>
              <a:rPr lang="en-US" b="1" u="sng" dirty="0">
                <a:solidFill>
                  <a:schemeClr val="bg1"/>
                </a:solidFill>
              </a:rPr>
              <a:t>the </a:t>
            </a:r>
            <a:r>
              <a:rPr lang="en-US" b="1" u="sng" dirty="0" err="1">
                <a:solidFill>
                  <a:schemeClr val="bg1"/>
                </a:solidFill>
              </a:rPr>
              <a:t>Urim</a:t>
            </a:r>
            <a:r>
              <a:rPr lang="en-US" b="1" u="sng" dirty="0">
                <a:solidFill>
                  <a:schemeClr val="bg1"/>
                </a:solidFill>
              </a:rPr>
              <a:t> and the </a:t>
            </a:r>
            <a:r>
              <a:rPr lang="en-US" b="1" u="sng" dirty="0" err="1">
                <a:solidFill>
                  <a:schemeClr val="bg1"/>
                </a:solidFill>
              </a:rPr>
              <a:t>Thummim</a:t>
            </a:r>
            <a:r>
              <a:rPr lang="en-US" dirty="0">
                <a:solidFill>
                  <a:schemeClr val="bg1"/>
                </a:solidFill>
              </a:rPr>
              <a:t>; and they shall be upon Aaron's heart, when he </a:t>
            </a:r>
            <a:r>
              <a:rPr lang="en-US" dirty="0" err="1">
                <a:solidFill>
                  <a:schemeClr val="bg1"/>
                </a:solidFill>
              </a:rPr>
              <a:t>goeth</a:t>
            </a:r>
            <a:r>
              <a:rPr lang="en-US" dirty="0">
                <a:solidFill>
                  <a:schemeClr val="bg1"/>
                </a:solidFill>
              </a:rPr>
              <a:t> in before the </a:t>
            </a:r>
            <a:r>
              <a:rPr lang="en-US" cap="small" dirty="0">
                <a:solidFill>
                  <a:schemeClr val="bg1"/>
                </a:solidFill>
              </a:rPr>
              <a:t>Lord</a:t>
            </a:r>
            <a:r>
              <a:rPr lang="en-US" dirty="0">
                <a:solidFill>
                  <a:schemeClr val="bg1"/>
                </a:solidFill>
              </a:rPr>
              <a:t>: and Aaron shall bear the judgment of the children of Israel upon his heart before the </a:t>
            </a:r>
            <a:r>
              <a:rPr lang="en-US" cap="small" dirty="0">
                <a:solidFill>
                  <a:schemeClr val="bg1"/>
                </a:solidFill>
              </a:rPr>
              <a:t>Lord</a:t>
            </a:r>
            <a:r>
              <a:rPr lang="en-US" dirty="0">
                <a:solidFill>
                  <a:schemeClr val="bg1"/>
                </a:solidFill>
              </a:rPr>
              <a:t> continually</a:t>
            </a:r>
          </a:p>
          <a:p>
            <a:pPr marL="0" indent="0">
              <a:buNone/>
            </a:pPr>
            <a:r>
              <a:rPr lang="en-US" dirty="0">
                <a:solidFill>
                  <a:schemeClr val="bg1"/>
                </a:solidFill>
              </a:rPr>
              <a:t>Lev. 8:8 “And he put the breastplate upon him: </a:t>
            </a:r>
            <a:r>
              <a:rPr lang="en-US" b="1" u="sng" dirty="0">
                <a:solidFill>
                  <a:schemeClr val="bg1"/>
                </a:solidFill>
              </a:rPr>
              <a:t>also he put in the breastplate the </a:t>
            </a:r>
            <a:r>
              <a:rPr lang="en-US" b="1" u="sng" dirty="0" err="1">
                <a:solidFill>
                  <a:schemeClr val="bg1"/>
                </a:solidFill>
              </a:rPr>
              <a:t>Urim</a:t>
            </a:r>
            <a:r>
              <a:rPr lang="en-US" b="1" u="sng" dirty="0">
                <a:solidFill>
                  <a:schemeClr val="bg1"/>
                </a:solidFill>
              </a:rPr>
              <a:t> and the </a:t>
            </a:r>
            <a:r>
              <a:rPr lang="en-US" b="1" u="sng" dirty="0" err="1">
                <a:solidFill>
                  <a:schemeClr val="bg1"/>
                </a:solidFill>
              </a:rPr>
              <a:t>Thummim</a:t>
            </a:r>
            <a:r>
              <a:rPr lang="en-US"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Urim</a:t>
            </a:r>
            <a:r>
              <a:rPr lang="en-US" dirty="0">
                <a:solidFill>
                  <a:schemeClr val="bg1"/>
                </a:solidFill>
              </a:rPr>
              <a:t>- 224: lights </a:t>
            </a:r>
          </a:p>
          <a:p>
            <a:pPr marL="0" indent="0">
              <a:buNone/>
            </a:pPr>
            <a:endParaRPr lang="en-US" dirty="0">
              <a:solidFill>
                <a:schemeClr val="bg1"/>
              </a:solidFill>
            </a:endParaRPr>
          </a:p>
          <a:p>
            <a:pPr marL="0" indent="0">
              <a:buNone/>
            </a:pPr>
            <a:r>
              <a:rPr lang="en-US" dirty="0" err="1">
                <a:solidFill>
                  <a:schemeClr val="bg1"/>
                </a:solidFill>
              </a:rPr>
              <a:t>Thummim</a:t>
            </a:r>
            <a:r>
              <a:rPr lang="en-US" dirty="0">
                <a:solidFill>
                  <a:schemeClr val="bg1"/>
                </a:solidFill>
              </a:rPr>
              <a:t>- 8550: perfection</a:t>
            </a:r>
          </a:p>
        </p:txBody>
      </p:sp>
    </p:spTree>
    <p:extLst>
      <p:ext uri="{BB962C8B-B14F-4D97-AF65-F5344CB8AC3E}">
        <p14:creationId xmlns:p14="http://schemas.microsoft.com/office/powerpoint/2010/main" val="4065515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smtClean="0"/>
              <a:t>their </a:t>
            </a:r>
            <a:r>
              <a:rPr lang="en-US" dirty="0"/>
              <a:t>purpose?</a:t>
            </a:r>
          </a:p>
        </p:txBody>
      </p:sp>
      <p:sp>
        <p:nvSpPr>
          <p:cNvPr id="3" name="Content Placeholder 2"/>
          <p:cNvSpPr>
            <a:spLocks noGrp="1"/>
          </p:cNvSpPr>
          <p:nvPr>
            <p:ph idx="1"/>
          </p:nvPr>
        </p:nvSpPr>
        <p:spPr>
          <a:xfrm>
            <a:off x="0" y="1707511"/>
            <a:ext cx="6930415" cy="4351338"/>
          </a:xfrm>
        </p:spPr>
        <p:txBody>
          <a:bodyPr/>
          <a:lstStyle/>
          <a:p>
            <a:pPr marL="0" indent="0">
              <a:buNone/>
            </a:pPr>
            <a:r>
              <a:rPr lang="en-US" dirty="0"/>
              <a:t>At the right and left of the breastplate were two large stones of great brilliancy. These were known as the </a:t>
            </a:r>
            <a:r>
              <a:rPr lang="en-US" dirty="0" err="1"/>
              <a:t>Urim</a:t>
            </a:r>
            <a:r>
              <a:rPr lang="en-US" dirty="0"/>
              <a:t> and </a:t>
            </a:r>
            <a:r>
              <a:rPr lang="en-US" dirty="0" err="1"/>
              <a:t>Thummim</a:t>
            </a:r>
            <a:r>
              <a:rPr lang="en-US" dirty="0"/>
              <a:t>. By them the will of God was made known through the high priest. When questions were brought for decision before the Lord, a halo of light encircling the precious stone at the right was a token of the divine consent or approval, while a cloud shadowing the stone at the left was an evidence of denial or disapprobation.—PP, 351</a:t>
            </a:r>
          </a:p>
        </p:txBody>
      </p:sp>
      <p:pic>
        <p:nvPicPr>
          <p:cNvPr id="4" name="Picture 3"/>
          <p:cNvPicPr>
            <a:picLocks noChangeAspect="1"/>
          </p:cNvPicPr>
          <p:nvPr/>
        </p:nvPicPr>
        <p:blipFill>
          <a:blip r:embed="rId2"/>
          <a:stretch>
            <a:fillRect/>
          </a:stretch>
        </p:blipFill>
        <p:spPr>
          <a:xfrm>
            <a:off x="7934961" y="1692599"/>
            <a:ext cx="3175000" cy="3873500"/>
          </a:xfrm>
          <a:prstGeom prst="rect">
            <a:avLst/>
          </a:prstGeom>
        </p:spPr>
      </p:pic>
    </p:spTree>
    <p:extLst>
      <p:ext uri="{BB962C8B-B14F-4D97-AF65-F5344CB8AC3E}">
        <p14:creationId xmlns:p14="http://schemas.microsoft.com/office/powerpoint/2010/main" val="771652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4001D-D1E7-4CCF-8AD0-65C2986E69BE}"/>
              </a:ext>
            </a:extLst>
          </p:cNvPr>
          <p:cNvSpPr>
            <a:spLocks noGrp="1"/>
          </p:cNvSpPr>
          <p:nvPr>
            <p:ph type="title"/>
          </p:nvPr>
        </p:nvSpPr>
        <p:spPr>
          <a:xfrm>
            <a:off x="275493" y="0"/>
            <a:ext cx="10515600" cy="1325563"/>
          </a:xfrm>
        </p:spPr>
        <p:txBody>
          <a:bodyPr/>
          <a:lstStyle/>
          <a:p>
            <a:r>
              <a:rPr lang="en-US" b="1" i="1" dirty="0">
                <a:solidFill>
                  <a:srgbClr val="FFFF00"/>
                </a:solidFill>
                <a:latin typeface="Vrinda" panose="020B0502040204020203" pitchFamily="34" charset="0"/>
                <a:cs typeface="Vrinda" panose="020B0502040204020203" pitchFamily="34" charset="0"/>
              </a:rPr>
              <a:t>A Few Examples…</a:t>
            </a:r>
          </a:p>
        </p:txBody>
      </p:sp>
      <p:sp>
        <p:nvSpPr>
          <p:cNvPr id="3" name="TextBox 2">
            <a:extLst>
              <a:ext uri="{FF2B5EF4-FFF2-40B4-BE49-F238E27FC236}">
                <a16:creationId xmlns:a16="http://schemas.microsoft.com/office/drawing/2014/main" xmlns="" id="{1B388753-AA16-4306-9CED-82207C70536E}"/>
              </a:ext>
            </a:extLst>
          </p:cNvPr>
          <p:cNvSpPr txBox="1"/>
          <p:nvPr/>
        </p:nvSpPr>
        <p:spPr>
          <a:xfrm>
            <a:off x="586154" y="1547446"/>
            <a:ext cx="11183815" cy="4401205"/>
          </a:xfrm>
          <a:prstGeom prst="rect">
            <a:avLst/>
          </a:prstGeom>
          <a:noFill/>
        </p:spPr>
        <p:txBody>
          <a:bodyPr wrap="square" rtlCol="0">
            <a:spAutoFit/>
          </a:bodyPr>
          <a:lstStyle/>
          <a:p>
            <a:r>
              <a:rPr lang="en-US" sz="2800" dirty="0">
                <a:solidFill>
                  <a:schemeClr val="bg1"/>
                </a:solidFill>
              </a:rPr>
              <a:t>Psalm 143:10 “Teach me to do thy will; for thou </a:t>
            </a:r>
            <a:r>
              <a:rPr lang="en-US" sz="2800" i="1" dirty="0">
                <a:solidFill>
                  <a:schemeClr val="bg1"/>
                </a:solidFill>
              </a:rPr>
              <a:t>art</a:t>
            </a:r>
            <a:r>
              <a:rPr lang="en-US" sz="2800" dirty="0">
                <a:solidFill>
                  <a:schemeClr val="bg1"/>
                </a:solidFill>
              </a:rPr>
              <a:t> my God: thy spirit </a:t>
            </a:r>
            <a:r>
              <a:rPr lang="en-US" sz="2800" i="1" dirty="0">
                <a:solidFill>
                  <a:schemeClr val="bg1"/>
                </a:solidFill>
              </a:rPr>
              <a:t>is</a:t>
            </a:r>
            <a:r>
              <a:rPr lang="en-US" sz="2800" dirty="0">
                <a:solidFill>
                  <a:schemeClr val="bg1"/>
                </a:solidFill>
              </a:rPr>
              <a:t> good; lead me into the land of uprightness.”</a:t>
            </a:r>
          </a:p>
          <a:p>
            <a:endParaRPr lang="en-US" sz="2800" dirty="0">
              <a:solidFill>
                <a:schemeClr val="bg1"/>
              </a:solidFill>
            </a:endParaRPr>
          </a:p>
          <a:p>
            <a:r>
              <a:rPr lang="en-US" sz="2800" dirty="0">
                <a:solidFill>
                  <a:schemeClr val="bg1"/>
                </a:solidFill>
              </a:rPr>
              <a:t>Numbers 27:21 “And he shall stand before Eleazar the priest, who shall ask </a:t>
            </a:r>
            <a:r>
              <a:rPr lang="en-US" sz="2800" i="1" dirty="0">
                <a:solidFill>
                  <a:schemeClr val="bg1"/>
                </a:solidFill>
              </a:rPr>
              <a:t>counsel</a:t>
            </a:r>
            <a:r>
              <a:rPr lang="en-US" sz="2800" dirty="0">
                <a:solidFill>
                  <a:schemeClr val="bg1"/>
                </a:solidFill>
              </a:rPr>
              <a:t> for him after the judgment of </a:t>
            </a:r>
            <a:r>
              <a:rPr lang="en-US" sz="2800" dirty="0" err="1">
                <a:solidFill>
                  <a:schemeClr val="bg1"/>
                </a:solidFill>
              </a:rPr>
              <a:t>Urim</a:t>
            </a:r>
            <a:r>
              <a:rPr lang="en-US" sz="2800" dirty="0">
                <a:solidFill>
                  <a:schemeClr val="bg1"/>
                </a:solidFill>
              </a:rPr>
              <a:t> before the LORD: at his word shall they go out, and at his word they shall come in, </a:t>
            </a:r>
            <a:r>
              <a:rPr lang="en-US" sz="2800" i="1" dirty="0">
                <a:solidFill>
                  <a:schemeClr val="bg1"/>
                </a:solidFill>
              </a:rPr>
              <a:t>both</a:t>
            </a:r>
            <a:r>
              <a:rPr lang="en-US" sz="2800" dirty="0">
                <a:solidFill>
                  <a:schemeClr val="bg1"/>
                </a:solidFill>
              </a:rPr>
              <a:t> he, and all the children of Israel with him, even all the congregation.</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1 Sam. 28:6 </a:t>
            </a:r>
            <a:r>
              <a:rPr lang="en-US" sz="2800" dirty="0" smtClean="0">
                <a:solidFill>
                  <a:schemeClr val="bg1"/>
                </a:solidFill>
              </a:rPr>
              <a:t>“And </a:t>
            </a:r>
            <a:r>
              <a:rPr lang="en-US" sz="2800" dirty="0">
                <a:solidFill>
                  <a:schemeClr val="bg1"/>
                </a:solidFill>
              </a:rPr>
              <a:t>when Saul enquired of the </a:t>
            </a:r>
            <a:r>
              <a:rPr lang="en-US" sz="2800" cap="small" dirty="0">
                <a:solidFill>
                  <a:schemeClr val="bg1"/>
                </a:solidFill>
              </a:rPr>
              <a:t>Lord</a:t>
            </a:r>
            <a:r>
              <a:rPr lang="en-US" sz="2800" dirty="0">
                <a:solidFill>
                  <a:schemeClr val="bg1"/>
                </a:solidFill>
              </a:rPr>
              <a:t>, the </a:t>
            </a:r>
            <a:r>
              <a:rPr lang="en-US" sz="2800" cap="small" dirty="0">
                <a:solidFill>
                  <a:schemeClr val="bg1"/>
                </a:solidFill>
              </a:rPr>
              <a:t>Lord</a:t>
            </a:r>
            <a:r>
              <a:rPr lang="en-US" sz="2800" dirty="0">
                <a:solidFill>
                  <a:schemeClr val="bg1"/>
                </a:solidFill>
              </a:rPr>
              <a:t> answered him not, neither by dreams, nor by </a:t>
            </a:r>
            <a:r>
              <a:rPr lang="en-US" sz="2800" dirty="0" err="1">
                <a:solidFill>
                  <a:schemeClr val="bg1"/>
                </a:solidFill>
              </a:rPr>
              <a:t>Urim</a:t>
            </a:r>
            <a:r>
              <a:rPr lang="en-US" sz="2800" dirty="0">
                <a:solidFill>
                  <a:schemeClr val="bg1"/>
                </a:solidFill>
              </a:rPr>
              <a:t>, nor by </a:t>
            </a:r>
            <a:r>
              <a:rPr lang="en-US" sz="2800">
                <a:solidFill>
                  <a:schemeClr val="bg1"/>
                </a:solidFill>
              </a:rPr>
              <a:t>prophets</a:t>
            </a:r>
            <a:r>
              <a:rPr lang="en-US" sz="280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21628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5D7AE-1FC2-4D0A-81ED-49CC8685EBFB}"/>
              </a:ext>
            </a:extLst>
          </p:cNvPr>
          <p:cNvSpPr>
            <a:spLocks noGrp="1"/>
          </p:cNvSpPr>
          <p:nvPr>
            <p:ph type="title"/>
          </p:nvPr>
        </p:nvSpPr>
        <p:spPr>
          <a:xfrm>
            <a:off x="838200" y="384628"/>
            <a:ext cx="10515600" cy="592818"/>
          </a:xfrm>
        </p:spPr>
        <p:txBody>
          <a:bodyPr>
            <a:normAutofit fontScale="90000"/>
          </a:bodyPr>
          <a:lstStyle/>
          <a:p>
            <a:pPr algn="ctr"/>
            <a:r>
              <a:rPr lang="en-US" b="1" dirty="0">
                <a:solidFill>
                  <a:srgbClr val="002060"/>
                </a:solidFill>
                <a:latin typeface="Algerian" panose="04020705040A02060702" pitchFamily="82" charset="0"/>
              </a:rPr>
              <a:t>The Ribband of Blue</a:t>
            </a:r>
          </a:p>
        </p:txBody>
      </p:sp>
      <p:sp>
        <p:nvSpPr>
          <p:cNvPr id="3" name="Content Placeholder 2">
            <a:extLst>
              <a:ext uri="{FF2B5EF4-FFF2-40B4-BE49-F238E27FC236}">
                <a16:creationId xmlns:a16="http://schemas.microsoft.com/office/drawing/2014/main" xmlns="" id="{2A738593-CCA3-4535-B3DF-5E140B588789}"/>
              </a:ext>
            </a:extLst>
          </p:cNvPr>
          <p:cNvSpPr>
            <a:spLocks noGrp="1"/>
          </p:cNvSpPr>
          <p:nvPr>
            <p:ph idx="1"/>
          </p:nvPr>
        </p:nvSpPr>
        <p:spPr>
          <a:xfrm>
            <a:off x="4689231" y="977446"/>
            <a:ext cx="7208853" cy="5792335"/>
          </a:xfrm>
        </p:spPr>
        <p:txBody>
          <a:bodyPr>
            <a:normAutofit/>
          </a:bodyPr>
          <a:lstStyle/>
          <a:p>
            <a:pPr marL="0" indent="0">
              <a:buNone/>
            </a:pPr>
            <a:r>
              <a:rPr lang="en-US" dirty="0"/>
              <a:t>“Speak unto the children of Israel, and bid them that they make them </a:t>
            </a:r>
            <a:r>
              <a:rPr lang="en-US" b="1" dirty="0"/>
              <a:t>fringes in the borders of their garments throughout their generations, and that they put upon the fringe of the borders a ribband of blue</a:t>
            </a:r>
            <a:r>
              <a:rPr lang="en-US" dirty="0"/>
              <a:t>: And it shall be unto you for a fringe, that ye may look upon it, and </a:t>
            </a:r>
            <a:r>
              <a:rPr lang="en-US" b="1" dirty="0"/>
              <a:t>remember all the commandments of the </a:t>
            </a:r>
            <a:r>
              <a:rPr lang="en-US" b="1" cap="small" dirty="0">
                <a:effectLst/>
              </a:rPr>
              <a:t>Lord</a:t>
            </a:r>
            <a:r>
              <a:rPr lang="en-US" dirty="0"/>
              <a:t>, and do them ; and that ye </a:t>
            </a:r>
            <a:r>
              <a:rPr lang="en-US" b="1" dirty="0"/>
              <a:t>seek not after your own heart</a:t>
            </a:r>
            <a:r>
              <a:rPr lang="en-US" dirty="0"/>
              <a:t> and your own eyes, after which ye use to go a whoring: That ye may remember, and do all my commandments, and be holy unto your God. I am the </a:t>
            </a:r>
            <a:r>
              <a:rPr lang="en-US" cap="small" dirty="0">
                <a:effectLst/>
              </a:rPr>
              <a:t>Lord</a:t>
            </a:r>
            <a:r>
              <a:rPr lang="en-US" dirty="0"/>
              <a:t> your God, which brought you out of the land of Egypt, to be your God: I am the </a:t>
            </a:r>
            <a:r>
              <a:rPr lang="en-US" cap="small" dirty="0">
                <a:effectLst/>
              </a:rPr>
              <a:t>Lord</a:t>
            </a:r>
            <a:r>
              <a:rPr lang="en-US" dirty="0"/>
              <a:t> your God.”—Num. 15:38-41</a:t>
            </a:r>
          </a:p>
          <a:p>
            <a:pPr marL="0" indent="0">
              <a:buNone/>
            </a:pPr>
            <a:endParaRPr lang="en-US" dirty="0"/>
          </a:p>
        </p:txBody>
      </p:sp>
      <p:pic>
        <p:nvPicPr>
          <p:cNvPr id="5" name="Picture 4">
            <a:extLst>
              <a:ext uri="{FF2B5EF4-FFF2-40B4-BE49-F238E27FC236}">
                <a16:creationId xmlns:a16="http://schemas.microsoft.com/office/drawing/2014/main" xmlns="" id="{35DBC4B5-FD5E-499B-8FAD-13B05390541F}"/>
              </a:ext>
            </a:extLst>
          </p:cNvPr>
          <p:cNvPicPr>
            <a:picLocks noChangeAspect="1"/>
          </p:cNvPicPr>
          <p:nvPr/>
        </p:nvPicPr>
        <p:blipFill>
          <a:blip r:embed="rId2"/>
          <a:stretch>
            <a:fillRect/>
          </a:stretch>
        </p:blipFill>
        <p:spPr>
          <a:xfrm>
            <a:off x="1460045" y="1195176"/>
            <a:ext cx="2338231" cy="5181028"/>
          </a:xfrm>
          <a:prstGeom prst="rect">
            <a:avLst/>
          </a:prstGeom>
        </p:spPr>
      </p:pic>
    </p:spTree>
    <p:extLst>
      <p:ext uri="{BB962C8B-B14F-4D97-AF65-F5344CB8AC3E}">
        <p14:creationId xmlns:p14="http://schemas.microsoft.com/office/powerpoint/2010/main" val="39964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8AE54D-88D5-4188-86C0-3A2D4B74AA32}"/>
              </a:ext>
            </a:extLst>
          </p:cNvPr>
          <p:cNvSpPr>
            <a:spLocks noGrp="1"/>
          </p:cNvSpPr>
          <p:nvPr>
            <p:ph type="title"/>
          </p:nvPr>
        </p:nvSpPr>
        <p:spPr>
          <a:xfrm>
            <a:off x="650631" y="-221029"/>
            <a:ext cx="10515600" cy="1325563"/>
          </a:xfrm>
        </p:spPr>
        <p:txBody>
          <a:bodyPr/>
          <a:lstStyle/>
          <a:p>
            <a:pPr algn="ctr"/>
            <a:r>
              <a:rPr lang="en-US" b="1" dirty="0"/>
              <a:t>The Linen Robes</a:t>
            </a:r>
          </a:p>
        </p:txBody>
      </p:sp>
      <p:sp>
        <p:nvSpPr>
          <p:cNvPr id="3" name="Content Placeholder 2">
            <a:extLst>
              <a:ext uri="{FF2B5EF4-FFF2-40B4-BE49-F238E27FC236}">
                <a16:creationId xmlns:a16="http://schemas.microsoft.com/office/drawing/2014/main" xmlns="" id="{501D697D-C240-4BC4-A624-D524A19E233E}"/>
              </a:ext>
            </a:extLst>
          </p:cNvPr>
          <p:cNvSpPr>
            <a:spLocks noGrp="1"/>
          </p:cNvSpPr>
          <p:nvPr>
            <p:ph idx="1"/>
          </p:nvPr>
        </p:nvSpPr>
        <p:spPr>
          <a:xfrm>
            <a:off x="234463" y="1104533"/>
            <a:ext cx="5861538" cy="5436943"/>
          </a:xfrm>
        </p:spPr>
        <p:txBody>
          <a:bodyPr/>
          <a:lstStyle/>
          <a:p>
            <a:pPr marL="0" indent="0">
              <a:buNone/>
            </a:pPr>
            <a:r>
              <a:rPr lang="en-US" dirty="0"/>
              <a:t>Ex. 28:40-42 “And </a:t>
            </a:r>
            <a:r>
              <a:rPr lang="en-US" b="1" dirty="0"/>
              <a:t>for Aaron's sons thou shalt make coats, and thou shalt make for them girdles, and bonnets shalt thou make for them, for glory and for beauty</a:t>
            </a:r>
            <a:r>
              <a:rPr lang="en-US" dirty="0"/>
              <a:t>. And thou shalt put them upon Aaron thy brother, and his sons with him; and shalt anoint them, and consecrate them, and sanctify them, that they may minister unto me in the priest's office. And thou shalt make them </a:t>
            </a:r>
            <a:r>
              <a:rPr lang="en-US" b="1" dirty="0"/>
              <a:t>linen breeches to cover their nakedness</a:t>
            </a:r>
            <a:r>
              <a:rPr lang="en-US" dirty="0"/>
              <a:t>; from the loins even unto the thighs they shall reach”</a:t>
            </a:r>
          </a:p>
          <a:p>
            <a:pPr marL="0" indent="0">
              <a:buNone/>
            </a:pPr>
            <a:endParaRPr lang="en-US" dirty="0"/>
          </a:p>
        </p:txBody>
      </p:sp>
      <p:pic>
        <p:nvPicPr>
          <p:cNvPr id="4" name="Picture 3">
            <a:extLst>
              <a:ext uri="{FF2B5EF4-FFF2-40B4-BE49-F238E27FC236}">
                <a16:creationId xmlns:a16="http://schemas.microsoft.com/office/drawing/2014/main" xmlns="" id="{CEC9E3B3-ADAF-4C6A-B44C-9F5FF8A97CD2}"/>
              </a:ext>
            </a:extLst>
          </p:cNvPr>
          <p:cNvPicPr>
            <a:picLocks noChangeAspect="1"/>
          </p:cNvPicPr>
          <p:nvPr/>
        </p:nvPicPr>
        <p:blipFill rotWithShape="1">
          <a:blip r:embed="rId2"/>
          <a:srcRect r="65953"/>
          <a:stretch/>
        </p:blipFill>
        <p:spPr>
          <a:xfrm>
            <a:off x="8033657" y="441751"/>
            <a:ext cx="2743201" cy="6213025"/>
          </a:xfrm>
          <a:prstGeom prst="rect">
            <a:avLst/>
          </a:prstGeom>
        </p:spPr>
      </p:pic>
    </p:spTree>
    <p:extLst>
      <p:ext uri="{BB962C8B-B14F-4D97-AF65-F5344CB8AC3E}">
        <p14:creationId xmlns:p14="http://schemas.microsoft.com/office/powerpoint/2010/main" val="152761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22277B-B88B-4FB8-86DC-458DDBCD5B88}"/>
              </a:ext>
            </a:extLst>
          </p:cNvPr>
          <p:cNvSpPr>
            <a:spLocks noGrp="1"/>
          </p:cNvSpPr>
          <p:nvPr>
            <p:ph type="title"/>
          </p:nvPr>
        </p:nvSpPr>
        <p:spPr>
          <a:xfrm>
            <a:off x="838200" y="365125"/>
            <a:ext cx="10515600" cy="1325563"/>
          </a:xfrm>
        </p:spPr>
        <p:txBody>
          <a:bodyPr/>
          <a:lstStyle/>
          <a:p>
            <a:r>
              <a:rPr lang="en-US">
                <a:solidFill>
                  <a:srgbClr val="7030A0"/>
                </a:solidFill>
                <a:latin typeface="Arial Black" panose="020B0A04020102020204" pitchFamily="34" charset="0"/>
              </a:rPr>
              <a:t>Commandments and Virtue</a:t>
            </a:r>
            <a:endParaRPr lang="en-US" dirty="0">
              <a:solidFill>
                <a:srgbClr val="7030A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xmlns="" id="{46947B75-576C-4C4C-8E13-4A914B3E878E}"/>
              </a:ext>
            </a:extLst>
          </p:cNvPr>
          <p:cNvSpPr>
            <a:spLocks noGrp="1"/>
          </p:cNvSpPr>
          <p:nvPr>
            <p:ph idx="1"/>
          </p:nvPr>
        </p:nvSpPr>
        <p:spPr>
          <a:xfrm>
            <a:off x="345831" y="1359877"/>
            <a:ext cx="7203831" cy="4840532"/>
          </a:xfrm>
        </p:spPr>
        <p:txBody>
          <a:bodyPr>
            <a:normAutofit/>
          </a:bodyPr>
          <a:lstStyle/>
          <a:p>
            <a:r>
              <a:rPr lang="en-US" dirty="0">
                <a:solidFill>
                  <a:schemeClr val="bg1"/>
                </a:solidFill>
              </a:rPr>
              <a:t>“And a woman having an issue of blood twelve years, which had spent all her living upon physicians, neither could be healed of any, Came behind him, and touched the border of his garment: and immediately her issue of blood stanched. And Jesus said, Who touched me? When all denied, Peter and they that were with him said, Master, the multitude throng thee and press thee, and </a:t>
            </a:r>
            <a:r>
              <a:rPr lang="en-US" dirty="0" err="1">
                <a:solidFill>
                  <a:schemeClr val="bg1"/>
                </a:solidFill>
              </a:rPr>
              <a:t>sayest</a:t>
            </a:r>
            <a:r>
              <a:rPr lang="en-US" dirty="0">
                <a:solidFill>
                  <a:schemeClr val="bg1"/>
                </a:solidFill>
              </a:rPr>
              <a:t> thou, Who touched me? And Jesus said, </a:t>
            </a:r>
            <a:r>
              <a:rPr lang="en-US" b="1" u="sng" dirty="0">
                <a:solidFill>
                  <a:schemeClr val="bg1"/>
                </a:solidFill>
              </a:rPr>
              <a:t>Somebody hath touched me: for I perceive that virtue is gone out of me.”</a:t>
            </a:r>
            <a:r>
              <a:rPr lang="en-US" dirty="0">
                <a:solidFill>
                  <a:schemeClr val="bg1"/>
                </a:solidFill>
              </a:rPr>
              <a:t>—Luke 8:43-46</a:t>
            </a:r>
            <a:endParaRPr lang="en-US" b="1" u="sng" dirty="0">
              <a:solidFill>
                <a:schemeClr val="bg1"/>
              </a:solidFill>
            </a:endParaRPr>
          </a:p>
          <a:p>
            <a:pPr marL="0" indent="0">
              <a:buNone/>
            </a:pPr>
            <a:endParaRPr lang="en-US" dirty="0"/>
          </a:p>
        </p:txBody>
      </p:sp>
      <p:pic>
        <p:nvPicPr>
          <p:cNvPr id="4" name="Picture 3">
            <a:extLst>
              <a:ext uri="{FF2B5EF4-FFF2-40B4-BE49-F238E27FC236}">
                <a16:creationId xmlns:a16="http://schemas.microsoft.com/office/drawing/2014/main" xmlns="" id="{F12D294E-C788-4712-9266-55DC923B6B90}"/>
              </a:ext>
            </a:extLst>
          </p:cNvPr>
          <p:cNvPicPr>
            <a:picLocks noChangeAspect="1"/>
          </p:cNvPicPr>
          <p:nvPr/>
        </p:nvPicPr>
        <p:blipFill>
          <a:blip r:embed="rId2"/>
          <a:stretch>
            <a:fillRect/>
          </a:stretch>
        </p:blipFill>
        <p:spPr>
          <a:xfrm>
            <a:off x="7549662" y="1766339"/>
            <a:ext cx="4162425" cy="3067050"/>
          </a:xfrm>
          <a:prstGeom prst="rect">
            <a:avLst/>
          </a:prstGeom>
        </p:spPr>
      </p:pic>
    </p:spTree>
    <p:extLst>
      <p:ext uri="{BB962C8B-B14F-4D97-AF65-F5344CB8AC3E}">
        <p14:creationId xmlns:p14="http://schemas.microsoft.com/office/powerpoint/2010/main" val="259074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56D96-7EAA-4F3F-93CF-1ED27E78BBC8}"/>
              </a:ext>
            </a:extLst>
          </p:cNvPr>
          <p:cNvSpPr>
            <a:spLocks noGrp="1"/>
          </p:cNvSpPr>
          <p:nvPr>
            <p:ph type="title"/>
          </p:nvPr>
        </p:nvSpPr>
        <p:spPr>
          <a:xfrm>
            <a:off x="185057" y="18255"/>
            <a:ext cx="11821886" cy="1325563"/>
          </a:xfrm>
        </p:spPr>
        <p:txBody>
          <a:bodyPr/>
          <a:lstStyle/>
          <a:p>
            <a:r>
              <a:rPr lang="en-US" b="1" dirty="0">
                <a:solidFill>
                  <a:srgbClr val="00B050"/>
                </a:solidFill>
              </a:rPr>
              <a:t>White=Christ’s Righteousness, which covers our sins</a:t>
            </a:r>
          </a:p>
        </p:txBody>
      </p:sp>
      <p:sp>
        <p:nvSpPr>
          <p:cNvPr id="3" name="Content Placeholder 2">
            <a:extLst>
              <a:ext uri="{FF2B5EF4-FFF2-40B4-BE49-F238E27FC236}">
                <a16:creationId xmlns:a16="http://schemas.microsoft.com/office/drawing/2014/main" xmlns="" id="{1579E002-D6E2-4278-BCF7-9999E971F62C}"/>
              </a:ext>
            </a:extLst>
          </p:cNvPr>
          <p:cNvSpPr>
            <a:spLocks noGrp="1"/>
          </p:cNvSpPr>
          <p:nvPr>
            <p:ph idx="1"/>
          </p:nvPr>
        </p:nvSpPr>
        <p:spPr>
          <a:xfrm>
            <a:off x="838200" y="1343818"/>
            <a:ext cx="10515600" cy="5175477"/>
          </a:xfrm>
        </p:spPr>
        <p:txBody>
          <a:bodyPr>
            <a:normAutofit lnSpcReduction="10000"/>
          </a:bodyPr>
          <a:lstStyle/>
          <a:p>
            <a:pPr marL="0" indent="0">
              <a:buNone/>
            </a:pPr>
            <a:r>
              <a:rPr lang="en-US" dirty="0"/>
              <a:t>Rev. 19:8 “And to her was granted that she should be arrayed in </a:t>
            </a:r>
            <a:r>
              <a:rPr lang="en-US" b="1" dirty="0"/>
              <a:t>fine linen, clean and white: for the fine linen is the righteousness of saints.”</a:t>
            </a:r>
          </a:p>
          <a:p>
            <a:pPr marL="0" indent="0">
              <a:buNone/>
            </a:pPr>
            <a:endParaRPr lang="en-US" dirty="0"/>
          </a:p>
          <a:p>
            <a:pPr marL="0" indent="0">
              <a:buNone/>
            </a:pPr>
            <a:r>
              <a:rPr lang="en-US" dirty="0"/>
              <a:t>Rev. 7:14 “And he said to me, These are they which came out of great tribulation, and </a:t>
            </a:r>
            <a:r>
              <a:rPr lang="en-US" b="1" dirty="0"/>
              <a:t>have washed their robes, and made them white in the blood of the Lamb</a:t>
            </a:r>
            <a:r>
              <a:rPr lang="en-US" dirty="0"/>
              <a:t>.”</a:t>
            </a:r>
          </a:p>
          <a:p>
            <a:pPr marL="0" indent="0">
              <a:buNone/>
            </a:pPr>
            <a:endParaRPr lang="en-US" dirty="0"/>
          </a:p>
          <a:p>
            <a:pPr marL="0" indent="0">
              <a:buNone/>
            </a:pPr>
            <a:r>
              <a:rPr lang="en-US" dirty="0"/>
              <a:t>Rev. 3:18 “I counsel thee to buy of me gold tried in the fire, that thou mayest be rich; and </a:t>
            </a:r>
            <a:r>
              <a:rPr lang="en-US" b="1" dirty="0"/>
              <a:t>white raiment</a:t>
            </a:r>
            <a:r>
              <a:rPr lang="en-US" dirty="0"/>
              <a:t>, that thou mayest be clothed, and </a:t>
            </a:r>
            <a:r>
              <a:rPr lang="en-US" i="1" dirty="0"/>
              <a:t>that</a:t>
            </a:r>
            <a:r>
              <a:rPr lang="en-US" dirty="0"/>
              <a:t> </a:t>
            </a:r>
            <a:r>
              <a:rPr lang="en-US" b="1" dirty="0"/>
              <a:t>the shame of thy nakedness do not appear</a:t>
            </a:r>
            <a:r>
              <a:rPr lang="en-US" dirty="0"/>
              <a:t>; and anoint thine eyes with </a:t>
            </a:r>
            <a:r>
              <a:rPr lang="en-US" dirty="0" err="1"/>
              <a:t>eyesalve</a:t>
            </a:r>
            <a:r>
              <a:rPr lang="en-US" dirty="0"/>
              <a:t>, that thou mayest see.</a:t>
            </a:r>
            <a:br>
              <a:rPr lang="en-US" dirty="0"/>
            </a:b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89815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3D680-E4DF-4DCD-A394-2AA5C87DA450}"/>
              </a:ext>
            </a:extLst>
          </p:cNvPr>
          <p:cNvSpPr>
            <a:spLocks noGrp="1"/>
          </p:cNvSpPr>
          <p:nvPr>
            <p:ph type="title"/>
          </p:nvPr>
        </p:nvSpPr>
        <p:spPr>
          <a:xfrm>
            <a:off x="838200" y="-221029"/>
            <a:ext cx="10515600" cy="1325563"/>
          </a:xfrm>
        </p:spPr>
        <p:txBody>
          <a:bodyPr/>
          <a:lstStyle/>
          <a:p>
            <a:pPr algn="ctr"/>
            <a:r>
              <a:rPr lang="en-US" b="1" i="1" dirty="0">
                <a:solidFill>
                  <a:srgbClr val="00B050"/>
                </a:solidFill>
              </a:rPr>
              <a:t>To Sum up the Common Priests…</a:t>
            </a:r>
          </a:p>
        </p:txBody>
      </p:sp>
      <p:sp>
        <p:nvSpPr>
          <p:cNvPr id="3" name="Content Placeholder 2">
            <a:extLst>
              <a:ext uri="{FF2B5EF4-FFF2-40B4-BE49-F238E27FC236}">
                <a16:creationId xmlns:a16="http://schemas.microsoft.com/office/drawing/2014/main" xmlns="" id="{6A08510B-4C05-4A2E-8C5C-7F7AE3434FE0}"/>
              </a:ext>
            </a:extLst>
          </p:cNvPr>
          <p:cNvSpPr>
            <a:spLocks noGrp="1"/>
          </p:cNvSpPr>
          <p:nvPr>
            <p:ph idx="1"/>
          </p:nvPr>
        </p:nvSpPr>
        <p:spPr>
          <a:xfrm>
            <a:off x="234462" y="1104534"/>
            <a:ext cx="11676184" cy="1802789"/>
          </a:xfrm>
        </p:spPr>
        <p:txBody>
          <a:bodyPr/>
          <a:lstStyle/>
          <a:p>
            <a:pPr marL="0" indent="0">
              <a:buNone/>
            </a:pPr>
            <a:r>
              <a:rPr lang="en-US" dirty="0">
                <a:solidFill>
                  <a:schemeClr val="bg1"/>
                </a:solidFill>
              </a:rPr>
              <a:t>“The robe of the common priest was of white linen, and woven of one piece. It extended nearly to the feet and was confined about the waist by a white linen girdle embroidered in blue, purple, and red”—PP, 350</a:t>
            </a:r>
          </a:p>
        </p:txBody>
      </p:sp>
      <p:pic>
        <p:nvPicPr>
          <p:cNvPr id="4" name="Picture 3">
            <a:extLst>
              <a:ext uri="{FF2B5EF4-FFF2-40B4-BE49-F238E27FC236}">
                <a16:creationId xmlns:a16="http://schemas.microsoft.com/office/drawing/2014/main" xmlns="" id="{7B3579DF-4458-4F31-88D7-60ED8143992D}"/>
              </a:ext>
            </a:extLst>
          </p:cNvPr>
          <p:cNvPicPr>
            <a:picLocks noChangeAspect="1"/>
          </p:cNvPicPr>
          <p:nvPr/>
        </p:nvPicPr>
        <p:blipFill>
          <a:blip r:embed="rId2"/>
          <a:stretch>
            <a:fillRect/>
          </a:stretch>
        </p:blipFill>
        <p:spPr>
          <a:xfrm>
            <a:off x="1293255" y="2589946"/>
            <a:ext cx="9605490" cy="3925276"/>
          </a:xfrm>
          <a:prstGeom prst="rect">
            <a:avLst/>
          </a:prstGeom>
        </p:spPr>
      </p:pic>
    </p:spTree>
    <p:extLst>
      <p:ext uri="{BB962C8B-B14F-4D97-AF65-F5344CB8AC3E}">
        <p14:creationId xmlns:p14="http://schemas.microsoft.com/office/powerpoint/2010/main" val="1940028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CECE8-2E08-4524-A36F-10121D4AAC82}"/>
              </a:ext>
            </a:extLst>
          </p:cNvPr>
          <p:cNvSpPr>
            <a:spLocks noGrp="1"/>
          </p:cNvSpPr>
          <p:nvPr>
            <p:ph type="title"/>
          </p:nvPr>
        </p:nvSpPr>
        <p:spPr>
          <a:xfrm>
            <a:off x="0" y="18255"/>
            <a:ext cx="12192000" cy="1325563"/>
          </a:xfrm>
        </p:spPr>
        <p:txBody>
          <a:bodyPr/>
          <a:lstStyle/>
          <a:p>
            <a:r>
              <a:rPr lang="en-US" b="1" i="1" dirty="0"/>
              <a:t>When did the High Priest Wear Common Garments?</a:t>
            </a:r>
          </a:p>
        </p:txBody>
      </p:sp>
      <p:sp>
        <p:nvSpPr>
          <p:cNvPr id="3" name="Content Placeholder 2">
            <a:extLst>
              <a:ext uri="{FF2B5EF4-FFF2-40B4-BE49-F238E27FC236}">
                <a16:creationId xmlns:a16="http://schemas.microsoft.com/office/drawing/2014/main" xmlns="" id="{7A91899F-7C13-4384-B9C2-D38CB45E3B29}"/>
              </a:ext>
            </a:extLst>
          </p:cNvPr>
          <p:cNvSpPr>
            <a:spLocks noGrp="1"/>
          </p:cNvSpPr>
          <p:nvPr>
            <p:ph idx="1"/>
          </p:nvPr>
        </p:nvSpPr>
        <p:spPr>
          <a:xfrm>
            <a:off x="257908" y="1078523"/>
            <a:ext cx="7479321" cy="5098440"/>
          </a:xfrm>
        </p:spPr>
        <p:txBody>
          <a:bodyPr/>
          <a:lstStyle/>
          <a:p>
            <a:pPr marL="0" indent="0">
              <a:buNone/>
            </a:pPr>
            <a:r>
              <a:rPr lang="en-US" dirty="0"/>
              <a:t>Lev. 16:23 “And Aaron shall come into the tabernacle of the congregation, and </a:t>
            </a:r>
            <a:r>
              <a:rPr lang="en-US" b="1" dirty="0"/>
              <a:t>shall put off the linen garments</a:t>
            </a:r>
            <a:r>
              <a:rPr lang="en-US" dirty="0"/>
              <a:t>, which he put on when he went into the holy </a:t>
            </a:r>
            <a:r>
              <a:rPr lang="en-US" i="1" dirty="0"/>
              <a:t>place</a:t>
            </a:r>
            <a:r>
              <a:rPr lang="en-US" dirty="0"/>
              <a:t>, and shall leave them there:</a:t>
            </a:r>
            <a:br>
              <a:rPr lang="en-US" dirty="0"/>
            </a:br>
            <a:endParaRPr lang="en-US" dirty="0"/>
          </a:p>
          <a:p>
            <a:pPr marL="0" indent="0">
              <a:buNone/>
            </a:pPr>
            <a:r>
              <a:rPr lang="en-US" dirty="0"/>
              <a:t>As the high priest laid aside his gorgeous pontifical robes, and officiated in the white linen dress of the common priest, so Christ took the form of a servant, and offered sacrifice, Himself the priest, Himself the victim—DA, 25</a:t>
            </a:r>
          </a:p>
        </p:txBody>
      </p:sp>
      <p:pic>
        <p:nvPicPr>
          <p:cNvPr id="4" name="Picture 3">
            <a:extLst>
              <a:ext uri="{FF2B5EF4-FFF2-40B4-BE49-F238E27FC236}">
                <a16:creationId xmlns:a16="http://schemas.microsoft.com/office/drawing/2014/main" xmlns="" id="{A81D1C86-A99C-4F63-AA07-51F6010721F2}"/>
              </a:ext>
            </a:extLst>
          </p:cNvPr>
          <p:cNvPicPr>
            <a:picLocks noChangeAspect="1"/>
          </p:cNvPicPr>
          <p:nvPr/>
        </p:nvPicPr>
        <p:blipFill>
          <a:blip r:embed="rId2"/>
          <a:stretch>
            <a:fillRect/>
          </a:stretch>
        </p:blipFill>
        <p:spPr>
          <a:xfrm>
            <a:off x="8302502" y="1326540"/>
            <a:ext cx="3324225" cy="4762500"/>
          </a:xfrm>
          <a:prstGeom prst="rect">
            <a:avLst/>
          </a:prstGeom>
        </p:spPr>
      </p:pic>
    </p:spTree>
    <p:extLst>
      <p:ext uri="{BB962C8B-B14F-4D97-AF65-F5344CB8AC3E}">
        <p14:creationId xmlns:p14="http://schemas.microsoft.com/office/powerpoint/2010/main" val="264383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91460-DD79-4DE0-82BD-3B6FD541F7CB}"/>
              </a:ext>
            </a:extLst>
          </p:cNvPr>
          <p:cNvSpPr>
            <a:spLocks noGrp="1"/>
          </p:cNvSpPr>
          <p:nvPr>
            <p:ph type="title"/>
          </p:nvPr>
        </p:nvSpPr>
        <p:spPr>
          <a:xfrm>
            <a:off x="838200" y="-288018"/>
            <a:ext cx="10515600" cy="1325563"/>
          </a:xfrm>
        </p:spPr>
        <p:txBody>
          <a:bodyPr/>
          <a:lstStyle/>
          <a:p>
            <a:pPr algn="ctr"/>
            <a:r>
              <a:rPr lang="en-US" b="1" i="1" dirty="0">
                <a:solidFill>
                  <a:srgbClr val="FFC000"/>
                </a:solidFill>
                <a:latin typeface="Baskerville Old Face" panose="02020602080505020303" pitchFamily="18" charset="0"/>
              </a:rPr>
              <a:t>The High Priest’s Garments…</a:t>
            </a:r>
          </a:p>
        </p:txBody>
      </p:sp>
      <p:sp>
        <p:nvSpPr>
          <p:cNvPr id="3" name="Content Placeholder 2">
            <a:extLst>
              <a:ext uri="{FF2B5EF4-FFF2-40B4-BE49-F238E27FC236}">
                <a16:creationId xmlns:a16="http://schemas.microsoft.com/office/drawing/2014/main" xmlns="" id="{8042A136-016C-47EE-A746-A55A2D66FDDE}"/>
              </a:ext>
            </a:extLst>
          </p:cNvPr>
          <p:cNvSpPr>
            <a:spLocks noGrp="1"/>
          </p:cNvSpPr>
          <p:nvPr>
            <p:ph idx="1"/>
          </p:nvPr>
        </p:nvSpPr>
        <p:spPr>
          <a:xfrm>
            <a:off x="838200" y="1253331"/>
            <a:ext cx="10515600" cy="4351338"/>
          </a:xfrm>
        </p:spPr>
        <p:txBody>
          <a:bodyPr>
            <a:normAutofit/>
          </a:bodyPr>
          <a:lstStyle/>
          <a:p>
            <a:pPr marL="0" indent="0">
              <a:buNone/>
            </a:pPr>
            <a:r>
              <a:rPr lang="en-US" dirty="0">
                <a:solidFill>
                  <a:schemeClr val="bg1"/>
                </a:solidFill>
              </a:rPr>
              <a:t>Ex. 28:31-35 “</a:t>
            </a:r>
            <a:r>
              <a:rPr lang="en-US" b="1" dirty="0">
                <a:solidFill>
                  <a:schemeClr val="bg1"/>
                </a:solidFill>
              </a:rPr>
              <a:t>And thou shalt make the robe of the </a:t>
            </a:r>
            <a:r>
              <a:rPr lang="en-US" b="1" u="sng" dirty="0">
                <a:solidFill>
                  <a:schemeClr val="bg1"/>
                </a:solidFill>
              </a:rPr>
              <a:t>ephod all of blue</a:t>
            </a:r>
            <a:r>
              <a:rPr lang="en-US" dirty="0">
                <a:solidFill>
                  <a:schemeClr val="bg1"/>
                </a:solidFill>
              </a:rPr>
              <a:t>. And there shall be an hole in the top of it, in the midst thereof: it shall </a:t>
            </a:r>
            <a:r>
              <a:rPr lang="en-US" b="1" dirty="0">
                <a:solidFill>
                  <a:schemeClr val="bg1"/>
                </a:solidFill>
              </a:rPr>
              <a:t>have a binding of woven work round about the hole of it, as it were the hole of an habergeon, that it be not rent</a:t>
            </a:r>
            <a:r>
              <a:rPr lang="en-US" dirty="0">
                <a:solidFill>
                  <a:schemeClr val="bg1"/>
                </a:solidFill>
              </a:rPr>
              <a:t>. A</a:t>
            </a:r>
            <a:r>
              <a:rPr lang="en-US" b="1" u="sng" dirty="0">
                <a:solidFill>
                  <a:schemeClr val="bg1"/>
                </a:solidFill>
              </a:rPr>
              <a:t>nd beneath upon the hem of it thou shalt make pomegranates of blue, and of purple, and of scarlet, round about the hem thereof; and bells of gold between them round about</a:t>
            </a:r>
            <a:r>
              <a:rPr lang="en-US" dirty="0">
                <a:solidFill>
                  <a:schemeClr val="bg1"/>
                </a:solidFill>
              </a:rPr>
              <a:t>: A golden bell and a pomegranate, a golden bell and a pomegranate, upon the hem of the robe round about. And it shall be upon Aaron to minister: and his sound shall be heard when he </a:t>
            </a:r>
            <a:r>
              <a:rPr lang="en-US" dirty="0" err="1">
                <a:solidFill>
                  <a:schemeClr val="bg1"/>
                </a:solidFill>
              </a:rPr>
              <a:t>goeth</a:t>
            </a:r>
            <a:r>
              <a:rPr lang="en-US" dirty="0">
                <a:solidFill>
                  <a:schemeClr val="bg1"/>
                </a:solidFill>
              </a:rPr>
              <a:t> in unto the holy place before the </a:t>
            </a:r>
            <a:r>
              <a:rPr lang="en-US" cap="small" dirty="0">
                <a:solidFill>
                  <a:schemeClr val="bg1"/>
                </a:solidFill>
                <a:effectLst/>
              </a:rPr>
              <a:t>Lord</a:t>
            </a:r>
            <a:r>
              <a:rPr lang="en-US" dirty="0">
                <a:solidFill>
                  <a:schemeClr val="bg1"/>
                </a:solidFill>
              </a:rPr>
              <a:t>, and when he cometh out, that he die not.”</a:t>
            </a:r>
          </a:p>
          <a:p>
            <a:pPr marL="0" indent="0">
              <a:buNone/>
            </a:pPr>
            <a:endParaRPr lang="en-US" dirty="0">
              <a:solidFill>
                <a:schemeClr val="bg1"/>
              </a:solidFill>
            </a:endParaRPr>
          </a:p>
        </p:txBody>
      </p:sp>
    </p:spTree>
    <p:extLst>
      <p:ext uri="{BB962C8B-B14F-4D97-AF65-F5344CB8AC3E}">
        <p14:creationId xmlns:p14="http://schemas.microsoft.com/office/powerpoint/2010/main" val="1956474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2817</Words>
  <Application>Microsoft Macintosh PowerPoint</Application>
  <PresentationFormat>Custom</PresentationFormat>
  <Paragraphs>74</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The Priest’s Garments</vt:lpstr>
      <vt:lpstr>What is the Purpose of the Garments?</vt:lpstr>
      <vt:lpstr>The Ribband of Blue</vt:lpstr>
      <vt:lpstr>The Linen Robes</vt:lpstr>
      <vt:lpstr>Commandments and Virtue</vt:lpstr>
      <vt:lpstr>White=Christ’s Righteousness, which covers our sins</vt:lpstr>
      <vt:lpstr>To Sum up the Common Priests…</vt:lpstr>
      <vt:lpstr>When did the High Priest Wear Common Garments?</vt:lpstr>
      <vt:lpstr>The High Priest’s Garments…</vt:lpstr>
      <vt:lpstr>The Tinkling Bells: 1844’s Active Priest!</vt:lpstr>
      <vt:lpstr>The Sanctuary Tells All!</vt:lpstr>
      <vt:lpstr>Pomegranates, the Fruitful Plant</vt:lpstr>
      <vt:lpstr>Colors…</vt:lpstr>
      <vt:lpstr>PowerPoint Presentation</vt:lpstr>
      <vt:lpstr>More of the High Priest’s Garments</vt:lpstr>
      <vt:lpstr>PowerPoint Presentation</vt:lpstr>
      <vt:lpstr>The Ephod</vt:lpstr>
      <vt:lpstr>Ephod Continued…</vt:lpstr>
      <vt:lpstr>The Breastplate of…</vt:lpstr>
      <vt:lpstr>PowerPoint Presentation</vt:lpstr>
      <vt:lpstr>Separate Stones, Separate Characters… </vt:lpstr>
      <vt:lpstr>PowerPoint Presentation</vt:lpstr>
      <vt:lpstr>PowerPoint Presentation</vt:lpstr>
      <vt:lpstr>Urim and Thummim</vt:lpstr>
      <vt:lpstr>What is their purpose?</vt:lpstr>
      <vt:lpstr>A Few Examples…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Priest’s Garments</dc:title>
  <dc:creator>Kody</dc:creator>
  <cp:lastModifiedBy>Kody Morey</cp:lastModifiedBy>
  <cp:revision>34</cp:revision>
  <dcterms:created xsi:type="dcterms:W3CDTF">2018-04-13T20:42:33Z</dcterms:created>
  <dcterms:modified xsi:type="dcterms:W3CDTF">2018-05-05T13:21:19Z</dcterms:modified>
</cp:coreProperties>
</file>