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5" r:id="rId9"/>
    <p:sldId id="276" r:id="rId10"/>
    <p:sldId id="263" r:id="rId11"/>
    <p:sldId id="264" r:id="rId12"/>
    <p:sldId id="265" r:id="rId13"/>
    <p:sldId id="266" r:id="rId14"/>
    <p:sldId id="267" r:id="rId15"/>
    <p:sldId id="268" r:id="rId16"/>
    <p:sldId id="277" r:id="rId17"/>
    <p:sldId id="269" r:id="rId18"/>
    <p:sldId id="270" r:id="rId19"/>
    <p:sldId id="271" r:id="rId20"/>
    <p:sldId id="272" r:id="rId21"/>
    <p:sldId id="274" r:id="rId22"/>
    <p:sldId id="27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95461E-E18C-4554-B4BE-3C8ED06A362B}"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81110-F6EF-45AC-AB39-10EB5D8866B8}" type="slidenum">
              <a:rPr lang="en-US" smtClean="0"/>
              <a:t>‹#›</a:t>
            </a:fld>
            <a:endParaRPr lang="en-US"/>
          </a:p>
        </p:txBody>
      </p:sp>
    </p:spTree>
    <p:extLst>
      <p:ext uri="{BB962C8B-B14F-4D97-AF65-F5344CB8AC3E}">
        <p14:creationId xmlns:p14="http://schemas.microsoft.com/office/powerpoint/2010/main" val="174672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5461E-E18C-4554-B4BE-3C8ED06A362B}"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81110-F6EF-45AC-AB39-10EB5D8866B8}" type="slidenum">
              <a:rPr lang="en-US" smtClean="0"/>
              <a:t>‹#›</a:t>
            </a:fld>
            <a:endParaRPr lang="en-US"/>
          </a:p>
        </p:txBody>
      </p:sp>
    </p:spTree>
    <p:extLst>
      <p:ext uri="{BB962C8B-B14F-4D97-AF65-F5344CB8AC3E}">
        <p14:creationId xmlns:p14="http://schemas.microsoft.com/office/powerpoint/2010/main" val="2102175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5461E-E18C-4554-B4BE-3C8ED06A362B}"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81110-F6EF-45AC-AB39-10EB5D8866B8}" type="slidenum">
              <a:rPr lang="en-US" smtClean="0"/>
              <a:t>‹#›</a:t>
            </a:fld>
            <a:endParaRPr lang="en-US"/>
          </a:p>
        </p:txBody>
      </p:sp>
    </p:spTree>
    <p:extLst>
      <p:ext uri="{BB962C8B-B14F-4D97-AF65-F5344CB8AC3E}">
        <p14:creationId xmlns:p14="http://schemas.microsoft.com/office/powerpoint/2010/main" val="798396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5461E-E18C-4554-B4BE-3C8ED06A362B}"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81110-F6EF-45AC-AB39-10EB5D8866B8}" type="slidenum">
              <a:rPr lang="en-US" smtClean="0"/>
              <a:t>‹#›</a:t>
            </a:fld>
            <a:endParaRPr lang="en-US"/>
          </a:p>
        </p:txBody>
      </p:sp>
    </p:spTree>
    <p:extLst>
      <p:ext uri="{BB962C8B-B14F-4D97-AF65-F5344CB8AC3E}">
        <p14:creationId xmlns:p14="http://schemas.microsoft.com/office/powerpoint/2010/main" val="1706474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95461E-E18C-4554-B4BE-3C8ED06A362B}"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81110-F6EF-45AC-AB39-10EB5D8866B8}" type="slidenum">
              <a:rPr lang="en-US" smtClean="0"/>
              <a:t>‹#›</a:t>
            </a:fld>
            <a:endParaRPr lang="en-US"/>
          </a:p>
        </p:txBody>
      </p:sp>
    </p:spTree>
    <p:extLst>
      <p:ext uri="{BB962C8B-B14F-4D97-AF65-F5344CB8AC3E}">
        <p14:creationId xmlns:p14="http://schemas.microsoft.com/office/powerpoint/2010/main" val="1940018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95461E-E18C-4554-B4BE-3C8ED06A362B}"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81110-F6EF-45AC-AB39-10EB5D8866B8}" type="slidenum">
              <a:rPr lang="en-US" smtClean="0"/>
              <a:t>‹#›</a:t>
            </a:fld>
            <a:endParaRPr lang="en-US"/>
          </a:p>
        </p:txBody>
      </p:sp>
    </p:spTree>
    <p:extLst>
      <p:ext uri="{BB962C8B-B14F-4D97-AF65-F5344CB8AC3E}">
        <p14:creationId xmlns:p14="http://schemas.microsoft.com/office/powerpoint/2010/main" val="223276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95461E-E18C-4554-B4BE-3C8ED06A362B}" type="datetimeFigureOut">
              <a:rPr lang="en-US" smtClean="0"/>
              <a:t>5/4/2016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881110-F6EF-45AC-AB39-10EB5D8866B8}" type="slidenum">
              <a:rPr lang="en-US" smtClean="0"/>
              <a:t>‹#›</a:t>
            </a:fld>
            <a:endParaRPr lang="en-US"/>
          </a:p>
        </p:txBody>
      </p:sp>
    </p:spTree>
    <p:extLst>
      <p:ext uri="{BB962C8B-B14F-4D97-AF65-F5344CB8AC3E}">
        <p14:creationId xmlns:p14="http://schemas.microsoft.com/office/powerpoint/2010/main" val="4009528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95461E-E18C-4554-B4BE-3C8ED06A362B}" type="datetimeFigureOut">
              <a:rPr lang="en-US" smtClean="0"/>
              <a:t>5/4/2016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881110-F6EF-45AC-AB39-10EB5D8866B8}" type="slidenum">
              <a:rPr lang="en-US" smtClean="0"/>
              <a:t>‹#›</a:t>
            </a:fld>
            <a:endParaRPr lang="en-US"/>
          </a:p>
        </p:txBody>
      </p:sp>
    </p:spTree>
    <p:extLst>
      <p:ext uri="{BB962C8B-B14F-4D97-AF65-F5344CB8AC3E}">
        <p14:creationId xmlns:p14="http://schemas.microsoft.com/office/powerpoint/2010/main" val="377449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5461E-E18C-4554-B4BE-3C8ED06A362B}" type="datetimeFigureOut">
              <a:rPr lang="en-US" smtClean="0"/>
              <a:t>5/4/2016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881110-F6EF-45AC-AB39-10EB5D8866B8}" type="slidenum">
              <a:rPr lang="en-US" smtClean="0"/>
              <a:t>‹#›</a:t>
            </a:fld>
            <a:endParaRPr lang="en-US"/>
          </a:p>
        </p:txBody>
      </p:sp>
    </p:spTree>
    <p:extLst>
      <p:ext uri="{BB962C8B-B14F-4D97-AF65-F5344CB8AC3E}">
        <p14:creationId xmlns:p14="http://schemas.microsoft.com/office/powerpoint/2010/main" val="326934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95461E-E18C-4554-B4BE-3C8ED06A362B}"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81110-F6EF-45AC-AB39-10EB5D8866B8}" type="slidenum">
              <a:rPr lang="en-US" smtClean="0"/>
              <a:t>‹#›</a:t>
            </a:fld>
            <a:endParaRPr lang="en-US"/>
          </a:p>
        </p:txBody>
      </p:sp>
    </p:spTree>
    <p:extLst>
      <p:ext uri="{BB962C8B-B14F-4D97-AF65-F5344CB8AC3E}">
        <p14:creationId xmlns:p14="http://schemas.microsoft.com/office/powerpoint/2010/main" val="3879400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95461E-E18C-4554-B4BE-3C8ED06A362B}"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81110-F6EF-45AC-AB39-10EB5D8866B8}" type="slidenum">
              <a:rPr lang="en-US" smtClean="0"/>
              <a:t>‹#›</a:t>
            </a:fld>
            <a:endParaRPr lang="en-US"/>
          </a:p>
        </p:txBody>
      </p:sp>
    </p:spTree>
    <p:extLst>
      <p:ext uri="{BB962C8B-B14F-4D97-AF65-F5344CB8AC3E}">
        <p14:creationId xmlns:p14="http://schemas.microsoft.com/office/powerpoint/2010/main" val="4114769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5461E-E18C-4554-B4BE-3C8ED06A362B}" type="datetimeFigureOut">
              <a:rPr lang="en-US" smtClean="0"/>
              <a:t>5/4/2016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81110-F6EF-45AC-AB39-10EB5D8866B8}" type="slidenum">
              <a:rPr lang="en-US" smtClean="0"/>
              <a:t>‹#›</a:t>
            </a:fld>
            <a:endParaRPr lang="en-US"/>
          </a:p>
        </p:txBody>
      </p:sp>
    </p:spTree>
    <p:extLst>
      <p:ext uri="{BB962C8B-B14F-4D97-AF65-F5344CB8AC3E}">
        <p14:creationId xmlns:p14="http://schemas.microsoft.com/office/powerpoint/2010/main" val="2159889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u="sng" dirty="0" smtClean="0">
                <a:solidFill>
                  <a:srgbClr val="FF0000"/>
                </a:solidFill>
                <a:latin typeface="Algerian" panose="04020705040A02060702" pitchFamily="82" charset="0"/>
              </a:rPr>
              <a:t>Prophecy Arise, pt. 15</a:t>
            </a:r>
            <a:endParaRPr lang="en-US" b="1" i="1" u="sng" dirty="0">
              <a:solidFill>
                <a:srgbClr val="FF0000"/>
              </a:solidFill>
              <a:latin typeface="Algerian" panose="04020705040A02060702" pitchFamily="82" charset="0"/>
            </a:endParaRPr>
          </a:p>
        </p:txBody>
      </p:sp>
      <p:sp>
        <p:nvSpPr>
          <p:cNvPr id="3" name="Subtitle 2"/>
          <p:cNvSpPr>
            <a:spLocks noGrp="1"/>
          </p:cNvSpPr>
          <p:nvPr>
            <p:ph type="subTitle" idx="1"/>
          </p:nvPr>
        </p:nvSpPr>
        <p:spPr>
          <a:xfrm>
            <a:off x="381000" y="3886200"/>
            <a:ext cx="8610600" cy="1752600"/>
          </a:xfrm>
        </p:spPr>
        <p:txBody>
          <a:bodyPr/>
          <a:lstStyle/>
          <a:p>
            <a:r>
              <a:rPr lang="en-US" b="1" i="1" u="sng" dirty="0" smtClean="0">
                <a:solidFill>
                  <a:srgbClr val="C00000"/>
                </a:solidFill>
              </a:rPr>
              <a:t>Fundamentalism, Apologies, and Trump!</a:t>
            </a:r>
            <a:endParaRPr lang="en-US" b="1" i="1" u="sng" dirty="0">
              <a:solidFill>
                <a:srgbClr val="C00000"/>
              </a:solidFill>
            </a:endParaRPr>
          </a:p>
        </p:txBody>
      </p:sp>
    </p:spTree>
    <p:extLst>
      <p:ext uri="{BB962C8B-B14F-4D97-AF65-F5344CB8AC3E}">
        <p14:creationId xmlns:p14="http://schemas.microsoft.com/office/powerpoint/2010/main" val="302459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i="1" u="sng" dirty="0" smtClean="0">
                <a:solidFill>
                  <a:srgbClr val="FF0000"/>
                </a:solidFill>
                <a:latin typeface="Algerian" panose="04020705040A02060702" pitchFamily="82" charset="0"/>
              </a:rPr>
              <a:t>Apologies for Past Sins!</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762000"/>
            <a:ext cx="9144000" cy="6096000"/>
          </a:xfrm>
        </p:spPr>
        <p:txBody>
          <a:bodyPr>
            <a:normAutofit fontScale="77500" lnSpcReduction="20000"/>
          </a:bodyPr>
          <a:lstStyle/>
          <a:p>
            <a:r>
              <a:rPr lang="en-US" dirty="0"/>
              <a:t>SANTA CRUZ, Bolivia (AP) — Pope Francis apologized Thursday for the sins and "offenses" committed by the Catholic Church against indigenous peoples during the colonial-era conquest of the </a:t>
            </a:r>
            <a:r>
              <a:rPr lang="en-US" dirty="0" smtClean="0"/>
              <a:t>Americas. History's </a:t>
            </a:r>
            <a:r>
              <a:rPr lang="en-US" dirty="0"/>
              <a:t>first Latin American pope "humbly" begged forgiveness during an encounter in Bolivia with indigenous groups and other activists and in the presence of Bolivia's first-ever indigenous president, </a:t>
            </a:r>
            <a:r>
              <a:rPr lang="en-US" dirty="0" err="1"/>
              <a:t>Evo</a:t>
            </a:r>
            <a:r>
              <a:rPr lang="en-US" dirty="0"/>
              <a:t> </a:t>
            </a:r>
            <a:r>
              <a:rPr lang="en-US" dirty="0" smtClean="0"/>
              <a:t>Morales. Francis </a:t>
            </a:r>
            <a:r>
              <a:rPr lang="en-US" dirty="0"/>
              <a:t>noted that Latin American church leaders in the past had acknowledged "grave sins were committed against the native peoples of America in the name of God." St. John Paul II, for his part, apologized to the continent's indigenous for the "pain and suffering" caused during the 500 years of the church's presence on the continent during a 1992 visit to the Dominican </a:t>
            </a:r>
            <a:r>
              <a:rPr lang="en-US" dirty="0" smtClean="0"/>
              <a:t>Republic. But </a:t>
            </a:r>
            <a:r>
              <a:rPr lang="en-US" dirty="0"/>
              <a:t>Francis went farther</a:t>
            </a:r>
            <a:r>
              <a:rPr lang="en-US" dirty="0" smtClean="0"/>
              <a:t>.  "</a:t>
            </a:r>
            <a:r>
              <a:rPr lang="en-US" dirty="0"/>
              <a:t>I humbly ask forgiveness, not only for the offenses of the church herself, but also for crimes committed against the native peoples during the so-called conquest of America," he said to applause and cheers from the crowd.</a:t>
            </a:r>
          </a:p>
        </p:txBody>
      </p:sp>
    </p:spTree>
    <p:extLst>
      <p:ext uri="{BB962C8B-B14F-4D97-AF65-F5344CB8AC3E}">
        <p14:creationId xmlns:p14="http://schemas.microsoft.com/office/powerpoint/2010/main" val="967487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i="1" u="sng" dirty="0" smtClean="0">
                <a:solidFill>
                  <a:srgbClr val="7030A0"/>
                </a:solidFill>
                <a:latin typeface="Algerian" panose="04020705040A02060702" pitchFamily="82" charset="0"/>
              </a:rPr>
              <a:t>No Change!</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idx="1"/>
          </p:nvPr>
        </p:nvSpPr>
        <p:spPr>
          <a:xfrm>
            <a:off x="0" y="914400"/>
            <a:ext cx="9144000" cy="5943600"/>
          </a:xfrm>
        </p:spPr>
        <p:txBody>
          <a:bodyPr>
            <a:normAutofit fontScale="92500" lnSpcReduction="20000"/>
          </a:bodyPr>
          <a:lstStyle/>
          <a:p>
            <a:r>
              <a:rPr lang="en-US" dirty="0" smtClean="0"/>
              <a:t>“The </a:t>
            </a:r>
            <a:r>
              <a:rPr lang="en-US" dirty="0"/>
              <a:t>Roman Church now presents a fair front to the world, covering with apologies her record of horrible cruelties. She has clothed herself in </a:t>
            </a:r>
            <a:r>
              <a:rPr lang="en-US" dirty="0" smtClean="0"/>
              <a:t>Christ like </a:t>
            </a:r>
            <a:r>
              <a:rPr lang="en-US" dirty="0"/>
              <a:t>garments; but she is unchanged. Every principle of the papacy that existed in past ages exists today. The doctrines devised in the darkest ages are still held. Let none deceive themselves. The papacy that Protestants are now so ready to honor is the same that ruled the world in the days of the Reformation, when men of God stood up, at the peril of their lives, to expose her iniquity. She possesses the same pride and arrogant assumption that lorded it over kings and princes, and claimed the prerogatives of God. Her spirit is no less cruel and despotic now than when she crushed out human liberty and slew the saints of the Most High</a:t>
            </a:r>
            <a:r>
              <a:rPr lang="en-US" dirty="0" smtClean="0"/>
              <a:t>.”  GC, pg. 571 </a:t>
            </a:r>
            <a:endParaRPr lang="en-US" dirty="0"/>
          </a:p>
        </p:txBody>
      </p:sp>
    </p:spTree>
    <p:extLst>
      <p:ext uri="{BB962C8B-B14F-4D97-AF65-F5344CB8AC3E}">
        <p14:creationId xmlns:p14="http://schemas.microsoft.com/office/powerpoint/2010/main" val="4205284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C00000"/>
                </a:solidFill>
                <a:latin typeface="Algerian" panose="04020705040A02060702" pitchFamily="82" charset="0"/>
              </a:rPr>
              <a:t>He Forgot the ‘Dirty War’.</a:t>
            </a:r>
            <a:endParaRPr lang="en-US" b="1" i="1" u="sng" dirty="0">
              <a:solidFill>
                <a:srgbClr val="C00000"/>
              </a:solidFill>
              <a:latin typeface="Algerian" panose="04020705040A02060702" pitchFamily="82" charset="0"/>
            </a:endParaRPr>
          </a:p>
        </p:txBody>
      </p:sp>
      <p:sp>
        <p:nvSpPr>
          <p:cNvPr id="4" name="Content Placeholder 3"/>
          <p:cNvSpPr>
            <a:spLocks noGrp="1"/>
          </p:cNvSpPr>
          <p:nvPr>
            <p:ph sz="half" idx="2"/>
          </p:nvPr>
        </p:nvSpPr>
        <p:spPr>
          <a:xfrm>
            <a:off x="4648200" y="762000"/>
            <a:ext cx="4495800" cy="6096000"/>
          </a:xfrm>
        </p:spPr>
        <p:txBody>
          <a:bodyPr>
            <a:normAutofit/>
          </a:bodyPr>
          <a:lstStyle/>
          <a:p>
            <a:r>
              <a:rPr lang="en-US" sz="3200" dirty="0" smtClean="0"/>
              <a:t>This is the Argentinian dictator Jorge Videla who was serving  a life sentence for war crimes between 1976-1983.  His superior boss was Jesuit provincial, Pope Francis/</a:t>
            </a:r>
            <a:r>
              <a:rPr lang="en-US" sz="3200" dirty="0" err="1" smtClean="0"/>
              <a:t>Bergoglio</a:t>
            </a:r>
            <a:r>
              <a:rPr lang="en-US" sz="3200" dirty="0" smtClean="0"/>
              <a:t>!  No apologies were made for the 1,000’s that were killed under his tutelage!</a:t>
            </a:r>
            <a:endParaRPr lang="en-US" sz="3200"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838200"/>
            <a:ext cx="46482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1042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274638"/>
            <a:ext cx="2971800" cy="1143000"/>
          </a:xfrm>
        </p:spPr>
        <p:txBody>
          <a:bodyPr/>
          <a:lstStyle/>
          <a:p>
            <a:endParaRPr lang="en-US" dirty="0"/>
          </a:p>
        </p:txBody>
      </p:sp>
      <p:sp>
        <p:nvSpPr>
          <p:cNvPr id="3" name="Content Placeholder 2"/>
          <p:cNvSpPr>
            <a:spLocks noGrp="1"/>
          </p:cNvSpPr>
          <p:nvPr>
            <p:ph sz="half" idx="1"/>
          </p:nvPr>
        </p:nvSpPr>
        <p:spPr>
          <a:xfrm>
            <a:off x="0" y="0"/>
            <a:ext cx="4495800" cy="6858000"/>
          </a:xfrm>
        </p:spPr>
        <p:txBody>
          <a:bodyPr>
            <a:normAutofit fontScale="92500" lnSpcReduction="10000"/>
          </a:bodyPr>
          <a:lstStyle/>
          <a:p>
            <a:r>
              <a:rPr lang="en-US" dirty="0"/>
              <a:t>“And the light of a candle shall shine no more at all in thee; and the voice of the bridegroom and of the bride shall be heard no more at all in thee: for thy merchants were the great men of the earth; for by thy sorceries were all nations deceived</a:t>
            </a:r>
            <a:r>
              <a:rPr lang="en-US" dirty="0" smtClean="0"/>
              <a:t>. </a:t>
            </a:r>
            <a:r>
              <a:rPr lang="en-US" dirty="0"/>
              <a:t>And in her was found the blood of prophets, and of saints, and of all that were slain upon the earth</a:t>
            </a:r>
            <a:r>
              <a:rPr lang="en-US" dirty="0" smtClean="0"/>
              <a:t>.” Rev. 18:23,24</a:t>
            </a:r>
          </a:p>
          <a:p>
            <a:r>
              <a:rPr lang="en-US" dirty="0" smtClean="0"/>
              <a:t>He forgot to apologize for all the wars he is fomenting and the dirty drug money he collects while people die!</a:t>
            </a:r>
            <a:endParaRPr lang="en-US"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43400" y="0"/>
            <a:ext cx="48006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5366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C00000"/>
                </a:solidFill>
                <a:latin typeface="Algerian" panose="04020705040A02060702" pitchFamily="82" charset="0"/>
              </a:rPr>
              <a:t>The Front Runners</a:t>
            </a:r>
            <a:endParaRPr lang="en-US" b="1" i="1" u="sng" dirty="0">
              <a:solidFill>
                <a:srgbClr val="C00000"/>
              </a:solidFill>
              <a:latin typeface="Algerian" panose="04020705040A02060702" pitchFamily="82" charset="0"/>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762000"/>
            <a:ext cx="46482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762000"/>
            <a:ext cx="44958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52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0070C0"/>
                </a:solidFill>
                <a:latin typeface="Algerian" panose="04020705040A02060702" pitchFamily="82" charset="0"/>
              </a:rPr>
              <a:t>Tied to…………………….Rome!</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762000"/>
            <a:ext cx="9144000" cy="6096000"/>
          </a:xfrm>
        </p:spPr>
        <p:txBody>
          <a:bodyPr>
            <a:normAutofit/>
          </a:bodyPr>
          <a:lstStyle/>
          <a:p>
            <a:r>
              <a:rPr lang="en-US" dirty="0" smtClean="0"/>
              <a:t>Both of the political frontrunners in the current election have secret ties to the Vatican.  Donald Trump was educated at Fordham University in New City.  Fordham is one of the pre eminent Jesuit universities in America.  Many sources believe that Trump is a Knight of Malta.  The Knights are soldiers of the pope, doing his bidding in the earth.</a:t>
            </a:r>
          </a:p>
          <a:p>
            <a:r>
              <a:rPr lang="en-US" dirty="0" smtClean="0"/>
              <a:t>Clinton has ties to the Jesuits through the Masonic order of the Eastern Star.  She also held communion with Eleanor Roosevelt during her first control of the White House!!!!</a:t>
            </a:r>
            <a:endParaRPr lang="en-US" dirty="0"/>
          </a:p>
        </p:txBody>
      </p:sp>
    </p:spTree>
    <p:extLst>
      <p:ext uri="{BB962C8B-B14F-4D97-AF65-F5344CB8AC3E}">
        <p14:creationId xmlns:p14="http://schemas.microsoft.com/office/powerpoint/2010/main" val="987514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i="1" u="sng" dirty="0" smtClean="0">
                <a:solidFill>
                  <a:srgbClr val="FF0000"/>
                </a:solidFill>
              </a:rPr>
              <a:t>Most Dangerous of them All!</a:t>
            </a:r>
            <a:endParaRPr lang="en-US" b="1" i="1" u="sng" dirty="0">
              <a:solidFill>
                <a:srgbClr val="FF0000"/>
              </a:solidFill>
            </a:endParaRPr>
          </a:p>
        </p:txBody>
      </p:sp>
      <p:sp>
        <p:nvSpPr>
          <p:cNvPr id="4" name="Content Placeholder 3"/>
          <p:cNvSpPr>
            <a:spLocks noGrp="1"/>
          </p:cNvSpPr>
          <p:nvPr>
            <p:ph sz="half" idx="2"/>
          </p:nvPr>
        </p:nvSpPr>
        <p:spPr>
          <a:xfrm>
            <a:off x="4648200" y="685800"/>
            <a:ext cx="4495800" cy="6172200"/>
          </a:xfrm>
        </p:spPr>
        <p:txBody>
          <a:bodyPr>
            <a:noAutofit/>
          </a:bodyPr>
          <a:lstStyle/>
          <a:p>
            <a:r>
              <a:rPr lang="en-US" sz="3200" dirty="0"/>
              <a:t> </a:t>
            </a:r>
            <a:r>
              <a:rPr lang="en-US" sz="3200" dirty="0" smtClean="0"/>
              <a:t>“In </a:t>
            </a:r>
            <a:r>
              <a:rPr lang="en-US" sz="3200" dirty="0"/>
              <a:t>this sense the associated term "Seven Mountains Dominion" implies evangelical control over seven areas of the culture: family, religion, education, media, </a:t>
            </a:r>
            <a:r>
              <a:rPr lang="en-US" sz="3200" dirty="0" err="1" smtClean="0"/>
              <a:t>entertainment,business</a:t>
            </a:r>
            <a:r>
              <a:rPr lang="en-US" sz="3200" dirty="0" smtClean="0"/>
              <a:t> </a:t>
            </a:r>
            <a:r>
              <a:rPr lang="en-US" sz="3200" dirty="0"/>
              <a:t>and government</a:t>
            </a:r>
            <a:r>
              <a:rPr lang="en-US" sz="3200" dirty="0" smtClean="0"/>
              <a:t>.”  Wikipedia.  Welcome to Ted Cruz’s World!!</a:t>
            </a:r>
            <a:endParaRPr lang="en-US" sz="3200"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685800"/>
            <a:ext cx="4648199"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078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822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0070C0"/>
                </a:solidFill>
                <a:latin typeface="Algerian" panose="04020705040A02060702" pitchFamily="82" charset="0"/>
              </a:rPr>
              <a:t>Without a Whimper!</a:t>
            </a:r>
            <a:endParaRPr lang="en-US" b="1" i="1" u="sng" dirty="0">
              <a:solidFill>
                <a:srgbClr val="0070C0"/>
              </a:solidFill>
              <a:latin typeface="Algerian" panose="04020705040A02060702" pitchFamily="82" charset="0"/>
            </a:endParaRPr>
          </a:p>
        </p:txBody>
      </p:sp>
      <p:sp>
        <p:nvSpPr>
          <p:cNvPr id="4" name="Content Placeholder 3"/>
          <p:cNvSpPr>
            <a:spLocks noGrp="1"/>
          </p:cNvSpPr>
          <p:nvPr>
            <p:ph sz="half" idx="2"/>
          </p:nvPr>
        </p:nvSpPr>
        <p:spPr>
          <a:xfrm>
            <a:off x="4648200" y="762000"/>
            <a:ext cx="4495800" cy="6096000"/>
          </a:xfrm>
        </p:spPr>
        <p:txBody>
          <a:bodyPr>
            <a:normAutofit/>
          </a:bodyPr>
          <a:lstStyle/>
          <a:p>
            <a:r>
              <a:rPr lang="en-US" dirty="0" smtClean="0"/>
              <a:t>December 12, 2015, the first ‘SDA’ transgender elder is teaching Sabbath School in the Hollywood ‘SDA’ Church.  He/She declared, “One wonders if the recent 21 page document released by Andrews Seminary paves the way for this kind of gender confusion into the church.”  </a:t>
            </a:r>
            <a:r>
              <a:rPr lang="en-US" dirty="0" err="1" smtClean="0"/>
              <a:t>Folcrum</a:t>
            </a:r>
            <a:r>
              <a:rPr lang="en-US" dirty="0" smtClean="0"/>
              <a:t> News, Jan. 9, 2016</a:t>
            </a:r>
            <a:endParaRPr lang="en-US"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762000"/>
            <a:ext cx="46482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7791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FF0000"/>
                </a:solidFill>
              </a:rPr>
              <a:t>Seminary Declares</a:t>
            </a:r>
            <a:endParaRPr lang="en-US" b="1" i="1" u="sng" dirty="0">
              <a:solidFill>
                <a:srgbClr val="FF0000"/>
              </a:solidFill>
            </a:endParaRPr>
          </a:p>
        </p:txBody>
      </p:sp>
      <p:sp>
        <p:nvSpPr>
          <p:cNvPr id="3" name="Content Placeholder 2"/>
          <p:cNvSpPr>
            <a:spLocks noGrp="1"/>
          </p:cNvSpPr>
          <p:nvPr>
            <p:ph idx="1"/>
          </p:nvPr>
        </p:nvSpPr>
        <p:spPr>
          <a:xfrm>
            <a:off x="-76200" y="762000"/>
            <a:ext cx="9220200" cy="6096000"/>
          </a:xfrm>
        </p:spPr>
        <p:txBody>
          <a:bodyPr>
            <a:normAutofit fontScale="77500" lnSpcReduction="20000"/>
          </a:bodyPr>
          <a:lstStyle/>
          <a:p>
            <a:r>
              <a:rPr lang="en-US" dirty="0"/>
              <a:t>1. While homosexuality is a distortion of the Edenic ideal, “there is no condemnation” for homosexually oriented persons as long as they “are in Christ Jesus” (Rom 8:1) and do not harbor or act upon their orientation and propensities. The same principle applies to those who struggle with heterosexual immorality (see Matt 5:27–28; Rom 6:1–23; 8:1–4; Col 3:1–10; James 1:14–15). Even as some individuals may experience a miraculous deliverance from sinful heterosexual and homosexual urges, others may have to wrestle with such tendencies all their lives (see Gal 5:16–25).9 One is not culpable for these involuntary tendencies, but for acting upon them either in imagination or actual practice</a:t>
            </a:r>
            <a:r>
              <a:rPr lang="en-US" dirty="0" smtClean="0"/>
              <a:t>.</a:t>
            </a:r>
          </a:p>
          <a:p>
            <a:r>
              <a:rPr lang="en-US" dirty="0"/>
              <a:t>2. “If I accept myself as a gay or lesbian person, do I have a place in the Church?” We are a Church made up of sinners saved by grace with love as its foundation (Matt 22:36–40) and such love should be shown equally to all members. Gay and lesbian members who choose to, and remain abstinent should be given the opportunity to participate in all church activities including leadership positions in the Church.</a:t>
            </a:r>
          </a:p>
        </p:txBody>
      </p:sp>
    </p:spTree>
    <p:extLst>
      <p:ext uri="{BB962C8B-B14F-4D97-AF65-F5344CB8AC3E}">
        <p14:creationId xmlns:p14="http://schemas.microsoft.com/office/powerpoint/2010/main" val="3677336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i="1" u="sng" dirty="0" smtClean="0">
                <a:solidFill>
                  <a:srgbClr val="FF0000"/>
                </a:solidFill>
              </a:rPr>
              <a:t>Charlie Hebdo and Paris Nov. 2015</a:t>
            </a:r>
            <a:endParaRPr lang="en-US" b="1" i="1" u="sng" dirty="0">
              <a:solidFill>
                <a:srgbClr val="FF0000"/>
              </a:solidFill>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838200"/>
            <a:ext cx="46482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0" y="838200"/>
            <a:ext cx="45720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688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4495800" cy="914400"/>
          </a:xfrm>
        </p:spPr>
        <p:txBody>
          <a:bodyPr>
            <a:normAutofit fontScale="90000"/>
          </a:bodyPr>
          <a:lstStyle/>
          <a:p>
            <a:r>
              <a:rPr lang="en-US" b="1" i="1" u="sng" dirty="0" smtClean="0">
                <a:solidFill>
                  <a:srgbClr val="FF0000"/>
                </a:solidFill>
              </a:rPr>
              <a:t>Ripe for the Picking</a:t>
            </a:r>
            <a:endParaRPr lang="en-US" b="1" i="1" u="sng" dirty="0">
              <a:solidFill>
                <a:srgbClr val="FF0000"/>
              </a:solidFill>
            </a:endParaRPr>
          </a:p>
        </p:txBody>
      </p:sp>
      <p:sp>
        <p:nvSpPr>
          <p:cNvPr id="4" name="Content Placeholder 3"/>
          <p:cNvSpPr>
            <a:spLocks noGrp="1"/>
          </p:cNvSpPr>
          <p:nvPr>
            <p:ph sz="half" idx="2"/>
          </p:nvPr>
        </p:nvSpPr>
        <p:spPr>
          <a:xfrm>
            <a:off x="4648200" y="914400"/>
            <a:ext cx="4495800" cy="5943600"/>
          </a:xfrm>
        </p:spPr>
        <p:txBody>
          <a:bodyPr>
            <a:normAutofit/>
          </a:bodyPr>
          <a:lstStyle/>
          <a:p>
            <a:r>
              <a:rPr lang="en-US" sz="3200" dirty="0" smtClean="0"/>
              <a:t>The world is ripe for the picking.  The time for the truth to go like fire in a hayfield has arrived a long time ago.  Within Adventism, homosexuality is now an accepted norm and Adventism  does not know the time of her visitation!</a:t>
            </a:r>
            <a:endParaRPr lang="en-US" sz="3200"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5001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0070C0"/>
                </a:solidFill>
              </a:rPr>
              <a:t>Where are the Watchman?</a:t>
            </a:r>
            <a:endParaRPr lang="en-US" b="1" i="1" u="sng" dirty="0">
              <a:solidFill>
                <a:srgbClr val="0070C0"/>
              </a:solidFill>
            </a:endParaRPr>
          </a:p>
        </p:txBody>
      </p:sp>
      <p:sp>
        <p:nvSpPr>
          <p:cNvPr id="3" name="Content Placeholder 2"/>
          <p:cNvSpPr>
            <a:spLocks noGrp="1"/>
          </p:cNvSpPr>
          <p:nvPr>
            <p:ph idx="1"/>
          </p:nvPr>
        </p:nvSpPr>
        <p:spPr>
          <a:xfrm>
            <a:off x="0" y="762000"/>
            <a:ext cx="9144000" cy="6096000"/>
          </a:xfrm>
        </p:spPr>
        <p:txBody>
          <a:bodyPr>
            <a:normAutofit fontScale="85000" lnSpcReduction="20000"/>
          </a:bodyPr>
          <a:lstStyle/>
          <a:p>
            <a:r>
              <a:rPr lang="en-US" dirty="0" smtClean="0"/>
              <a:t>“Again </a:t>
            </a:r>
            <a:r>
              <a:rPr lang="en-US" dirty="0"/>
              <a:t>the word of the LORD came unto me, </a:t>
            </a:r>
            <a:r>
              <a:rPr lang="en-US" dirty="0" smtClean="0"/>
              <a:t>saying, Son </a:t>
            </a:r>
            <a:r>
              <a:rPr lang="en-US" dirty="0"/>
              <a:t>of man, speak to the children of thy people, and say unto them, When I bring the sword upon a land, if the people of the land take a man of their coasts, and set him for their watchman</a:t>
            </a:r>
            <a:r>
              <a:rPr lang="en-US" dirty="0" smtClean="0"/>
              <a:t>: </a:t>
            </a:r>
            <a:r>
              <a:rPr lang="en-US" dirty="0"/>
              <a:t>If when he seeth the sword come upon the land, he blow the trumpet, and warn the </a:t>
            </a:r>
            <a:r>
              <a:rPr lang="en-US" dirty="0" smtClean="0"/>
              <a:t>people; Then </a:t>
            </a:r>
            <a:r>
              <a:rPr lang="en-US" dirty="0"/>
              <a:t>whosoever heareth the sound of the trumpet, and taketh not warning; if the sword come, and take him away, his blood shall be upon his own head</a:t>
            </a:r>
            <a:r>
              <a:rPr lang="en-US" dirty="0" smtClean="0"/>
              <a:t>.  </a:t>
            </a:r>
            <a:r>
              <a:rPr lang="en-US" dirty="0"/>
              <a:t>He heard the sound of the trumpet, and took not warning; his blood shall be upon him. But he that taketh warning shall deliver his soul</a:t>
            </a:r>
            <a:r>
              <a:rPr lang="en-US" dirty="0" smtClean="0"/>
              <a:t>.  </a:t>
            </a:r>
            <a:r>
              <a:rPr lang="en-US" dirty="0"/>
              <a:t>But if the watchman see the sword come, and blow not the trumpet, and the people be not warned; if the sword come, and take any person from among them, he is taken away in his iniquity; but his blood will I require at the watchman's </a:t>
            </a:r>
            <a:r>
              <a:rPr lang="en-US" dirty="0" smtClean="0"/>
              <a:t>hand. So </a:t>
            </a:r>
            <a:r>
              <a:rPr lang="en-US" dirty="0"/>
              <a:t>thou, O son of man, I have set thee a watchman unto the house of Israel; therefore thou shalt hear the word at my mouth, and warn them from me</a:t>
            </a:r>
            <a:r>
              <a:rPr lang="en-US" dirty="0" smtClean="0"/>
              <a:t>.”  </a:t>
            </a:r>
            <a:r>
              <a:rPr lang="en-US" dirty="0" err="1" smtClean="0"/>
              <a:t>Eze</a:t>
            </a:r>
            <a:r>
              <a:rPr lang="en-US" dirty="0" smtClean="0"/>
              <a:t>. 33:1-7</a:t>
            </a:r>
            <a:endParaRPr lang="en-US" dirty="0"/>
          </a:p>
        </p:txBody>
      </p:sp>
    </p:spTree>
    <p:extLst>
      <p:ext uri="{BB962C8B-B14F-4D97-AF65-F5344CB8AC3E}">
        <p14:creationId xmlns:p14="http://schemas.microsoft.com/office/powerpoint/2010/main" val="1516401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FF0000"/>
                </a:solidFill>
                <a:latin typeface="Algerian" panose="04020705040A02060702" pitchFamily="82" charset="0"/>
              </a:rPr>
              <a:t>Confusion</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762000"/>
            <a:ext cx="9144000" cy="6096000"/>
          </a:xfrm>
        </p:spPr>
        <p:txBody>
          <a:bodyPr>
            <a:normAutofit fontScale="85000" lnSpcReduction="10000"/>
          </a:bodyPr>
          <a:lstStyle/>
          <a:p>
            <a:r>
              <a:rPr lang="en-US" dirty="0" smtClean="0"/>
              <a:t>“As </a:t>
            </a:r>
            <a:r>
              <a:rPr lang="en-US" dirty="0"/>
              <a:t>the storm approaches, a large class who have professed faith in the third angel's message, but have not been sanctified through obedience to the truth, abandon their position and join the ranks of the opposition. By uniting with the world and partaking of its spirit, they have come to view matters in nearly the same light; and when the test is brought, they are prepared to choose the easy, popular side. Men of talent and pleasing address, who once rejoiced in the truth, employ their powers to deceive and mislead souls. They become the most bitter enemies of their former brethren. When </a:t>
            </a:r>
            <a:r>
              <a:rPr lang="en-US" dirty="0" smtClean="0"/>
              <a:t>Sabbath keepers </a:t>
            </a:r>
            <a:r>
              <a:rPr lang="en-US" dirty="0"/>
              <a:t>are brought before the courts to answer for their faith, these apostates are the most efficient agents of Satan to misrepresent and accuse them, and by false reports and insinuations to stir up the rulers against them</a:t>
            </a:r>
            <a:r>
              <a:rPr lang="en-US" dirty="0" smtClean="0"/>
              <a:t>.”  GC, pg. </a:t>
            </a:r>
            <a:r>
              <a:rPr lang="en-US" smtClean="0"/>
              <a:t>608 </a:t>
            </a:r>
            <a:endParaRPr lang="en-US" dirty="0"/>
          </a:p>
        </p:txBody>
      </p:sp>
    </p:spTree>
    <p:extLst>
      <p:ext uri="{BB962C8B-B14F-4D97-AF65-F5344CB8AC3E}">
        <p14:creationId xmlns:p14="http://schemas.microsoft.com/office/powerpoint/2010/main" val="427179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46"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037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0070C0"/>
                </a:solidFill>
              </a:rPr>
              <a:t>After Paris in November 2015</a:t>
            </a:r>
            <a:endParaRPr lang="en-US" b="1" i="1" u="sng" dirty="0">
              <a:solidFill>
                <a:srgbClr val="0070C0"/>
              </a:solidFill>
            </a:endParaRPr>
          </a:p>
        </p:txBody>
      </p:sp>
      <p:sp>
        <p:nvSpPr>
          <p:cNvPr id="3" name="Content Placeholder 2"/>
          <p:cNvSpPr>
            <a:spLocks noGrp="1"/>
          </p:cNvSpPr>
          <p:nvPr>
            <p:ph idx="1"/>
          </p:nvPr>
        </p:nvSpPr>
        <p:spPr>
          <a:xfrm>
            <a:off x="0" y="762000"/>
            <a:ext cx="9144000" cy="6096000"/>
          </a:xfrm>
        </p:spPr>
        <p:txBody>
          <a:bodyPr>
            <a:normAutofit lnSpcReduction="10000"/>
          </a:bodyPr>
          <a:lstStyle/>
          <a:p>
            <a:r>
              <a:rPr lang="en-US" dirty="0"/>
              <a:t>"“Fundamentalism is a disease that is in all religions. We Catholics we have some, some, many, who believe they have the absolute truth and go on dirtying others with slander, and libel, and they hurt, they hurt… And I say this because it is my church, we, everyone! And you have to fight. Religious fundamentalism is not religious. Why? Because there is God. ‘Idolatrous, as is idolatrous money… But fundamentalism that always ends in a tragedy or crime, it is a bad thing, but there is a bit ‘in all religions.” Pope Francis, during press conference on the plane returning to Rome from Africa</a:t>
            </a:r>
            <a:r>
              <a:rPr lang="en-US" dirty="0" smtClean="0"/>
              <a:t>.”</a:t>
            </a:r>
            <a:endParaRPr lang="en-US" dirty="0"/>
          </a:p>
        </p:txBody>
      </p:sp>
    </p:spTree>
    <p:extLst>
      <p:ext uri="{BB962C8B-B14F-4D97-AF65-F5344CB8AC3E}">
        <p14:creationId xmlns:p14="http://schemas.microsoft.com/office/powerpoint/2010/main" val="4246656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FF0000"/>
                </a:solidFill>
              </a:rPr>
              <a:t>What is Fundamentalism?</a:t>
            </a:r>
            <a:endParaRPr lang="en-US" b="1" i="1" u="sng"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4642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885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b="1" i="1" u="sng" dirty="0" smtClean="0">
                <a:solidFill>
                  <a:srgbClr val="0070C0"/>
                </a:solidFill>
              </a:rPr>
              <a:t>What Francis and the Devil Fear Most!</a:t>
            </a:r>
            <a:endParaRPr lang="en-US" b="1" i="1" u="sng" dirty="0">
              <a:solidFill>
                <a:srgbClr val="0070C0"/>
              </a:solidFill>
            </a:endParaRPr>
          </a:p>
        </p:txBody>
      </p:sp>
      <p:sp>
        <p:nvSpPr>
          <p:cNvPr id="3" name="Content Placeholder 2"/>
          <p:cNvSpPr>
            <a:spLocks noGrp="1"/>
          </p:cNvSpPr>
          <p:nvPr>
            <p:ph sz="half" idx="1"/>
          </p:nvPr>
        </p:nvSpPr>
        <p:spPr>
          <a:xfrm>
            <a:off x="0" y="685800"/>
            <a:ext cx="4495800" cy="6172200"/>
          </a:xfrm>
        </p:spPr>
        <p:txBody>
          <a:bodyPr>
            <a:normAutofit/>
          </a:bodyPr>
          <a:lstStyle/>
          <a:p>
            <a:r>
              <a:rPr lang="en-US" sz="3200" dirty="0" smtClean="0"/>
              <a:t>1. Pray.</a:t>
            </a:r>
          </a:p>
          <a:p>
            <a:r>
              <a:rPr lang="en-US" sz="3200" dirty="0" smtClean="0"/>
              <a:t>2. Study</a:t>
            </a:r>
          </a:p>
          <a:p>
            <a:r>
              <a:rPr lang="en-US" sz="3200" dirty="0" smtClean="0"/>
              <a:t>3. Share</a:t>
            </a:r>
          </a:p>
          <a:p>
            <a:r>
              <a:rPr lang="en-US" sz="3200" dirty="0" smtClean="0"/>
              <a:t>“Who </a:t>
            </a:r>
            <a:r>
              <a:rPr lang="en-US" sz="3200" dirty="0"/>
              <a:t>is she that looketh forth as the morning, fair as the moon, clear as the sun, and terrible as an army with banners</a:t>
            </a:r>
            <a:r>
              <a:rPr lang="en-US" sz="3200" dirty="0" smtClean="0"/>
              <a:t>?”  Song of Solomon 6:10</a:t>
            </a:r>
            <a:endParaRPr lang="en-US" sz="3200"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762000"/>
            <a:ext cx="46482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3332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FF0000"/>
                </a:solidFill>
                <a:latin typeface="Algerian" panose="04020705040A02060702" pitchFamily="82" charset="0"/>
              </a:rPr>
              <a:t>After Brussels</a:t>
            </a:r>
            <a:endParaRPr lang="en-US" b="1" i="1" u="sng" dirty="0">
              <a:solidFill>
                <a:srgbClr val="FF0000"/>
              </a:solidFill>
              <a:latin typeface="Algerian" panose="04020705040A02060702" pitchFamily="82" charset="0"/>
            </a:endParaRPr>
          </a:p>
        </p:txBody>
      </p:sp>
      <p:sp>
        <p:nvSpPr>
          <p:cNvPr id="4" name="Content Placeholder 3"/>
          <p:cNvSpPr>
            <a:spLocks noGrp="1"/>
          </p:cNvSpPr>
          <p:nvPr>
            <p:ph sz="half" idx="2"/>
          </p:nvPr>
        </p:nvSpPr>
        <p:spPr>
          <a:xfrm>
            <a:off x="4648200" y="762000"/>
            <a:ext cx="4495800" cy="6096000"/>
          </a:xfrm>
        </p:spPr>
        <p:txBody>
          <a:bodyPr>
            <a:normAutofit fontScale="92500" lnSpcReduction="10000"/>
          </a:bodyPr>
          <a:lstStyle/>
          <a:p>
            <a:r>
              <a:rPr lang="en-US" dirty="0"/>
              <a:t>"We will do whatever is necessary to support our friend and ally Belgium in bringing to justice those who are responsible," Obama said. He said America's thoughts and prayers are with the people of Belgium.</a:t>
            </a:r>
          </a:p>
          <a:p>
            <a:endParaRPr lang="en-US" dirty="0"/>
          </a:p>
          <a:p>
            <a:r>
              <a:rPr lang="en-US" dirty="0"/>
              <a:t>Obama said Tuesday's attacks provided yet another reminder </a:t>
            </a:r>
            <a:r>
              <a:rPr lang="en-US" b="1" i="1" u="sng" dirty="0">
                <a:solidFill>
                  <a:srgbClr val="FF0000"/>
                </a:solidFill>
              </a:rPr>
              <a:t>"that the world must unite," regardless of nationality, race or faith in "fighting against the scourge of terrorism."</a:t>
            </a:r>
          </a:p>
          <a:p>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762000"/>
            <a:ext cx="46482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6066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i="1" u="sng" dirty="0" smtClean="0">
                <a:solidFill>
                  <a:srgbClr val="FF0000"/>
                </a:solidFill>
              </a:rPr>
              <a:t>Albert Pike, 1871</a:t>
            </a:r>
            <a:endParaRPr lang="en-US" b="1" i="1" u="sng" dirty="0">
              <a:solidFill>
                <a:srgbClr val="FF0000"/>
              </a:solidFill>
            </a:endParaRPr>
          </a:p>
        </p:txBody>
      </p:sp>
      <p:sp>
        <p:nvSpPr>
          <p:cNvPr id="3" name="Content Placeholder 2"/>
          <p:cNvSpPr>
            <a:spLocks noGrp="1"/>
          </p:cNvSpPr>
          <p:nvPr>
            <p:ph idx="1"/>
          </p:nvPr>
        </p:nvSpPr>
        <p:spPr>
          <a:xfrm>
            <a:off x="0" y="457200"/>
            <a:ext cx="9144000" cy="6477000"/>
          </a:xfrm>
        </p:spPr>
        <p:txBody>
          <a:bodyPr>
            <a:noAutofit/>
          </a:bodyPr>
          <a:lstStyle/>
          <a:p>
            <a:r>
              <a:rPr lang="en-US" sz="2400" dirty="0" smtClean="0"/>
              <a:t>“The </a:t>
            </a:r>
            <a:r>
              <a:rPr lang="en-US" sz="2400" dirty="0"/>
              <a:t>Third World War was planned to result from the differences stirred up </a:t>
            </a:r>
            <a:r>
              <a:rPr lang="en-US" sz="2400" dirty="0" smtClean="0"/>
              <a:t>by Illuminati </a:t>
            </a:r>
            <a:r>
              <a:rPr lang="en-US" sz="2400" dirty="0"/>
              <a:t>agents between the Zionists and the Arabs. The conflict was planned </a:t>
            </a:r>
            <a:r>
              <a:rPr lang="en-US" sz="2400" dirty="0" smtClean="0"/>
              <a:t>to spread </a:t>
            </a:r>
            <a:r>
              <a:rPr lang="en-US" sz="2400" dirty="0"/>
              <a:t>worldwide. The Illuminati planned to unleash the Nihilists and </a:t>
            </a:r>
            <a:r>
              <a:rPr lang="en-US" sz="2400" dirty="0" smtClean="0"/>
              <a:t>Atheists and </a:t>
            </a:r>
            <a:r>
              <a:rPr lang="en-US" sz="2400" dirty="0"/>
              <a:t>provoke a formidable social cataclysm which in all its horror will show </a:t>
            </a:r>
            <a:r>
              <a:rPr lang="en-US" sz="2400" dirty="0" smtClean="0"/>
              <a:t>clearly to </a:t>
            </a:r>
            <a:r>
              <a:rPr lang="en-US" sz="2400" dirty="0"/>
              <a:t>the nations the effect of absolute atheism, origin of savagery and of the most</a:t>
            </a:r>
          </a:p>
          <a:p>
            <a:r>
              <a:rPr lang="en-US" sz="2400" dirty="0"/>
              <a:t>bloody turmoil. Then everywhere, the citizens, obliged to defend </a:t>
            </a:r>
            <a:r>
              <a:rPr lang="en-US" sz="2400" dirty="0" smtClean="0"/>
              <a:t>themselves against </a:t>
            </a:r>
            <a:r>
              <a:rPr lang="en-US" sz="2400" dirty="0"/>
              <a:t>the world minority of revolutionaries, will exterminate those destroyers </a:t>
            </a:r>
            <a:r>
              <a:rPr lang="en-US" sz="2400" dirty="0" smtClean="0"/>
              <a:t>of civilization</a:t>
            </a:r>
            <a:r>
              <a:rPr lang="en-US" sz="2400" dirty="0"/>
              <a:t>, and the multitude, disillusioned with Christianity, whose deistic </a:t>
            </a:r>
            <a:r>
              <a:rPr lang="en-US" sz="2400" dirty="0" smtClean="0"/>
              <a:t>spirits will </a:t>
            </a:r>
            <a:r>
              <a:rPr lang="en-US" sz="2400" dirty="0"/>
              <a:t>from that moment be without compass [direction], anxious for an ideal, but</a:t>
            </a:r>
          </a:p>
          <a:p>
            <a:r>
              <a:rPr lang="en-US" sz="2400" dirty="0"/>
              <a:t>without knowing where to render its adoration, will receive the true light </a:t>
            </a:r>
            <a:r>
              <a:rPr lang="en-US" sz="2400" dirty="0" smtClean="0"/>
              <a:t>through the </a:t>
            </a:r>
            <a:r>
              <a:rPr lang="en-US" sz="2400" dirty="0"/>
              <a:t>universal manifestation of the pure doctrine of Lucifer, brought finally out </a:t>
            </a:r>
            <a:r>
              <a:rPr lang="en-US" sz="2400" dirty="0" smtClean="0"/>
              <a:t>in the </a:t>
            </a:r>
            <a:r>
              <a:rPr lang="en-US" sz="2400" dirty="0"/>
              <a:t>public view, a manifestation which will result from the general </a:t>
            </a:r>
            <a:r>
              <a:rPr lang="en-US" sz="2400" dirty="0" smtClean="0"/>
              <a:t>reactionary movement </a:t>
            </a:r>
            <a:r>
              <a:rPr lang="en-US" sz="2400" dirty="0"/>
              <a:t>which will follow the destruction of Christianity and atheism</a:t>
            </a:r>
            <a:r>
              <a:rPr lang="en-US" sz="2400" dirty="0" smtClean="0"/>
              <a:t>, </a:t>
            </a:r>
            <a:r>
              <a:rPr lang="en-US" sz="2400" dirty="0"/>
              <a:t>-- Des Griffin, Descent </a:t>
            </a:r>
            <a:r>
              <a:rPr lang="en-US" sz="2400" dirty="0" smtClean="0"/>
              <a:t>Into Slavery</a:t>
            </a:r>
            <a:r>
              <a:rPr lang="en-US" sz="2400" dirty="0"/>
              <a:t>, Emissary Publications, pp. 38, 39</a:t>
            </a:r>
          </a:p>
        </p:txBody>
      </p:sp>
    </p:spTree>
    <p:extLst>
      <p:ext uri="{BB962C8B-B14F-4D97-AF65-F5344CB8AC3E}">
        <p14:creationId xmlns:p14="http://schemas.microsoft.com/office/powerpoint/2010/main" val="652651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1879</Words>
  <Application>Microsoft Office PowerPoint</Application>
  <PresentationFormat>On-screen Show (4:3)</PresentationFormat>
  <Paragraphs>44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Prophecy Arise, pt. 15</vt:lpstr>
      <vt:lpstr>Charlie Hebdo and Paris Nov. 2015</vt:lpstr>
      <vt:lpstr>PowerPoint Presentation</vt:lpstr>
      <vt:lpstr>After Paris in November 2015</vt:lpstr>
      <vt:lpstr>What is Fundamentalism?</vt:lpstr>
      <vt:lpstr>PowerPoint Presentation</vt:lpstr>
      <vt:lpstr>What Francis and the Devil Fear Most!</vt:lpstr>
      <vt:lpstr>After Brussels</vt:lpstr>
      <vt:lpstr>Albert Pike, 1871</vt:lpstr>
      <vt:lpstr>Apologies for Past Sins!</vt:lpstr>
      <vt:lpstr>No Change!</vt:lpstr>
      <vt:lpstr>He Forgot the ‘Dirty War’.</vt:lpstr>
      <vt:lpstr>PowerPoint Presentation</vt:lpstr>
      <vt:lpstr>The Front Runners</vt:lpstr>
      <vt:lpstr>Tied to…………………….Rome!</vt:lpstr>
      <vt:lpstr>Most Dangerous of them All!</vt:lpstr>
      <vt:lpstr>PowerPoint Presentation</vt:lpstr>
      <vt:lpstr>Without a Whimper!</vt:lpstr>
      <vt:lpstr>Seminary Declares</vt:lpstr>
      <vt:lpstr>Ripe for the Picking</vt:lpstr>
      <vt:lpstr>Where are the Watchman?</vt:lpstr>
      <vt:lpstr>Confusion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Prophecy Arise, pt. 15</dc:title>
  <dc:creator>.</dc:creator>
  <cp:lastModifiedBy>.</cp:lastModifiedBy>
  <cp:revision>17</cp:revision>
  <dcterms:created xsi:type="dcterms:W3CDTF">2016-02-04T22:22:41Z</dcterms:created>
  <dcterms:modified xsi:type="dcterms:W3CDTF">2016-05-04T15:35:51Z</dcterms:modified>
</cp:coreProperties>
</file>