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1" r:id="rId4"/>
    <p:sldId id="260" r:id="rId5"/>
    <p:sldId id="261" r:id="rId6"/>
    <p:sldId id="257" r:id="rId7"/>
    <p:sldId id="282" r:id="rId8"/>
    <p:sldId id="262" r:id="rId9"/>
    <p:sldId id="263" r:id="rId10"/>
    <p:sldId id="264" r:id="rId11"/>
    <p:sldId id="259" r:id="rId12"/>
    <p:sldId id="265" r:id="rId13"/>
    <p:sldId id="266" r:id="rId14"/>
    <p:sldId id="267" r:id="rId15"/>
    <p:sldId id="268" r:id="rId16"/>
    <p:sldId id="269" r:id="rId17"/>
    <p:sldId id="270" r:id="rId18"/>
    <p:sldId id="271" r:id="rId19"/>
    <p:sldId id="283" r:id="rId20"/>
    <p:sldId id="273" r:id="rId21"/>
    <p:sldId id="272" r:id="rId22"/>
    <p:sldId id="274" r:id="rId23"/>
    <p:sldId id="275" r:id="rId24"/>
    <p:sldId id="276" r:id="rId25"/>
    <p:sldId id="277" r:id="rId26"/>
    <p:sldId id="284" r:id="rId27"/>
    <p:sldId id="278" r:id="rId28"/>
    <p:sldId id="285" r:id="rId29"/>
    <p:sldId id="279"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55" d="100"/>
          <a:sy n="55" d="100"/>
        </p:scale>
        <p:origin x="-3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9862D7-D254-400B-AE0B-99D104AB6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5CB4746-B4A1-49D3-9ECD-D56366367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540E00E-7147-41AB-9F89-D699BEAB704A}"/>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5" name="Footer Placeholder 4">
            <a:extLst>
              <a:ext uri="{FF2B5EF4-FFF2-40B4-BE49-F238E27FC236}">
                <a16:creationId xmlns="" xmlns:a16="http://schemas.microsoft.com/office/drawing/2014/main" id="{B1D09A19-5340-400D-BD37-37E8E1326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C5787A-6FE2-4D2F-97BF-826DB7254BE7}"/>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54383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3D5A67-461F-4855-B88C-F8F86973A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5053045-BD61-415A-8C49-F4AB62C3D1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9756A4E-8747-4400-BD51-98077B2375CD}"/>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5" name="Footer Placeholder 4">
            <a:extLst>
              <a:ext uri="{FF2B5EF4-FFF2-40B4-BE49-F238E27FC236}">
                <a16:creationId xmlns="" xmlns:a16="http://schemas.microsoft.com/office/drawing/2014/main" id="{0E1A1A61-1C38-46B0-8EDD-72B01A88B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12FD500-566C-4C92-B906-25A0379BBC48}"/>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2003565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6300242-AEC7-43A5-9D7F-001C4101DE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A36285A-0ED4-4FEB-A95D-381660FB1A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788321-6DCE-4101-A26B-AAB9CCC8DABE}"/>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5" name="Footer Placeholder 4">
            <a:extLst>
              <a:ext uri="{FF2B5EF4-FFF2-40B4-BE49-F238E27FC236}">
                <a16:creationId xmlns="" xmlns:a16="http://schemas.microsoft.com/office/drawing/2014/main" id="{D62CCE4B-3449-4673-BE54-32DDC5C5D0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5ED371A-B0AD-496F-98EA-9AA15394142B}"/>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209346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CD72A-1B7C-411F-AFC2-B61178B87D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AE7FACF-792B-4B65-9A8F-B2A8F96B1A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9F1FE0-4C20-47B8-8D85-2A8863D78BE8}"/>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5" name="Footer Placeholder 4">
            <a:extLst>
              <a:ext uri="{FF2B5EF4-FFF2-40B4-BE49-F238E27FC236}">
                <a16:creationId xmlns="" xmlns:a16="http://schemas.microsoft.com/office/drawing/2014/main" id="{79FE7E4B-3DCF-402B-BCFB-DA9FABA17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F233E5D-F5E6-47D4-BDDB-20DCCE02B8CC}"/>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142340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88958D-C7A9-4C44-8CE6-C15FE4D90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7F3BB1-E305-494F-8758-3F8123337E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3FA9134-8FFD-4FB6-9EA3-9B6BD79BFD4F}"/>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5" name="Footer Placeholder 4">
            <a:extLst>
              <a:ext uri="{FF2B5EF4-FFF2-40B4-BE49-F238E27FC236}">
                <a16:creationId xmlns="" xmlns:a16="http://schemas.microsoft.com/office/drawing/2014/main" id="{263D0494-DF2C-492A-9197-8D4644D39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8B23D1-23D0-4988-B6AD-F35FAD750934}"/>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290671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DD783-2757-4295-9EF6-BC9BAD7AF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081B3AC-08F6-4152-8050-A316F9D36E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5B50525-2A6A-45FB-A647-78903E58EE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D04F0E-DBA3-4CD0-B961-F085A738973C}"/>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6" name="Footer Placeholder 5">
            <a:extLst>
              <a:ext uri="{FF2B5EF4-FFF2-40B4-BE49-F238E27FC236}">
                <a16:creationId xmlns="" xmlns:a16="http://schemas.microsoft.com/office/drawing/2014/main" id="{BBEA5295-5830-47B2-87A0-CD6E5E751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9CA3AA-E198-42CD-BED4-5E1CA49DC566}"/>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215123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ADF29E-6FAD-4530-A551-C67A501B93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B668A49-72BF-43F0-9115-2D778B4F1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52E38FE-A14A-436B-83DA-45336F6EA4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BC7C151-6E8B-4121-B70E-53E6197F5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2BB8FD7-2599-46B8-90FC-262A083D31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A1D41DC-9DE8-4E4E-BE91-2219EF096168}"/>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8" name="Footer Placeholder 7">
            <a:extLst>
              <a:ext uri="{FF2B5EF4-FFF2-40B4-BE49-F238E27FC236}">
                <a16:creationId xmlns="" xmlns:a16="http://schemas.microsoft.com/office/drawing/2014/main" id="{8CA0EEE0-44C4-42E6-9446-C9A0FE4B41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879E847-90A7-4367-BCF0-468253F4F18A}"/>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35907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63D737-3C20-4C8F-892A-7D8BB9381C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E2E86C1-3F21-4A5C-A3BB-47A03FA7BF31}"/>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4" name="Footer Placeholder 3">
            <a:extLst>
              <a:ext uri="{FF2B5EF4-FFF2-40B4-BE49-F238E27FC236}">
                <a16:creationId xmlns="" xmlns:a16="http://schemas.microsoft.com/office/drawing/2014/main" id="{2B476EBC-7A32-488A-AF39-3C55F17C98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DA7470A-F909-4899-BE20-F68D99BCE817}"/>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2324853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FA24595-17F2-41CC-A11C-7921F71D6704}"/>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3" name="Footer Placeholder 2">
            <a:extLst>
              <a:ext uri="{FF2B5EF4-FFF2-40B4-BE49-F238E27FC236}">
                <a16:creationId xmlns="" xmlns:a16="http://schemas.microsoft.com/office/drawing/2014/main" id="{FB6A37A8-2D43-4FB8-922C-C1EA5397A7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69B6EE6-E9FC-487D-A1F9-3D13F12BAAE5}"/>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2852579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8B6196-6082-4287-8472-1E33C45CB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A376D40-9A36-45C4-8C7C-28C36DB6F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D791FA0-E072-4C60-8640-89CE44CC9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EDDA7A6-0420-4FDB-A39A-A57B69C6EEAE}"/>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6" name="Footer Placeholder 5">
            <a:extLst>
              <a:ext uri="{FF2B5EF4-FFF2-40B4-BE49-F238E27FC236}">
                <a16:creationId xmlns="" xmlns:a16="http://schemas.microsoft.com/office/drawing/2014/main" id="{2C610CCD-F633-4B0C-AA74-EB54AF7D1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5642C07-6BA3-4096-9C5F-5A77B96637DA}"/>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300645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4D6E6B-28D1-4A8B-9FB4-3A89A15006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F339C1C-7CE3-4045-A55D-301114F89A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1B32697-6C08-4418-A532-DCA3E3B2D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EDF9F34-71A0-4D64-A51B-EF9169A813F0}"/>
              </a:ext>
            </a:extLst>
          </p:cNvPr>
          <p:cNvSpPr>
            <a:spLocks noGrp="1"/>
          </p:cNvSpPr>
          <p:nvPr>
            <p:ph type="dt" sz="half" idx="10"/>
          </p:nvPr>
        </p:nvSpPr>
        <p:spPr/>
        <p:txBody>
          <a:bodyPr/>
          <a:lstStyle/>
          <a:p>
            <a:fld id="{A30FC8A2-707C-4B0C-A7CB-B97C1CEC08D2}" type="datetimeFigureOut">
              <a:rPr lang="en-US" smtClean="0"/>
              <a:t>12/29/18</a:t>
            </a:fld>
            <a:endParaRPr lang="en-US"/>
          </a:p>
        </p:txBody>
      </p:sp>
      <p:sp>
        <p:nvSpPr>
          <p:cNvPr id="6" name="Footer Placeholder 5">
            <a:extLst>
              <a:ext uri="{FF2B5EF4-FFF2-40B4-BE49-F238E27FC236}">
                <a16:creationId xmlns="" xmlns:a16="http://schemas.microsoft.com/office/drawing/2014/main" id="{A32E2FA5-A9D5-48E1-B2E6-F01FBE976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1ACBC0E-BFA6-42D5-9290-2141CE517957}"/>
              </a:ext>
            </a:extLst>
          </p:cNvPr>
          <p:cNvSpPr>
            <a:spLocks noGrp="1"/>
          </p:cNvSpPr>
          <p:nvPr>
            <p:ph type="sldNum" sz="quarter" idx="12"/>
          </p:nvPr>
        </p:nvSpPr>
        <p:spPr/>
        <p:txBody>
          <a:bodyPr/>
          <a:lstStyle/>
          <a:p>
            <a:fld id="{F194E4A0-E159-48A1-9111-97A10CA8E4A7}" type="slidenum">
              <a:rPr lang="en-US" smtClean="0"/>
              <a:t>‹#›</a:t>
            </a:fld>
            <a:endParaRPr lang="en-US"/>
          </a:p>
        </p:txBody>
      </p:sp>
    </p:spTree>
    <p:extLst>
      <p:ext uri="{BB962C8B-B14F-4D97-AF65-F5344CB8AC3E}">
        <p14:creationId xmlns:p14="http://schemas.microsoft.com/office/powerpoint/2010/main" val="3485806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EA85456-F3F8-45BA-9373-CB8150E41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E627EAF-603F-4F5E-9E4B-323F02569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F511DD-43B4-4A86-9CD9-27AE9CEE2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FC8A2-707C-4B0C-A7CB-B97C1CEC08D2}" type="datetimeFigureOut">
              <a:rPr lang="en-US" smtClean="0"/>
              <a:t>12/29/18</a:t>
            </a:fld>
            <a:endParaRPr lang="en-US"/>
          </a:p>
        </p:txBody>
      </p:sp>
      <p:sp>
        <p:nvSpPr>
          <p:cNvPr id="5" name="Footer Placeholder 4">
            <a:extLst>
              <a:ext uri="{FF2B5EF4-FFF2-40B4-BE49-F238E27FC236}">
                <a16:creationId xmlns="" xmlns:a16="http://schemas.microsoft.com/office/drawing/2014/main" id="{5B47EC76-7B6C-42C4-A321-12BD85DF6F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A2BD904-592B-4755-B435-9C2A997C9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4E4A0-E159-48A1-9111-97A10CA8E4A7}" type="slidenum">
              <a:rPr lang="en-US" smtClean="0"/>
              <a:t>‹#›</a:t>
            </a:fld>
            <a:endParaRPr lang="en-US"/>
          </a:p>
        </p:txBody>
      </p:sp>
    </p:spTree>
    <p:extLst>
      <p:ext uri="{BB962C8B-B14F-4D97-AF65-F5344CB8AC3E}">
        <p14:creationId xmlns:p14="http://schemas.microsoft.com/office/powerpoint/2010/main" val="3776480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3CF95D-7A48-49CA-AA02-5C13460359E1}"/>
              </a:ext>
            </a:extLst>
          </p:cNvPr>
          <p:cNvSpPr>
            <a:spLocks noGrp="1"/>
          </p:cNvSpPr>
          <p:nvPr>
            <p:ph type="ctrTitle"/>
          </p:nvPr>
        </p:nvSpPr>
        <p:spPr>
          <a:xfrm>
            <a:off x="1524000" y="-1184419"/>
            <a:ext cx="9144000" cy="2387600"/>
          </a:xfrm>
        </p:spPr>
        <p:txBody>
          <a:bodyPr/>
          <a:lstStyle/>
          <a:p>
            <a:r>
              <a:rPr lang="en-US" dirty="0">
                <a:latin typeface="Baskerville Old Face" panose="02020602080505020303" pitchFamily="18" charset="0"/>
              </a:rPr>
              <a:t>Why Christianity???</a:t>
            </a:r>
          </a:p>
        </p:txBody>
      </p:sp>
      <p:pic>
        <p:nvPicPr>
          <p:cNvPr id="4" name="Picture 3">
            <a:extLst>
              <a:ext uri="{FF2B5EF4-FFF2-40B4-BE49-F238E27FC236}">
                <a16:creationId xmlns="" xmlns:a16="http://schemas.microsoft.com/office/drawing/2014/main" id="{793AACE6-4857-4588-953A-3E0F2833A2A9}"/>
              </a:ext>
            </a:extLst>
          </p:cNvPr>
          <p:cNvPicPr>
            <a:picLocks noChangeAspect="1"/>
          </p:cNvPicPr>
          <p:nvPr/>
        </p:nvPicPr>
        <p:blipFill>
          <a:blip r:embed="rId2"/>
          <a:stretch>
            <a:fillRect/>
          </a:stretch>
        </p:blipFill>
        <p:spPr>
          <a:xfrm>
            <a:off x="2530409" y="1670121"/>
            <a:ext cx="6690227" cy="5170412"/>
          </a:xfrm>
          <a:prstGeom prst="rect">
            <a:avLst/>
          </a:prstGeom>
        </p:spPr>
      </p:pic>
      <p:pic>
        <p:nvPicPr>
          <p:cNvPr id="6" name="Picture 5">
            <a:extLst>
              <a:ext uri="{FF2B5EF4-FFF2-40B4-BE49-F238E27FC236}">
                <a16:creationId xmlns="" xmlns:a16="http://schemas.microsoft.com/office/drawing/2014/main" id="{EBDD9414-7364-4B07-83EE-89AC629E0D3B}"/>
              </a:ext>
            </a:extLst>
          </p:cNvPr>
          <p:cNvPicPr>
            <a:picLocks noChangeAspect="1"/>
          </p:cNvPicPr>
          <p:nvPr/>
        </p:nvPicPr>
        <p:blipFill>
          <a:blip r:embed="rId3"/>
          <a:stretch>
            <a:fillRect/>
          </a:stretch>
        </p:blipFill>
        <p:spPr>
          <a:xfrm>
            <a:off x="9410245" y="830099"/>
            <a:ext cx="1143000" cy="1143000"/>
          </a:xfrm>
          <a:prstGeom prst="rect">
            <a:avLst/>
          </a:prstGeom>
        </p:spPr>
      </p:pic>
      <p:pic>
        <p:nvPicPr>
          <p:cNvPr id="7" name="Picture 6">
            <a:extLst>
              <a:ext uri="{FF2B5EF4-FFF2-40B4-BE49-F238E27FC236}">
                <a16:creationId xmlns="" xmlns:a16="http://schemas.microsoft.com/office/drawing/2014/main" id="{6DD5DB18-EDE9-4E7F-A823-169181D4181D}"/>
              </a:ext>
            </a:extLst>
          </p:cNvPr>
          <p:cNvPicPr>
            <a:picLocks noChangeAspect="1"/>
          </p:cNvPicPr>
          <p:nvPr/>
        </p:nvPicPr>
        <p:blipFill>
          <a:blip r:embed="rId4"/>
          <a:stretch>
            <a:fillRect/>
          </a:stretch>
        </p:blipFill>
        <p:spPr>
          <a:xfrm>
            <a:off x="9819853" y="5418993"/>
            <a:ext cx="1143000" cy="1143000"/>
          </a:xfrm>
          <a:prstGeom prst="rect">
            <a:avLst/>
          </a:prstGeom>
        </p:spPr>
      </p:pic>
      <p:pic>
        <p:nvPicPr>
          <p:cNvPr id="8" name="Picture 7">
            <a:extLst>
              <a:ext uri="{FF2B5EF4-FFF2-40B4-BE49-F238E27FC236}">
                <a16:creationId xmlns="" xmlns:a16="http://schemas.microsoft.com/office/drawing/2014/main" id="{6A6C4CAA-5C6E-4661-960D-8C46C638BFAB}"/>
              </a:ext>
            </a:extLst>
          </p:cNvPr>
          <p:cNvPicPr>
            <a:picLocks noChangeAspect="1"/>
          </p:cNvPicPr>
          <p:nvPr/>
        </p:nvPicPr>
        <p:blipFill>
          <a:blip r:embed="rId5"/>
          <a:stretch>
            <a:fillRect/>
          </a:stretch>
        </p:blipFill>
        <p:spPr>
          <a:xfrm>
            <a:off x="657647" y="2414773"/>
            <a:ext cx="1142999" cy="1142999"/>
          </a:xfrm>
          <a:prstGeom prst="rect">
            <a:avLst/>
          </a:prstGeom>
        </p:spPr>
      </p:pic>
      <p:pic>
        <p:nvPicPr>
          <p:cNvPr id="9" name="Picture 8">
            <a:extLst>
              <a:ext uri="{FF2B5EF4-FFF2-40B4-BE49-F238E27FC236}">
                <a16:creationId xmlns="" xmlns:a16="http://schemas.microsoft.com/office/drawing/2014/main" id="{182A2747-E5C5-4B17-8558-DB9228C56CC7}"/>
              </a:ext>
            </a:extLst>
          </p:cNvPr>
          <p:cNvPicPr>
            <a:picLocks noChangeAspect="1"/>
          </p:cNvPicPr>
          <p:nvPr/>
        </p:nvPicPr>
        <p:blipFill>
          <a:blip r:embed="rId6"/>
          <a:stretch>
            <a:fillRect/>
          </a:stretch>
        </p:blipFill>
        <p:spPr>
          <a:xfrm>
            <a:off x="1217957" y="522541"/>
            <a:ext cx="1047323" cy="1460740"/>
          </a:xfrm>
          <a:prstGeom prst="rect">
            <a:avLst/>
          </a:prstGeom>
        </p:spPr>
      </p:pic>
      <p:pic>
        <p:nvPicPr>
          <p:cNvPr id="10" name="Picture 9">
            <a:extLst>
              <a:ext uri="{FF2B5EF4-FFF2-40B4-BE49-F238E27FC236}">
                <a16:creationId xmlns="" xmlns:a16="http://schemas.microsoft.com/office/drawing/2014/main" id="{F1B51CF8-5331-4CBA-BB99-BB6B2AF02412}"/>
              </a:ext>
            </a:extLst>
          </p:cNvPr>
          <p:cNvPicPr>
            <a:picLocks noChangeAspect="1"/>
          </p:cNvPicPr>
          <p:nvPr/>
        </p:nvPicPr>
        <p:blipFill>
          <a:blip r:embed="rId7"/>
          <a:stretch>
            <a:fillRect/>
          </a:stretch>
        </p:blipFill>
        <p:spPr>
          <a:xfrm>
            <a:off x="10553245" y="1840827"/>
            <a:ext cx="1104900" cy="2024063"/>
          </a:xfrm>
          <a:prstGeom prst="rect">
            <a:avLst/>
          </a:prstGeom>
        </p:spPr>
      </p:pic>
      <p:pic>
        <p:nvPicPr>
          <p:cNvPr id="11" name="Picture 10">
            <a:extLst>
              <a:ext uri="{FF2B5EF4-FFF2-40B4-BE49-F238E27FC236}">
                <a16:creationId xmlns="" xmlns:a16="http://schemas.microsoft.com/office/drawing/2014/main" id="{FB3214AC-035F-4524-922B-0B7643D615A0}"/>
              </a:ext>
            </a:extLst>
          </p:cNvPr>
          <p:cNvPicPr>
            <a:picLocks noChangeAspect="1"/>
          </p:cNvPicPr>
          <p:nvPr/>
        </p:nvPicPr>
        <p:blipFill>
          <a:blip r:embed="rId8"/>
          <a:stretch>
            <a:fillRect/>
          </a:stretch>
        </p:blipFill>
        <p:spPr>
          <a:xfrm>
            <a:off x="1639812" y="3604541"/>
            <a:ext cx="1250936" cy="1373860"/>
          </a:xfrm>
          <a:prstGeom prst="rect">
            <a:avLst/>
          </a:prstGeom>
        </p:spPr>
      </p:pic>
      <p:pic>
        <p:nvPicPr>
          <p:cNvPr id="12" name="Picture 11">
            <a:extLst>
              <a:ext uri="{FF2B5EF4-FFF2-40B4-BE49-F238E27FC236}">
                <a16:creationId xmlns="" xmlns:a16="http://schemas.microsoft.com/office/drawing/2014/main" id="{3741A921-08FF-4200-A03A-48AA2E26D664}"/>
              </a:ext>
            </a:extLst>
          </p:cNvPr>
          <p:cNvPicPr>
            <a:picLocks noChangeAspect="1"/>
          </p:cNvPicPr>
          <p:nvPr/>
        </p:nvPicPr>
        <p:blipFill>
          <a:blip r:embed="rId9"/>
          <a:stretch>
            <a:fillRect/>
          </a:stretch>
        </p:blipFill>
        <p:spPr>
          <a:xfrm>
            <a:off x="9263867" y="3824734"/>
            <a:ext cx="1325703" cy="1325703"/>
          </a:xfrm>
          <a:prstGeom prst="rect">
            <a:avLst/>
          </a:prstGeom>
        </p:spPr>
      </p:pic>
      <p:pic>
        <p:nvPicPr>
          <p:cNvPr id="13" name="Picture 12">
            <a:extLst>
              <a:ext uri="{FF2B5EF4-FFF2-40B4-BE49-F238E27FC236}">
                <a16:creationId xmlns="" xmlns:a16="http://schemas.microsoft.com/office/drawing/2014/main" id="{3B5FE938-C19E-4412-B550-8C291449BCA3}"/>
              </a:ext>
            </a:extLst>
          </p:cNvPr>
          <p:cNvPicPr>
            <a:picLocks noChangeAspect="1"/>
          </p:cNvPicPr>
          <p:nvPr/>
        </p:nvPicPr>
        <p:blipFill>
          <a:blip r:embed="rId10"/>
          <a:stretch>
            <a:fillRect/>
          </a:stretch>
        </p:blipFill>
        <p:spPr>
          <a:xfrm>
            <a:off x="2031828" y="2270022"/>
            <a:ext cx="1717840" cy="954356"/>
          </a:xfrm>
          <a:prstGeom prst="rect">
            <a:avLst/>
          </a:prstGeom>
        </p:spPr>
      </p:pic>
      <p:pic>
        <p:nvPicPr>
          <p:cNvPr id="14" name="Picture 13">
            <a:extLst>
              <a:ext uri="{FF2B5EF4-FFF2-40B4-BE49-F238E27FC236}">
                <a16:creationId xmlns="" xmlns:a16="http://schemas.microsoft.com/office/drawing/2014/main" id="{4B503379-9AE1-48A8-BF50-F96925CAFBBC}"/>
              </a:ext>
            </a:extLst>
          </p:cNvPr>
          <p:cNvPicPr>
            <a:picLocks noChangeAspect="1"/>
          </p:cNvPicPr>
          <p:nvPr/>
        </p:nvPicPr>
        <p:blipFill>
          <a:blip r:embed="rId11"/>
          <a:stretch>
            <a:fillRect/>
          </a:stretch>
        </p:blipFill>
        <p:spPr>
          <a:xfrm>
            <a:off x="354314" y="4907825"/>
            <a:ext cx="1576878" cy="1576878"/>
          </a:xfrm>
          <a:prstGeom prst="rect">
            <a:avLst/>
          </a:prstGeom>
        </p:spPr>
      </p:pic>
      <p:pic>
        <p:nvPicPr>
          <p:cNvPr id="15" name="Picture 14">
            <a:extLst>
              <a:ext uri="{FF2B5EF4-FFF2-40B4-BE49-F238E27FC236}">
                <a16:creationId xmlns="" xmlns:a16="http://schemas.microsoft.com/office/drawing/2014/main" id="{94A4B062-B5A4-4961-9B77-ECFE7F778854}"/>
              </a:ext>
            </a:extLst>
          </p:cNvPr>
          <p:cNvPicPr>
            <a:picLocks noChangeAspect="1"/>
          </p:cNvPicPr>
          <p:nvPr/>
        </p:nvPicPr>
        <p:blipFill>
          <a:blip r:embed="rId12"/>
          <a:stretch>
            <a:fillRect/>
          </a:stretch>
        </p:blipFill>
        <p:spPr>
          <a:xfrm>
            <a:off x="8242975" y="2101167"/>
            <a:ext cx="1576878" cy="1415811"/>
          </a:xfrm>
          <a:prstGeom prst="rect">
            <a:avLst/>
          </a:prstGeom>
        </p:spPr>
      </p:pic>
      <p:sp>
        <p:nvSpPr>
          <p:cNvPr id="16" name="Oval 15">
            <a:extLst>
              <a:ext uri="{FF2B5EF4-FFF2-40B4-BE49-F238E27FC236}">
                <a16:creationId xmlns="" xmlns:a16="http://schemas.microsoft.com/office/drawing/2014/main" id="{2DD245C8-1162-406A-8B4C-EE71FE1374A0}"/>
              </a:ext>
            </a:extLst>
          </p:cNvPr>
          <p:cNvSpPr/>
          <p:nvPr/>
        </p:nvSpPr>
        <p:spPr>
          <a:xfrm>
            <a:off x="4851688" y="2270022"/>
            <a:ext cx="2058677" cy="221599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9EC0BB6-9B0A-4034-8B44-B09CBBF7455A}"/>
              </a:ext>
            </a:extLst>
          </p:cNvPr>
          <p:cNvSpPr/>
          <p:nvPr/>
        </p:nvSpPr>
        <p:spPr>
          <a:xfrm>
            <a:off x="5408770" y="2101122"/>
            <a:ext cx="769728" cy="2215991"/>
          </a:xfrm>
          <a:prstGeom prst="rect">
            <a:avLst/>
          </a:prstGeom>
          <a:noFill/>
        </p:spPr>
        <p:txBody>
          <a:bodyPr wrap="square" lIns="91440" tIns="45720" rIns="91440" bIns="45720">
            <a:spAutoFit/>
          </a:bodyPr>
          <a:lstStyle/>
          <a:p>
            <a:pPr algn="ctr"/>
            <a:r>
              <a:rPr lang="en-US" sz="13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3" name="TextBox 2">
            <a:extLst>
              <a:ext uri="{FF2B5EF4-FFF2-40B4-BE49-F238E27FC236}">
                <a16:creationId xmlns="" xmlns:a16="http://schemas.microsoft.com/office/drawing/2014/main" id="{46E7047B-3F8C-4F00-A4E8-C0F6F3C78A8E}"/>
              </a:ext>
            </a:extLst>
          </p:cNvPr>
          <p:cNvSpPr txBox="1"/>
          <p:nvPr/>
        </p:nvSpPr>
        <p:spPr>
          <a:xfrm>
            <a:off x="2820718" y="1188517"/>
            <a:ext cx="6404742" cy="523220"/>
          </a:xfrm>
          <a:prstGeom prst="rect">
            <a:avLst/>
          </a:prstGeom>
          <a:noFill/>
        </p:spPr>
        <p:txBody>
          <a:bodyPr wrap="square" rtlCol="0">
            <a:spAutoFit/>
          </a:bodyPr>
          <a:lstStyle/>
          <a:p>
            <a:pPr algn="ctr"/>
            <a:r>
              <a:rPr lang="en-US" sz="2800" dirty="0">
                <a:solidFill>
                  <a:srgbClr val="FF0000"/>
                </a:solidFill>
                <a:latin typeface="Arial Black" panose="020B0A04020102020204" pitchFamily="34" charset="0"/>
              </a:rPr>
              <a:t>What’s The Difference???</a:t>
            </a:r>
          </a:p>
        </p:txBody>
      </p:sp>
    </p:spTree>
    <p:extLst>
      <p:ext uri="{BB962C8B-B14F-4D97-AF65-F5344CB8AC3E}">
        <p14:creationId xmlns:p14="http://schemas.microsoft.com/office/powerpoint/2010/main" val="29264524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367CEB-BAE0-433C-94C8-AA947803BE8E}"/>
              </a:ext>
            </a:extLst>
          </p:cNvPr>
          <p:cNvSpPr>
            <a:spLocks noGrp="1"/>
          </p:cNvSpPr>
          <p:nvPr>
            <p:ph type="title"/>
          </p:nvPr>
        </p:nvSpPr>
        <p:spPr>
          <a:xfrm>
            <a:off x="838200" y="-195987"/>
            <a:ext cx="10515600" cy="1325563"/>
          </a:xfrm>
        </p:spPr>
        <p:txBody>
          <a:bodyPr/>
          <a:lstStyle/>
          <a:p>
            <a:r>
              <a:rPr lang="en-US" b="1" dirty="0">
                <a:solidFill>
                  <a:srgbClr val="008000"/>
                </a:solidFill>
                <a:effectLst>
                  <a:outerShdw blurRad="38100" dist="38100" dir="2700000" algn="tl">
                    <a:srgbClr val="000000">
                      <a:alpha val="43137"/>
                    </a:srgbClr>
                  </a:outerShdw>
                </a:effectLst>
              </a:rPr>
              <a:t>Major Questions that All Religions Face:</a:t>
            </a:r>
          </a:p>
        </p:txBody>
      </p:sp>
      <p:sp>
        <p:nvSpPr>
          <p:cNvPr id="3" name="TextBox 2">
            <a:extLst>
              <a:ext uri="{FF2B5EF4-FFF2-40B4-BE49-F238E27FC236}">
                <a16:creationId xmlns="" xmlns:a16="http://schemas.microsoft.com/office/drawing/2014/main" id="{8C5D7E60-DCD8-4FB2-88A0-3FC6FA57C90D}"/>
              </a:ext>
            </a:extLst>
          </p:cNvPr>
          <p:cNvSpPr txBox="1"/>
          <p:nvPr/>
        </p:nvSpPr>
        <p:spPr>
          <a:xfrm>
            <a:off x="5777344" y="1644582"/>
            <a:ext cx="5763491" cy="5016758"/>
          </a:xfrm>
          <a:prstGeom prst="rect">
            <a:avLst/>
          </a:prstGeom>
          <a:noFill/>
        </p:spPr>
        <p:txBody>
          <a:bodyPr wrap="square" rtlCol="0">
            <a:spAutoFit/>
          </a:bodyPr>
          <a:lstStyle/>
          <a:p>
            <a:pPr marL="342900" indent="-342900">
              <a:buAutoNum type="arabicPeriod"/>
            </a:pPr>
            <a:r>
              <a:rPr lang="en-US" sz="3200" b="1" u="sng" dirty="0"/>
              <a:t>Origin:</a:t>
            </a:r>
            <a:r>
              <a:rPr lang="en-US" sz="3200" dirty="0"/>
              <a:t> Where do we and this come from?</a:t>
            </a:r>
          </a:p>
          <a:p>
            <a:pPr marL="342900" indent="-342900">
              <a:buAutoNum type="arabicPeriod"/>
            </a:pPr>
            <a:endParaRPr lang="en-US" sz="3200" dirty="0"/>
          </a:p>
          <a:p>
            <a:pPr marL="342900" indent="-342900">
              <a:buAutoNum type="arabicPeriod"/>
            </a:pPr>
            <a:r>
              <a:rPr lang="en-US" sz="3200" b="1" u="sng" dirty="0"/>
              <a:t>Meaning:</a:t>
            </a:r>
            <a:r>
              <a:rPr lang="en-US" sz="3200" dirty="0"/>
              <a:t> Why are we here?</a:t>
            </a:r>
          </a:p>
          <a:p>
            <a:pPr marL="342900" indent="-342900">
              <a:buAutoNum type="arabicPeriod"/>
            </a:pPr>
            <a:endParaRPr lang="en-US" sz="3200" b="1" u="sng" dirty="0"/>
          </a:p>
          <a:p>
            <a:pPr marL="342900" indent="-342900">
              <a:buAutoNum type="arabicPeriod"/>
            </a:pPr>
            <a:r>
              <a:rPr lang="en-US" sz="3200" b="1" u="sng" dirty="0"/>
              <a:t>Morality:</a:t>
            </a:r>
            <a:r>
              <a:rPr lang="en-US" sz="3200" dirty="0"/>
              <a:t> What is right and wrong?</a:t>
            </a:r>
          </a:p>
          <a:p>
            <a:pPr marL="342900" indent="-342900">
              <a:buAutoNum type="arabicPeriod"/>
            </a:pPr>
            <a:endParaRPr lang="en-US" sz="3200" b="1" u="sng" dirty="0"/>
          </a:p>
          <a:p>
            <a:pPr marL="342900" indent="-342900">
              <a:buAutoNum type="arabicPeriod"/>
            </a:pPr>
            <a:r>
              <a:rPr lang="en-US" sz="3200" b="1" u="sng" dirty="0"/>
              <a:t>Destiny:</a:t>
            </a:r>
            <a:r>
              <a:rPr lang="en-US" sz="3200" dirty="0"/>
              <a:t> Where are we going?</a:t>
            </a:r>
          </a:p>
          <a:p>
            <a:pPr marL="342900" indent="-342900">
              <a:buAutoNum type="arabicPeriod"/>
            </a:pPr>
            <a:endParaRPr lang="en-US" sz="3200" b="1" u="sng" dirty="0"/>
          </a:p>
        </p:txBody>
      </p:sp>
      <p:pic>
        <p:nvPicPr>
          <p:cNvPr id="4" name="Picture 3">
            <a:extLst>
              <a:ext uri="{FF2B5EF4-FFF2-40B4-BE49-F238E27FC236}">
                <a16:creationId xmlns="" xmlns:a16="http://schemas.microsoft.com/office/drawing/2014/main" id="{BBC5DF7E-92AA-442A-B8DA-B1F0DFBE6A24}"/>
              </a:ext>
            </a:extLst>
          </p:cNvPr>
          <p:cNvPicPr>
            <a:picLocks noChangeAspect="1"/>
          </p:cNvPicPr>
          <p:nvPr/>
        </p:nvPicPr>
        <p:blipFill>
          <a:blip r:embed="rId2"/>
          <a:stretch>
            <a:fillRect/>
          </a:stretch>
        </p:blipFill>
        <p:spPr>
          <a:xfrm>
            <a:off x="838200" y="1142154"/>
            <a:ext cx="3870737" cy="1999881"/>
          </a:xfrm>
          <a:prstGeom prst="rect">
            <a:avLst/>
          </a:prstGeom>
        </p:spPr>
      </p:pic>
      <p:pic>
        <p:nvPicPr>
          <p:cNvPr id="5" name="Picture 4">
            <a:extLst>
              <a:ext uri="{FF2B5EF4-FFF2-40B4-BE49-F238E27FC236}">
                <a16:creationId xmlns="" xmlns:a16="http://schemas.microsoft.com/office/drawing/2014/main" id="{2AC43B0B-7708-4C9D-A009-173B19884E63}"/>
              </a:ext>
            </a:extLst>
          </p:cNvPr>
          <p:cNvPicPr>
            <a:picLocks noChangeAspect="1"/>
          </p:cNvPicPr>
          <p:nvPr/>
        </p:nvPicPr>
        <p:blipFill>
          <a:blip r:embed="rId3"/>
          <a:stretch>
            <a:fillRect/>
          </a:stretch>
        </p:blipFill>
        <p:spPr>
          <a:xfrm>
            <a:off x="402901" y="3060827"/>
            <a:ext cx="4741333" cy="3515819"/>
          </a:xfrm>
          <a:prstGeom prst="rect">
            <a:avLst/>
          </a:prstGeom>
        </p:spPr>
      </p:pic>
    </p:spTree>
    <p:extLst>
      <p:ext uri="{BB962C8B-B14F-4D97-AF65-F5344CB8AC3E}">
        <p14:creationId xmlns:p14="http://schemas.microsoft.com/office/powerpoint/2010/main" val="2121018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C99A21-FF0F-4922-9C62-BD87B5F0C0BE}"/>
              </a:ext>
            </a:extLst>
          </p:cNvPr>
          <p:cNvSpPr>
            <a:spLocks noGrp="1"/>
          </p:cNvSpPr>
          <p:nvPr>
            <p:ph type="title"/>
          </p:nvPr>
        </p:nvSpPr>
        <p:spPr>
          <a:xfrm>
            <a:off x="838200" y="-195989"/>
            <a:ext cx="10515600" cy="1325563"/>
          </a:xfrm>
        </p:spPr>
        <p:txBody>
          <a:bodyPr/>
          <a:lstStyle/>
          <a:p>
            <a:r>
              <a:rPr lang="en-US" dirty="0">
                <a:solidFill>
                  <a:srgbClr val="660066"/>
                </a:solidFill>
                <a:latin typeface="Arial Black" panose="020B0A04020102020204" pitchFamily="34" charset="0"/>
              </a:rPr>
              <a:t>Origin?</a:t>
            </a:r>
          </a:p>
        </p:txBody>
      </p:sp>
      <p:sp>
        <p:nvSpPr>
          <p:cNvPr id="3" name="TextBox 2">
            <a:extLst>
              <a:ext uri="{FF2B5EF4-FFF2-40B4-BE49-F238E27FC236}">
                <a16:creationId xmlns="" xmlns:a16="http://schemas.microsoft.com/office/drawing/2014/main" id="{1D935F10-5850-41CA-AD51-9C208B7B5D69}"/>
              </a:ext>
            </a:extLst>
          </p:cNvPr>
          <p:cNvSpPr txBox="1"/>
          <p:nvPr/>
        </p:nvSpPr>
        <p:spPr>
          <a:xfrm>
            <a:off x="277091" y="797064"/>
            <a:ext cx="11637818" cy="5632311"/>
          </a:xfrm>
          <a:prstGeom prst="rect">
            <a:avLst/>
          </a:prstGeom>
          <a:noFill/>
        </p:spPr>
        <p:txBody>
          <a:bodyPr wrap="square" rtlCol="0">
            <a:spAutoFit/>
          </a:bodyPr>
          <a:lstStyle/>
          <a:p>
            <a:r>
              <a:rPr lang="en-US" sz="2400" b="1" i="1" u="sng" dirty="0"/>
              <a:t>CREATED:</a:t>
            </a:r>
          </a:p>
          <a:p>
            <a:r>
              <a:rPr lang="en-US" sz="2400" b="1" u="sng" dirty="0">
                <a:solidFill>
                  <a:srgbClr val="FF0000"/>
                </a:solidFill>
              </a:rPr>
              <a:t>Christianity, Judaism, Islam:</a:t>
            </a:r>
            <a:r>
              <a:rPr lang="en-US" sz="2400" dirty="0">
                <a:solidFill>
                  <a:srgbClr val="FF0000"/>
                </a:solidFill>
              </a:rPr>
              <a:t> </a:t>
            </a:r>
            <a:r>
              <a:rPr lang="en-US" sz="2400" dirty="0"/>
              <a:t>Gen. 1:1 “</a:t>
            </a:r>
            <a:r>
              <a:rPr lang="en-US" sz="2400" b="1" dirty="0"/>
              <a:t>In the beginning God </a:t>
            </a:r>
            <a:r>
              <a:rPr lang="en-US" sz="2400" dirty="0"/>
              <a:t>Created the heaven and the earth . . . </a:t>
            </a:r>
            <a:r>
              <a:rPr lang="en-US" sz="2400" b="1" u="sng" dirty="0"/>
              <a:t>So God created man in his own image</a:t>
            </a:r>
            <a:r>
              <a:rPr lang="en-US" sz="2400" dirty="0"/>
              <a:t>, in the image of God created he him; male and female created he them.”—</a:t>
            </a:r>
            <a:r>
              <a:rPr lang="en-US" sz="2400" b="1" dirty="0"/>
              <a:t>Created By God</a:t>
            </a:r>
          </a:p>
          <a:p>
            <a:endParaRPr lang="en-US" sz="2400" dirty="0"/>
          </a:p>
          <a:p>
            <a:r>
              <a:rPr lang="en-US" sz="2400" b="1" u="sng" dirty="0"/>
              <a:t>ETERNAL UNIVERSE/REINCARNATION</a:t>
            </a:r>
          </a:p>
          <a:p>
            <a:r>
              <a:rPr lang="en-US" sz="2400" b="1" u="sng" dirty="0">
                <a:solidFill>
                  <a:srgbClr val="FF0000"/>
                </a:solidFill>
              </a:rPr>
              <a:t>Buddhism, Hinduism, Jainism:</a:t>
            </a:r>
            <a:r>
              <a:rPr lang="en-US" sz="2400" dirty="0">
                <a:solidFill>
                  <a:srgbClr val="FF0000"/>
                </a:solidFill>
              </a:rPr>
              <a:t> </a:t>
            </a:r>
            <a:r>
              <a:rPr lang="en-US" sz="2400" dirty="0"/>
              <a:t>“When we die, the mind, with all the tendencies, preferences, abilities and characteristics that have been developed and conditioned in this life, </a:t>
            </a:r>
            <a:r>
              <a:rPr lang="en-US" sz="2400" b="1" dirty="0"/>
              <a:t>re-establishes itself in a fertilized egg</a:t>
            </a:r>
            <a:r>
              <a:rPr lang="en-US" sz="2400" dirty="0"/>
              <a:t>.”—www.buddhanet.net/e-learning/qanda05.htm</a:t>
            </a:r>
          </a:p>
          <a:p>
            <a:endParaRPr lang="en-US" sz="2400" dirty="0">
              <a:solidFill>
                <a:srgbClr val="FF0000"/>
              </a:solidFill>
            </a:endParaRPr>
          </a:p>
          <a:p>
            <a:r>
              <a:rPr lang="en-US" sz="2400" b="1" u="sng" dirty="0"/>
              <a:t>THE BIG BANG/UNIVERSE CREATED EVERYTHING</a:t>
            </a:r>
          </a:p>
          <a:p>
            <a:r>
              <a:rPr lang="en-US" sz="2400" b="1" u="sng" dirty="0">
                <a:solidFill>
                  <a:srgbClr val="FF0000"/>
                </a:solidFill>
              </a:rPr>
              <a:t>Evolution, Satanism:</a:t>
            </a:r>
            <a:r>
              <a:rPr lang="en-US" sz="2400" dirty="0">
                <a:solidFill>
                  <a:srgbClr val="FF0000"/>
                </a:solidFill>
              </a:rPr>
              <a:t> </a:t>
            </a:r>
            <a:r>
              <a:rPr lang="en-US" sz="2400" dirty="0"/>
              <a:t>“our universe sprang into existence as ‘singularity’ around 13.7 billion years ago. What is a ‘singularity’ and where does it come from? Well, to be honest, we don't know for sure. Singularities are zones which defy our current understanding of physics. They are thought to exist at the core of ‘black holes.’—www.bigbangtheory.com</a:t>
            </a:r>
            <a:endParaRPr lang="en-US" sz="2400" b="1" u="sng" dirty="0"/>
          </a:p>
        </p:txBody>
      </p:sp>
    </p:spTree>
    <p:extLst>
      <p:ext uri="{BB962C8B-B14F-4D97-AF65-F5344CB8AC3E}">
        <p14:creationId xmlns:p14="http://schemas.microsoft.com/office/powerpoint/2010/main" val="17114259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3D75A3-962D-4487-AEC8-B5FDC42C9DA5}"/>
              </a:ext>
            </a:extLst>
          </p:cNvPr>
          <p:cNvSpPr>
            <a:spLocks noGrp="1"/>
          </p:cNvSpPr>
          <p:nvPr>
            <p:ph type="title"/>
          </p:nvPr>
        </p:nvSpPr>
        <p:spPr>
          <a:xfrm>
            <a:off x="838200" y="-154425"/>
            <a:ext cx="10515600" cy="1325563"/>
          </a:xfrm>
        </p:spPr>
        <p:txBody>
          <a:bodyPr/>
          <a:lstStyle/>
          <a:p>
            <a:pPr algn="ctr"/>
            <a:r>
              <a:rPr lang="en-US" dirty="0">
                <a:latin typeface="Dubai Medium" panose="020B0603030403030204" pitchFamily="34" charset="-78"/>
                <a:cs typeface="Dubai Medium" panose="020B0603030403030204" pitchFamily="34" charset="-78"/>
              </a:rPr>
              <a:t>Meaning/Purpose</a:t>
            </a:r>
          </a:p>
        </p:txBody>
      </p:sp>
      <p:pic>
        <p:nvPicPr>
          <p:cNvPr id="3" name="Picture 2">
            <a:extLst>
              <a:ext uri="{FF2B5EF4-FFF2-40B4-BE49-F238E27FC236}">
                <a16:creationId xmlns="" xmlns:a16="http://schemas.microsoft.com/office/drawing/2014/main" id="{D036B8C2-1337-41B1-B478-666444771086}"/>
              </a:ext>
            </a:extLst>
          </p:cNvPr>
          <p:cNvPicPr>
            <a:picLocks noChangeAspect="1"/>
          </p:cNvPicPr>
          <p:nvPr/>
        </p:nvPicPr>
        <p:blipFill rotWithShape="1">
          <a:blip r:embed="rId2"/>
          <a:srcRect l="14709" r="11561"/>
          <a:stretch/>
        </p:blipFill>
        <p:spPr>
          <a:xfrm>
            <a:off x="0" y="1171138"/>
            <a:ext cx="5802710" cy="5174673"/>
          </a:xfrm>
          <a:prstGeom prst="rect">
            <a:avLst/>
          </a:prstGeom>
        </p:spPr>
      </p:pic>
      <p:sp>
        <p:nvSpPr>
          <p:cNvPr id="4" name="TextBox 3">
            <a:extLst>
              <a:ext uri="{FF2B5EF4-FFF2-40B4-BE49-F238E27FC236}">
                <a16:creationId xmlns="" xmlns:a16="http://schemas.microsoft.com/office/drawing/2014/main" id="{DCDD689A-BA46-478C-A4AF-7A0178ACED8E}"/>
              </a:ext>
            </a:extLst>
          </p:cNvPr>
          <p:cNvSpPr txBox="1"/>
          <p:nvPr/>
        </p:nvSpPr>
        <p:spPr>
          <a:xfrm>
            <a:off x="6096000" y="942318"/>
            <a:ext cx="6096000" cy="5632311"/>
          </a:xfrm>
          <a:prstGeom prst="rect">
            <a:avLst/>
          </a:prstGeom>
          <a:noFill/>
        </p:spPr>
        <p:txBody>
          <a:bodyPr wrap="square" rtlCol="0">
            <a:spAutoFit/>
          </a:bodyPr>
          <a:lstStyle/>
          <a:p>
            <a:r>
              <a:rPr lang="en-US" sz="2400" b="1" u="sng" dirty="0"/>
              <a:t>Christianity:</a:t>
            </a:r>
            <a:r>
              <a:rPr lang="en-US" sz="2400" b="1" dirty="0"/>
              <a:t> </a:t>
            </a:r>
            <a:r>
              <a:rPr lang="en-US" sz="2400" dirty="0"/>
              <a:t>Repent, Believe, Keep the Law by Faith, Spread the Gospel, gain everlasting life</a:t>
            </a:r>
          </a:p>
          <a:p>
            <a:endParaRPr lang="en-US" sz="2400" dirty="0"/>
          </a:p>
          <a:p>
            <a:r>
              <a:rPr lang="en-US" sz="2400" dirty="0">
                <a:solidFill>
                  <a:srgbClr val="0070C0"/>
                </a:solidFill>
              </a:rPr>
              <a:t>Repent</a:t>
            </a:r>
            <a:r>
              <a:rPr lang="en-US" sz="2400" dirty="0"/>
              <a:t>: “I came not to call the righteous, </a:t>
            </a:r>
            <a:r>
              <a:rPr lang="en-US" sz="2400" b="1" dirty="0"/>
              <a:t>but sinners to repentance</a:t>
            </a:r>
            <a:r>
              <a:rPr lang="en-US" sz="2400" dirty="0"/>
              <a:t>.” (Luke 5:32)</a:t>
            </a:r>
          </a:p>
          <a:p>
            <a:endParaRPr lang="en-US" sz="2400" dirty="0"/>
          </a:p>
          <a:p>
            <a:r>
              <a:rPr lang="en-US" sz="2400" dirty="0">
                <a:solidFill>
                  <a:srgbClr val="0070C0"/>
                </a:solidFill>
              </a:rPr>
              <a:t>Believe</a:t>
            </a:r>
            <a:r>
              <a:rPr lang="en-US" sz="2400" dirty="0"/>
              <a:t>: “For God so loved the world, that he gave his only begotten Son, that </a:t>
            </a:r>
            <a:r>
              <a:rPr lang="en-US" sz="2400" b="1" dirty="0"/>
              <a:t>whosoever believeth in him should not perish, but have everlasting life</a:t>
            </a:r>
            <a:r>
              <a:rPr lang="en-US" sz="2400" dirty="0"/>
              <a:t>.” (John 3:16)</a:t>
            </a:r>
          </a:p>
          <a:p>
            <a:endParaRPr lang="en-US" sz="2400" dirty="0"/>
          </a:p>
          <a:p>
            <a:r>
              <a:rPr lang="en-US" sz="2400" dirty="0">
                <a:solidFill>
                  <a:srgbClr val="0070C0"/>
                </a:solidFill>
              </a:rPr>
              <a:t>Keep the Law by Faith</a:t>
            </a:r>
            <a:r>
              <a:rPr lang="en-US" sz="2400" dirty="0"/>
              <a:t>: “To him that </a:t>
            </a:r>
            <a:r>
              <a:rPr lang="en-US" sz="2400" dirty="0" err="1"/>
              <a:t>overcometh</a:t>
            </a:r>
            <a:r>
              <a:rPr lang="en-US" sz="2400" dirty="0"/>
              <a:t> will I grant to sit with me in my throne, even as I also overcame, and am set down with my Father in his throne” (Rev. 3:21)</a:t>
            </a:r>
          </a:p>
        </p:txBody>
      </p:sp>
    </p:spTree>
    <p:extLst>
      <p:ext uri="{BB962C8B-B14F-4D97-AF65-F5344CB8AC3E}">
        <p14:creationId xmlns:p14="http://schemas.microsoft.com/office/powerpoint/2010/main" val="30928609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FDDEEDC-6E62-45A4-A39A-B6DA55159A63}"/>
              </a:ext>
            </a:extLst>
          </p:cNvPr>
          <p:cNvPicPr>
            <a:picLocks noChangeAspect="1"/>
          </p:cNvPicPr>
          <p:nvPr/>
        </p:nvPicPr>
        <p:blipFill>
          <a:blip r:embed="rId2"/>
          <a:stretch>
            <a:fillRect/>
          </a:stretch>
        </p:blipFill>
        <p:spPr>
          <a:xfrm>
            <a:off x="7431232" y="1085850"/>
            <a:ext cx="4760768" cy="4760768"/>
          </a:xfrm>
          <a:prstGeom prst="rect">
            <a:avLst/>
          </a:prstGeom>
        </p:spPr>
      </p:pic>
      <p:sp>
        <p:nvSpPr>
          <p:cNvPr id="4" name="Rectangle 3">
            <a:extLst>
              <a:ext uri="{FF2B5EF4-FFF2-40B4-BE49-F238E27FC236}">
                <a16:creationId xmlns="" xmlns:a16="http://schemas.microsoft.com/office/drawing/2014/main" id="{B46B7906-DFDA-4C4C-9C04-C5BDBC7740A7}"/>
              </a:ext>
            </a:extLst>
          </p:cNvPr>
          <p:cNvSpPr/>
          <p:nvPr/>
        </p:nvSpPr>
        <p:spPr>
          <a:xfrm>
            <a:off x="200891" y="1573408"/>
            <a:ext cx="6968836" cy="3785652"/>
          </a:xfrm>
          <a:prstGeom prst="rect">
            <a:avLst/>
          </a:prstGeom>
        </p:spPr>
        <p:txBody>
          <a:bodyPr wrap="square">
            <a:spAutoFit/>
          </a:bodyPr>
          <a:lstStyle/>
          <a:p>
            <a:r>
              <a:rPr lang="en-US" sz="2400" dirty="0"/>
              <a:t>“By this we know that we love the children of God, when we love God, </a:t>
            </a:r>
            <a:r>
              <a:rPr lang="en-US" sz="2400" b="1" dirty="0"/>
              <a:t>and keep his commandments.</a:t>
            </a:r>
            <a:r>
              <a:rPr lang="en-US" sz="2400" dirty="0"/>
              <a:t> For this is the love of God, that we keep his commandments: and his commandments are not grievous. </a:t>
            </a:r>
            <a:r>
              <a:rPr lang="en-US" sz="2400" b="1" dirty="0"/>
              <a:t>For whatsoever is born of God </a:t>
            </a:r>
            <a:r>
              <a:rPr lang="en-US" sz="2400" b="1" dirty="0" err="1"/>
              <a:t>overcometh</a:t>
            </a:r>
            <a:r>
              <a:rPr lang="en-US" sz="2400" b="1" dirty="0"/>
              <a:t> the world</a:t>
            </a:r>
            <a:r>
              <a:rPr lang="en-US" sz="2400" dirty="0"/>
              <a:t>: and this is the victory that </a:t>
            </a:r>
            <a:r>
              <a:rPr lang="en-US" sz="2400" dirty="0" err="1"/>
              <a:t>overcometh</a:t>
            </a:r>
            <a:r>
              <a:rPr lang="en-US" sz="2400" dirty="0"/>
              <a:t> the world, </a:t>
            </a:r>
            <a:r>
              <a:rPr lang="en-US" sz="2400" b="1" dirty="0"/>
              <a:t>even our faith</a:t>
            </a:r>
            <a:r>
              <a:rPr lang="en-US" sz="2400" dirty="0"/>
              <a:t>. (1 John 5:2-4)</a:t>
            </a:r>
          </a:p>
          <a:p>
            <a:endParaRPr lang="en-US" sz="2400" dirty="0"/>
          </a:p>
          <a:p>
            <a:r>
              <a:rPr lang="en-US" sz="2400" dirty="0">
                <a:solidFill>
                  <a:srgbClr val="3366FF"/>
                </a:solidFill>
              </a:rPr>
              <a:t>Spread the Gospel</a:t>
            </a:r>
            <a:r>
              <a:rPr lang="en-US" sz="2400" dirty="0"/>
              <a:t>: “Go ye into all the world, and preach the gospel to every creature.” (Mark 16:15)</a:t>
            </a:r>
          </a:p>
        </p:txBody>
      </p:sp>
    </p:spTree>
    <p:extLst>
      <p:ext uri="{BB962C8B-B14F-4D97-AF65-F5344CB8AC3E}">
        <p14:creationId xmlns:p14="http://schemas.microsoft.com/office/powerpoint/2010/main" val="39568216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8BFF508-B4A0-4088-AEE4-0F6A42655EC9}"/>
              </a:ext>
            </a:extLst>
          </p:cNvPr>
          <p:cNvSpPr txBox="1"/>
          <p:nvPr/>
        </p:nvSpPr>
        <p:spPr>
          <a:xfrm>
            <a:off x="332509" y="243512"/>
            <a:ext cx="11526982" cy="6370975"/>
          </a:xfrm>
          <a:prstGeom prst="rect">
            <a:avLst/>
          </a:prstGeom>
          <a:noFill/>
        </p:spPr>
        <p:txBody>
          <a:bodyPr wrap="square" rtlCol="0">
            <a:spAutoFit/>
          </a:bodyPr>
          <a:lstStyle/>
          <a:p>
            <a:r>
              <a:rPr lang="en-US" sz="2400" b="1" u="sng" dirty="0">
                <a:solidFill>
                  <a:srgbClr val="660066"/>
                </a:solidFill>
              </a:rPr>
              <a:t>Buddhism:</a:t>
            </a:r>
            <a:r>
              <a:rPr lang="en-US" sz="2400" dirty="0">
                <a:solidFill>
                  <a:srgbClr val="660066"/>
                </a:solidFill>
              </a:rPr>
              <a:t> </a:t>
            </a:r>
            <a:r>
              <a:rPr lang="en-US" sz="2400" dirty="0"/>
              <a:t>Every individual must overcome ignorance and desire through the 4 Noble Truths and the Eightfold Path, karma gained will decide the next life of reincarnation until one finally reaches transcendence (Nirvana) via enlightenment (and good works). The chain of truths that guide this are: suffering exists, it has a cause, it has an end, there is a way to attain release from suffering.—(Molloy, Comparative Religion, p. 129-137) </a:t>
            </a:r>
          </a:p>
          <a:p>
            <a:endParaRPr lang="en-US" sz="2400" dirty="0"/>
          </a:p>
          <a:p>
            <a:r>
              <a:rPr lang="en-US" sz="2400" b="1" u="sng" dirty="0"/>
              <a:t>4 Noble Truths</a:t>
            </a:r>
          </a:p>
          <a:p>
            <a:r>
              <a:rPr lang="en-US" sz="2400" dirty="0"/>
              <a:t>To live is to suffer</a:t>
            </a:r>
          </a:p>
          <a:p>
            <a:r>
              <a:rPr lang="en-US" sz="2400" dirty="0"/>
              <a:t>Suffering comes from desire</a:t>
            </a:r>
          </a:p>
          <a:p>
            <a:r>
              <a:rPr lang="en-US" sz="2400" dirty="0"/>
              <a:t>To end suffering, end desire</a:t>
            </a:r>
          </a:p>
          <a:p>
            <a:r>
              <a:rPr lang="en-US" sz="2400" dirty="0"/>
              <a:t>Follow the 8-Fold Path to release from suffering</a:t>
            </a:r>
          </a:p>
          <a:p>
            <a:endParaRPr lang="en-US" sz="2400" dirty="0"/>
          </a:p>
          <a:p>
            <a:r>
              <a:rPr lang="en-US" sz="2400" b="1" u="sng" dirty="0"/>
              <a:t>8-Fold Path</a:t>
            </a:r>
          </a:p>
          <a:p>
            <a:r>
              <a:rPr lang="en-US" sz="2400" dirty="0"/>
              <a:t>Right understanding			Right work</a:t>
            </a:r>
          </a:p>
          <a:p>
            <a:r>
              <a:rPr lang="en-US" sz="2400" dirty="0"/>
              <a:t>Right intention			Right effort</a:t>
            </a:r>
          </a:p>
          <a:p>
            <a:r>
              <a:rPr lang="en-US" sz="2400" dirty="0"/>
              <a:t>Right speech				Right meditation</a:t>
            </a:r>
          </a:p>
          <a:p>
            <a:r>
              <a:rPr lang="en-US" sz="2400" dirty="0"/>
              <a:t>Right action				Right Contemplation</a:t>
            </a:r>
          </a:p>
        </p:txBody>
      </p:sp>
      <p:sp>
        <p:nvSpPr>
          <p:cNvPr id="4" name="TextBox 3">
            <a:extLst>
              <a:ext uri="{FF2B5EF4-FFF2-40B4-BE49-F238E27FC236}">
                <a16:creationId xmlns="" xmlns:a16="http://schemas.microsoft.com/office/drawing/2014/main" id="{8C994098-C8E6-4BEC-9871-D76BBBA2F53D}"/>
              </a:ext>
            </a:extLst>
          </p:cNvPr>
          <p:cNvSpPr txBox="1"/>
          <p:nvPr/>
        </p:nvSpPr>
        <p:spPr>
          <a:xfrm>
            <a:off x="6982691" y="2369127"/>
            <a:ext cx="5209309" cy="2308324"/>
          </a:xfrm>
          <a:prstGeom prst="rect">
            <a:avLst/>
          </a:prstGeom>
          <a:noFill/>
        </p:spPr>
        <p:txBody>
          <a:bodyPr wrap="square" rtlCol="0">
            <a:spAutoFit/>
          </a:bodyPr>
          <a:lstStyle/>
          <a:p>
            <a:r>
              <a:rPr lang="en-US" sz="2400" dirty="0">
                <a:solidFill>
                  <a:srgbClr val="660066"/>
                </a:solidFill>
              </a:rPr>
              <a:t>NOTE: </a:t>
            </a:r>
            <a:r>
              <a:rPr lang="en-US" sz="2400" dirty="0">
                <a:solidFill>
                  <a:srgbClr val="002060"/>
                </a:solidFill>
              </a:rPr>
              <a:t>Hinduism is VERY similar in many respects: However, you can achieve oneness with Brahman (cosmic energy) via devotion to a god, gaining good karma, enlightenment (pantheism, mother earth)</a:t>
            </a:r>
          </a:p>
        </p:txBody>
      </p:sp>
    </p:spTree>
    <p:extLst>
      <p:ext uri="{BB962C8B-B14F-4D97-AF65-F5344CB8AC3E}">
        <p14:creationId xmlns:p14="http://schemas.microsoft.com/office/powerpoint/2010/main" val="39322941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F69BF94-2826-4A22-A20D-AA5AE7C75610}"/>
              </a:ext>
            </a:extLst>
          </p:cNvPr>
          <p:cNvSpPr txBox="1"/>
          <p:nvPr/>
        </p:nvSpPr>
        <p:spPr>
          <a:xfrm>
            <a:off x="270164" y="166254"/>
            <a:ext cx="11575472" cy="6740307"/>
          </a:xfrm>
          <a:prstGeom prst="rect">
            <a:avLst/>
          </a:prstGeom>
          <a:noFill/>
        </p:spPr>
        <p:txBody>
          <a:bodyPr wrap="square" rtlCol="0">
            <a:spAutoFit/>
          </a:bodyPr>
          <a:lstStyle/>
          <a:p>
            <a:r>
              <a:rPr lang="en-US" sz="2400" b="1" u="sng" dirty="0">
                <a:solidFill>
                  <a:srgbClr val="C00000"/>
                </a:solidFill>
              </a:rPr>
              <a:t>Satanism:</a:t>
            </a:r>
            <a:r>
              <a:rPr lang="en-US" sz="2400" dirty="0">
                <a:solidFill>
                  <a:srgbClr val="C00000"/>
                </a:solidFill>
              </a:rPr>
              <a:t> </a:t>
            </a:r>
            <a:r>
              <a:rPr lang="en-US" sz="2400" b="1" dirty="0"/>
              <a:t>9 Satanic Statements</a:t>
            </a:r>
            <a:endParaRPr lang="en-US" sz="2400" dirty="0">
              <a:solidFill>
                <a:srgbClr val="C00000"/>
              </a:solidFill>
            </a:endParaRPr>
          </a:p>
          <a:p>
            <a:endParaRPr lang="en-US" sz="2400" b="1" u="sng" dirty="0">
              <a:solidFill>
                <a:srgbClr val="C00000"/>
              </a:solidFill>
            </a:endParaRPr>
          </a:p>
          <a:p>
            <a:r>
              <a:rPr lang="en-US" sz="2400" dirty="0"/>
              <a:t>1. Satan represents </a:t>
            </a:r>
            <a:r>
              <a:rPr lang="en-US" sz="2400" b="1" dirty="0"/>
              <a:t>indulgence instead of abstinence</a:t>
            </a:r>
            <a:r>
              <a:rPr lang="en-US" sz="2400" dirty="0"/>
              <a:t>!</a:t>
            </a:r>
          </a:p>
          <a:p>
            <a:r>
              <a:rPr lang="en-US" sz="2400" dirty="0"/>
              <a:t>2. Satan represents vital existence instead of spiritual pipe dreams!</a:t>
            </a:r>
          </a:p>
          <a:p>
            <a:r>
              <a:rPr lang="en-US" sz="2400" dirty="0"/>
              <a:t>3. Satan represents undefiled wisdom instead of hypocritical self-deceit!</a:t>
            </a:r>
          </a:p>
          <a:p>
            <a:r>
              <a:rPr lang="en-US" sz="2400" dirty="0"/>
              <a:t>4. Satan represents </a:t>
            </a:r>
            <a:r>
              <a:rPr lang="en-US" sz="2400" b="1" dirty="0"/>
              <a:t>kindness to those who deserve it </a:t>
            </a:r>
            <a:r>
              <a:rPr lang="en-US" sz="2400" dirty="0"/>
              <a:t>instead of love wasted on ingrates!</a:t>
            </a:r>
          </a:p>
          <a:p>
            <a:r>
              <a:rPr lang="en-US" sz="2400" dirty="0"/>
              <a:t>5. Satan represents </a:t>
            </a:r>
            <a:r>
              <a:rPr lang="en-US" sz="2400" b="1" dirty="0"/>
              <a:t>vengeance instead of turning the other cheek</a:t>
            </a:r>
            <a:r>
              <a:rPr lang="en-US" sz="2400" dirty="0"/>
              <a:t>!</a:t>
            </a:r>
          </a:p>
          <a:p>
            <a:r>
              <a:rPr lang="en-US" sz="2400" dirty="0"/>
              <a:t>6. Satan represents responsibility to the responsible instead of concern for psychic vampires!</a:t>
            </a:r>
          </a:p>
          <a:p>
            <a:r>
              <a:rPr lang="en-US" sz="2400" dirty="0"/>
              <a:t>7. Satan represents </a:t>
            </a:r>
            <a:r>
              <a:rPr lang="en-US" sz="2400" b="1" dirty="0"/>
              <a:t>man as just another animal, sometimes better, more often worse than those that walk on all-fours</a:t>
            </a:r>
            <a:r>
              <a:rPr lang="en-US" sz="2400" dirty="0"/>
              <a:t>, who, because of his “divine spiritual and intellectual development,” has become the most vicious animal of all!</a:t>
            </a:r>
          </a:p>
          <a:p>
            <a:r>
              <a:rPr lang="en-US" sz="2400" dirty="0"/>
              <a:t>8. Satan represents all of the so-called </a:t>
            </a:r>
            <a:r>
              <a:rPr lang="en-US" sz="2400" b="1" dirty="0"/>
              <a:t>sins, as they all lead to physical, mental, or emotional gratification!</a:t>
            </a:r>
          </a:p>
          <a:p>
            <a:r>
              <a:rPr lang="en-US" sz="2400" dirty="0"/>
              <a:t>9. Satan has been the best friend the Church has ever had, as He has kept it in business all these years!</a:t>
            </a:r>
          </a:p>
          <a:p>
            <a:r>
              <a:rPr lang="en-US" sz="2400" dirty="0"/>
              <a:t>		--Source: www.churchofsatan.com/nine-satanic-statements/</a:t>
            </a:r>
            <a:endParaRPr lang="en-US" sz="2400" b="1" u="sng" dirty="0">
              <a:solidFill>
                <a:srgbClr val="C00000"/>
              </a:solidFill>
            </a:endParaRPr>
          </a:p>
          <a:p>
            <a:r>
              <a:rPr lang="en-US" sz="2400" b="1" u="sng" dirty="0">
                <a:solidFill>
                  <a:srgbClr val="C00000"/>
                </a:solidFill>
              </a:rPr>
              <a:t>Note: </a:t>
            </a:r>
            <a:r>
              <a:rPr lang="en-US" sz="2400" dirty="0"/>
              <a:t>Evolution is similar with is forms of hedonism, nihilism, etc. as well as atheism</a:t>
            </a:r>
            <a:endParaRPr lang="en-US" sz="2400" b="1" u="sng" dirty="0">
              <a:solidFill>
                <a:srgbClr val="C00000"/>
              </a:solidFill>
            </a:endParaRPr>
          </a:p>
        </p:txBody>
      </p:sp>
    </p:spTree>
    <p:extLst>
      <p:ext uri="{BB962C8B-B14F-4D97-AF65-F5344CB8AC3E}">
        <p14:creationId xmlns:p14="http://schemas.microsoft.com/office/powerpoint/2010/main" val="18444600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AC954F0-52DA-464A-94F9-BEEDCAC782FF}"/>
              </a:ext>
            </a:extLst>
          </p:cNvPr>
          <p:cNvSpPr txBox="1"/>
          <p:nvPr/>
        </p:nvSpPr>
        <p:spPr>
          <a:xfrm>
            <a:off x="187036" y="62343"/>
            <a:ext cx="11679382" cy="6740307"/>
          </a:xfrm>
          <a:prstGeom prst="rect">
            <a:avLst/>
          </a:prstGeom>
          <a:noFill/>
        </p:spPr>
        <p:txBody>
          <a:bodyPr wrap="square" rtlCol="0">
            <a:spAutoFit/>
          </a:bodyPr>
          <a:lstStyle/>
          <a:p>
            <a:r>
              <a:rPr lang="en-US" sz="2400" b="1" u="sng" dirty="0"/>
              <a:t>Mormonism</a:t>
            </a:r>
            <a:r>
              <a:rPr lang="en-US" sz="2400" dirty="0"/>
              <a:t>: Earth is a school of sorts, our purpose is to return to God as a more enlightened, mature and compassionate individual. We do this by following the newest light given in the Book of Mormon, and guidance of prophets Joseph Smith, Brigham Young, and new prophets.—www.Mormon.org/beliefs/purpose-of-life  </a:t>
            </a:r>
          </a:p>
          <a:p>
            <a:endParaRPr lang="en-US" sz="2400" dirty="0"/>
          </a:p>
          <a:p>
            <a:r>
              <a:rPr lang="en-US" sz="2400" b="1" u="sng" dirty="0"/>
              <a:t>Islam:</a:t>
            </a:r>
            <a:r>
              <a:rPr lang="en-US" sz="2400" dirty="0"/>
              <a:t> To live life in accordance with the will of Allah, by spreading Islam by the sword, living every aspect of life according to Sharia law, total and unqualified submission to Allah, acknowledgment of Muhammed the prophet of Allah, and rejection of any and all other deities—God has no son. (www.Britannica.com/topic/Shariah; www.onereason.org/what-is-Islamic-spirituality/</a:t>
            </a:r>
          </a:p>
          <a:p>
            <a:endParaRPr lang="en-US" sz="2400" dirty="0"/>
          </a:p>
          <a:p>
            <a:r>
              <a:rPr lang="en-US" sz="2400" b="1" dirty="0"/>
              <a:t>Shariah Law:</a:t>
            </a:r>
            <a:endParaRPr lang="en-US" sz="2400" dirty="0"/>
          </a:p>
          <a:p>
            <a:r>
              <a:rPr lang="en-US" sz="2400" dirty="0"/>
              <a:t>-Criticizing Muhammad or Quran is punishable by death</a:t>
            </a:r>
          </a:p>
          <a:p>
            <a:r>
              <a:rPr lang="en-US" sz="2400" dirty="0"/>
              <a:t>-</a:t>
            </a:r>
            <a:r>
              <a:rPr lang="en-US" sz="2400" dirty="0" err="1"/>
              <a:t>nonMuslim</a:t>
            </a:r>
            <a:r>
              <a:rPr lang="en-US" sz="2400" dirty="0"/>
              <a:t> who leads a Muslim away from Islam is punishable by death (Marriage Also)</a:t>
            </a:r>
          </a:p>
          <a:p>
            <a:r>
              <a:rPr lang="en-US" sz="2400" dirty="0"/>
              <a:t>-A woman cannot testify in court against her rapists</a:t>
            </a:r>
          </a:p>
          <a:p>
            <a:r>
              <a:rPr lang="en-US" sz="2400" dirty="0"/>
              <a:t>-Testimonies of 4 male witnesses are required to prove a rape of a female (Quran 24:13)</a:t>
            </a:r>
          </a:p>
          <a:p>
            <a:r>
              <a:rPr lang="en-US" sz="2400" dirty="0"/>
              <a:t>-A woman who alleges rape without 4 male witnesses is guilty of adultery (death penalty)</a:t>
            </a:r>
          </a:p>
          <a:p>
            <a:r>
              <a:rPr lang="en-US" sz="2400" dirty="0"/>
              <a:t>-A male convicted of rape can have his own conviction dismissed if he marries his victim</a:t>
            </a:r>
          </a:p>
        </p:txBody>
      </p:sp>
    </p:spTree>
    <p:extLst>
      <p:ext uri="{BB962C8B-B14F-4D97-AF65-F5344CB8AC3E}">
        <p14:creationId xmlns:p14="http://schemas.microsoft.com/office/powerpoint/2010/main" val="14905870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12CCEC-E8D3-49AB-90B3-F743AA60A6A3}"/>
              </a:ext>
            </a:extLst>
          </p:cNvPr>
          <p:cNvSpPr>
            <a:spLocks noGrp="1"/>
          </p:cNvSpPr>
          <p:nvPr>
            <p:ph type="title"/>
          </p:nvPr>
        </p:nvSpPr>
        <p:spPr>
          <a:xfrm>
            <a:off x="838200" y="-279114"/>
            <a:ext cx="10515600" cy="1325563"/>
          </a:xfrm>
        </p:spPr>
        <p:txBody>
          <a:bodyPr/>
          <a:lstStyle/>
          <a:p>
            <a:r>
              <a:rPr lang="en-US" b="1" dirty="0">
                <a:solidFill>
                  <a:srgbClr val="002060"/>
                </a:solidFill>
                <a:effectLst>
                  <a:outerShdw blurRad="38100" dist="38100" dir="2700000" algn="tl">
                    <a:srgbClr val="000000">
                      <a:alpha val="43137"/>
                    </a:srgbClr>
                  </a:outerShdw>
                </a:effectLst>
                <a:latin typeface="Baskerville Old Face" panose="02020602080505020303" pitchFamily="18" charset="0"/>
              </a:rPr>
              <a:t>Shariah Law Continued</a:t>
            </a:r>
          </a:p>
        </p:txBody>
      </p:sp>
      <p:sp>
        <p:nvSpPr>
          <p:cNvPr id="4" name="TextBox 3">
            <a:extLst>
              <a:ext uri="{FF2B5EF4-FFF2-40B4-BE49-F238E27FC236}">
                <a16:creationId xmlns="" xmlns:a16="http://schemas.microsoft.com/office/drawing/2014/main" id="{2EE022BF-67FA-45BE-B8D4-201549C73917}"/>
              </a:ext>
            </a:extLst>
          </p:cNvPr>
          <p:cNvSpPr txBox="1"/>
          <p:nvPr/>
        </p:nvSpPr>
        <p:spPr>
          <a:xfrm>
            <a:off x="270164" y="1475509"/>
            <a:ext cx="6567054" cy="4524315"/>
          </a:xfrm>
          <a:prstGeom prst="rect">
            <a:avLst/>
          </a:prstGeom>
          <a:noFill/>
        </p:spPr>
        <p:txBody>
          <a:bodyPr wrap="square" rtlCol="0">
            <a:spAutoFit/>
          </a:bodyPr>
          <a:lstStyle/>
          <a:p>
            <a:r>
              <a:rPr lang="en-US" sz="2400" dirty="0"/>
              <a:t>-Muslim men have sexual rights to any woman not covering there heads</a:t>
            </a:r>
          </a:p>
          <a:p>
            <a:r>
              <a:rPr lang="en-US" sz="2400" dirty="0"/>
              <a:t>-A woman can have 1 husband, a man can have 4 wives</a:t>
            </a:r>
          </a:p>
          <a:p>
            <a:r>
              <a:rPr lang="en-US" sz="2400" dirty="0"/>
              <a:t>-A man can marry an infant girl, at age 9 the marriage legally can be consummated </a:t>
            </a:r>
          </a:p>
          <a:p>
            <a:r>
              <a:rPr lang="en-US" sz="2400" dirty="0"/>
              <a:t>-A man can beat his wife for insubordination</a:t>
            </a:r>
          </a:p>
          <a:p>
            <a:r>
              <a:rPr lang="en-US" sz="2400" dirty="0"/>
              <a:t>-A man can divorce his wife; a woman needs her husband’s consent</a:t>
            </a:r>
          </a:p>
          <a:p>
            <a:r>
              <a:rPr lang="en-US" sz="2400" dirty="0"/>
              <a:t>-Lying to advance Islam is permissible</a:t>
            </a:r>
          </a:p>
          <a:p>
            <a:r>
              <a:rPr lang="en-US" sz="2400" dirty="0"/>
              <a:t>		Source: www.billionbibles.org/sharia/sharia-law.html</a:t>
            </a:r>
          </a:p>
        </p:txBody>
      </p:sp>
      <p:pic>
        <p:nvPicPr>
          <p:cNvPr id="5" name="Picture 4">
            <a:extLst>
              <a:ext uri="{FF2B5EF4-FFF2-40B4-BE49-F238E27FC236}">
                <a16:creationId xmlns="" xmlns:a16="http://schemas.microsoft.com/office/drawing/2014/main" id="{33EFCB43-CAD7-40A6-A219-4D9B7597342C}"/>
              </a:ext>
            </a:extLst>
          </p:cNvPr>
          <p:cNvPicPr>
            <a:picLocks noChangeAspect="1"/>
          </p:cNvPicPr>
          <p:nvPr/>
        </p:nvPicPr>
        <p:blipFill>
          <a:blip r:embed="rId2"/>
          <a:stretch>
            <a:fillRect/>
          </a:stretch>
        </p:blipFill>
        <p:spPr>
          <a:xfrm>
            <a:off x="6740236" y="1773278"/>
            <a:ext cx="5207012" cy="4524315"/>
          </a:xfrm>
          <a:prstGeom prst="rect">
            <a:avLst/>
          </a:prstGeom>
        </p:spPr>
      </p:pic>
    </p:spTree>
    <p:extLst>
      <p:ext uri="{BB962C8B-B14F-4D97-AF65-F5344CB8AC3E}">
        <p14:creationId xmlns:p14="http://schemas.microsoft.com/office/powerpoint/2010/main" val="19652587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846427-6F45-4A47-89C1-0C66DF30AE31}"/>
              </a:ext>
            </a:extLst>
          </p:cNvPr>
          <p:cNvSpPr>
            <a:spLocks noGrp="1"/>
          </p:cNvSpPr>
          <p:nvPr>
            <p:ph type="title"/>
          </p:nvPr>
        </p:nvSpPr>
        <p:spPr>
          <a:xfrm>
            <a:off x="0" y="-353290"/>
            <a:ext cx="12191999" cy="7710058"/>
          </a:xfrm>
        </p:spPr>
        <p:txBody>
          <a:bodyPr>
            <a:normAutofit fontScale="90000"/>
          </a:bodyPr>
          <a:lstStyle/>
          <a:p>
            <a:r>
              <a:rPr lang="en-US" sz="2400" b="1" u="sng" dirty="0">
                <a:solidFill>
                  <a:srgbClr val="C00000"/>
                </a:solidFill>
              </a:rPr>
              <a:t>Catholicism:</a:t>
            </a:r>
            <a:r>
              <a:rPr lang="en-US" sz="2400" dirty="0">
                <a:solidFill>
                  <a:srgbClr val="C00000"/>
                </a:solidFill>
              </a:rPr>
              <a:t> </a:t>
            </a:r>
            <a:r>
              <a:rPr lang="en-US" sz="2400" dirty="0"/>
              <a:t>We are all sinners in need of grace. Our purpose is to gain that grace through various means: penance, the sacraments, attending mass, pilgrimages, indulgences, joining priesthood, praying to saints/church fathers for merit, praying to Mary, convents, or cloisters, and serving the Roman Catholic Church and will of the Pope. One must trust in the merits of Jesus Christ for salvation and sustain good works… Otherwise one must go the Hell or purgatory to burn off remaining sins</a:t>
            </a:r>
            <a:br>
              <a:rPr lang="en-US" sz="2400" dirty="0"/>
            </a:br>
            <a:r>
              <a:rPr lang="en-US" sz="2400" dirty="0"/>
              <a:t/>
            </a:r>
            <a:br>
              <a:rPr lang="en-US" sz="2400" dirty="0"/>
            </a:br>
            <a:r>
              <a:rPr lang="en-US" sz="2400" dirty="0"/>
              <a:t>Grace=</a:t>
            </a:r>
            <a:r>
              <a:rPr lang="en-US" sz="2400" dirty="0" err="1"/>
              <a:t>Faith+Sacraments+Good</a:t>
            </a:r>
            <a:r>
              <a:rPr lang="en-US" sz="2400" dirty="0"/>
              <a:t> Works</a:t>
            </a:r>
            <a:br>
              <a:rPr lang="en-US" sz="2400" dirty="0"/>
            </a:br>
            <a:r>
              <a:rPr lang="en-US" sz="2400" dirty="0"/>
              <a:t/>
            </a:r>
            <a:br>
              <a:rPr lang="en-US" sz="2400" dirty="0"/>
            </a:br>
            <a:r>
              <a:rPr lang="en-US" sz="2400" b="1" dirty="0"/>
              <a:t>The Sacraments:</a:t>
            </a:r>
            <a:r>
              <a:rPr lang="en-US" sz="2400" dirty="0"/>
              <a:t/>
            </a:r>
            <a:br>
              <a:rPr lang="en-US" sz="2400" dirty="0"/>
            </a:br>
            <a:r>
              <a:rPr lang="en-US" sz="2400" dirty="0"/>
              <a:t>-Baptism</a:t>
            </a:r>
            <a:br>
              <a:rPr lang="en-US" sz="2400" dirty="0"/>
            </a:br>
            <a:r>
              <a:rPr lang="en-US" sz="2400" dirty="0"/>
              <a:t>-Eucharist</a:t>
            </a:r>
            <a:br>
              <a:rPr lang="en-US" sz="2400" dirty="0"/>
            </a:br>
            <a:r>
              <a:rPr lang="en-US" sz="2400" dirty="0"/>
              <a:t>-Confirmation</a:t>
            </a:r>
            <a:br>
              <a:rPr lang="en-US" sz="2400" dirty="0"/>
            </a:br>
            <a:r>
              <a:rPr lang="en-US" sz="2400" dirty="0"/>
              <a:t>-Reconciliation</a:t>
            </a:r>
            <a:br>
              <a:rPr lang="en-US" sz="2400" dirty="0"/>
            </a:br>
            <a:r>
              <a:rPr lang="en-US" sz="2400" dirty="0"/>
              <a:t>-Anointing of the sick</a:t>
            </a:r>
            <a:br>
              <a:rPr lang="en-US" sz="2400" dirty="0"/>
            </a:br>
            <a:r>
              <a:rPr lang="en-US" sz="2400" dirty="0"/>
              <a:t>-Marriage</a:t>
            </a:r>
            <a:br>
              <a:rPr lang="en-US" sz="2400" dirty="0"/>
            </a:br>
            <a:r>
              <a:rPr lang="en-US" sz="2400" dirty="0"/>
              <a:t>-Holy orders</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b="1" dirty="0"/>
              <a:t>Source: </a:t>
            </a:r>
            <a:r>
              <a:rPr lang="en-US" sz="2400" dirty="0"/>
              <a:t>Sadlier, 1994, Catechism</a:t>
            </a:r>
            <a:br>
              <a:rPr lang="en-US" sz="2400" dirty="0"/>
            </a:br>
            <a:r>
              <a:rPr lang="en-US" sz="2400" dirty="0"/>
              <a:t> of the Catholic Church</a:t>
            </a:r>
            <a:br>
              <a:rPr lang="en-US" sz="2400" dirty="0"/>
            </a:br>
            <a:r>
              <a:rPr lang="en-US" sz="2400" dirty="0"/>
              <a:t/>
            </a:r>
            <a:br>
              <a:rPr lang="en-US" sz="2400" dirty="0"/>
            </a:br>
            <a:endParaRPr lang="en-US" sz="2400" b="1" u="sng" dirty="0">
              <a:solidFill>
                <a:srgbClr val="C00000"/>
              </a:solidFill>
            </a:endParaRPr>
          </a:p>
        </p:txBody>
      </p:sp>
      <p:pic>
        <p:nvPicPr>
          <p:cNvPr id="3" name="Picture 2">
            <a:extLst>
              <a:ext uri="{FF2B5EF4-FFF2-40B4-BE49-F238E27FC236}">
                <a16:creationId xmlns="" xmlns:a16="http://schemas.microsoft.com/office/drawing/2014/main" id="{5E14DC65-1F32-4123-9D1C-1B3350922586}"/>
              </a:ext>
            </a:extLst>
          </p:cNvPr>
          <p:cNvPicPr>
            <a:picLocks noChangeAspect="1"/>
          </p:cNvPicPr>
          <p:nvPr/>
        </p:nvPicPr>
        <p:blipFill>
          <a:blip r:embed="rId2"/>
          <a:stretch>
            <a:fillRect/>
          </a:stretch>
        </p:blipFill>
        <p:spPr>
          <a:xfrm>
            <a:off x="6446094" y="2086708"/>
            <a:ext cx="3360065" cy="4771292"/>
          </a:xfrm>
          <a:prstGeom prst="rect">
            <a:avLst/>
          </a:prstGeom>
        </p:spPr>
      </p:pic>
    </p:spTree>
    <p:extLst>
      <p:ext uri="{BB962C8B-B14F-4D97-AF65-F5344CB8AC3E}">
        <p14:creationId xmlns:p14="http://schemas.microsoft.com/office/powerpoint/2010/main" val="18286435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273" y="1662545"/>
            <a:ext cx="5195455" cy="3046988"/>
          </a:xfrm>
          <a:prstGeom prst="rect">
            <a:avLst/>
          </a:prstGeom>
          <a:noFill/>
        </p:spPr>
        <p:txBody>
          <a:bodyPr wrap="square" rtlCol="0">
            <a:spAutoFit/>
          </a:bodyPr>
          <a:lstStyle/>
          <a:p>
            <a:r>
              <a:rPr lang="en-US" sz="3200" dirty="0" smtClean="0"/>
              <a:t>WHO’s GOD???</a:t>
            </a:r>
          </a:p>
          <a:p>
            <a:endParaRPr lang="en-US" sz="3200" dirty="0"/>
          </a:p>
          <a:p>
            <a:endParaRPr lang="en-US" sz="3200" dirty="0" smtClean="0"/>
          </a:p>
          <a:p>
            <a:r>
              <a:rPr lang="en-US" sz="3200" dirty="0" smtClean="0"/>
              <a:t>“For the Son of God became man so that we might become God.” (Ibid., p. 116)</a:t>
            </a:r>
            <a:endParaRPr lang="en-US" sz="3200" dirty="0"/>
          </a:p>
        </p:txBody>
      </p:sp>
      <p:pic>
        <p:nvPicPr>
          <p:cNvPr id="4" name="Picture 3" descr="Be Still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156" y="0"/>
            <a:ext cx="5710844" cy="6858000"/>
          </a:xfrm>
          <a:prstGeom prst="rect">
            <a:avLst/>
          </a:prstGeom>
        </p:spPr>
      </p:pic>
    </p:spTree>
    <p:extLst>
      <p:ext uri="{BB962C8B-B14F-4D97-AF65-F5344CB8AC3E}">
        <p14:creationId xmlns:p14="http://schemas.microsoft.com/office/powerpoint/2010/main" val="16652883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26655B-FD28-4956-8E55-9590B3E15D88}"/>
              </a:ext>
            </a:extLst>
          </p:cNvPr>
          <p:cNvSpPr>
            <a:spLocks noGrp="1"/>
          </p:cNvSpPr>
          <p:nvPr>
            <p:ph type="title"/>
          </p:nvPr>
        </p:nvSpPr>
        <p:spPr>
          <a:xfrm>
            <a:off x="152400" y="36841"/>
            <a:ext cx="7121236" cy="1325563"/>
          </a:xfrm>
        </p:spPr>
        <p:txBody>
          <a:bodyPr/>
          <a:lstStyle/>
          <a:p>
            <a:r>
              <a:rPr lang="en-US" b="1" i="1" dirty="0">
                <a:solidFill>
                  <a:srgbClr val="002060"/>
                </a:solidFill>
                <a:effectLst>
                  <a:outerShdw blurRad="38100" dist="38100" dir="2700000" algn="tl">
                    <a:srgbClr val="000000">
                      <a:alpha val="43137"/>
                    </a:srgbClr>
                  </a:outerShdw>
                </a:effectLst>
              </a:rPr>
              <a:t>Are All Religions Really the Same?</a:t>
            </a:r>
          </a:p>
        </p:txBody>
      </p:sp>
      <p:pic>
        <p:nvPicPr>
          <p:cNvPr id="3" name="Picture 2">
            <a:extLst>
              <a:ext uri="{FF2B5EF4-FFF2-40B4-BE49-F238E27FC236}">
                <a16:creationId xmlns="" xmlns:a16="http://schemas.microsoft.com/office/drawing/2014/main" id="{FDC64183-5F23-4403-88E8-5223E1492915}"/>
              </a:ext>
            </a:extLst>
          </p:cNvPr>
          <p:cNvPicPr>
            <a:picLocks noChangeAspect="1"/>
          </p:cNvPicPr>
          <p:nvPr/>
        </p:nvPicPr>
        <p:blipFill rotWithShape="1">
          <a:blip r:embed="rId2"/>
          <a:srcRect t="16667" b="50000"/>
          <a:stretch/>
        </p:blipFill>
        <p:spPr>
          <a:xfrm>
            <a:off x="0" y="4888205"/>
            <a:ext cx="12192000" cy="1969796"/>
          </a:xfrm>
          <a:prstGeom prst="rect">
            <a:avLst/>
          </a:prstGeom>
        </p:spPr>
      </p:pic>
      <p:sp>
        <p:nvSpPr>
          <p:cNvPr id="4" name="Rectangle 3">
            <a:extLst>
              <a:ext uri="{FF2B5EF4-FFF2-40B4-BE49-F238E27FC236}">
                <a16:creationId xmlns="" xmlns:a16="http://schemas.microsoft.com/office/drawing/2014/main" id="{E79F3535-0E48-45A1-82B6-442E2ED9B3E6}"/>
              </a:ext>
            </a:extLst>
          </p:cNvPr>
          <p:cNvSpPr/>
          <p:nvPr/>
        </p:nvSpPr>
        <p:spPr>
          <a:xfrm>
            <a:off x="345908" y="1611786"/>
            <a:ext cx="6096000" cy="2677656"/>
          </a:xfrm>
          <a:prstGeom prst="rect">
            <a:avLst/>
          </a:prstGeom>
        </p:spPr>
        <p:txBody>
          <a:bodyPr>
            <a:spAutoFit/>
          </a:bodyPr>
          <a:lstStyle/>
          <a:p>
            <a:r>
              <a:rPr lang="en-US" sz="2800" b="1" dirty="0"/>
              <a:t>“The various religions are like different roads converging on the same point. What difference does it make if we follow different routes, provided we arrive at the same destination?” Mahatma Gandhi</a:t>
            </a:r>
          </a:p>
        </p:txBody>
      </p:sp>
      <p:pic>
        <p:nvPicPr>
          <p:cNvPr id="5" name="Picture 4">
            <a:extLst>
              <a:ext uri="{FF2B5EF4-FFF2-40B4-BE49-F238E27FC236}">
                <a16:creationId xmlns="" xmlns:a16="http://schemas.microsoft.com/office/drawing/2014/main" id="{29A08C81-AB5B-4A8B-B2C4-ED1091379963}"/>
              </a:ext>
            </a:extLst>
          </p:cNvPr>
          <p:cNvPicPr>
            <a:picLocks noChangeAspect="1"/>
          </p:cNvPicPr>
          <p:nvPr/>
        </p:nvPicPr>
        <p:blipFill rotWithShape="1">
          <a:blip r:embed="rId3"/>
          <a:srcRect b="28722"/>
          <a:stretch/>
        </p:blipFill>
        <p:spPr>
          <a:xfrm>
            <a:off x="6787816" y="0"/>
            <a:ext cx="4565984" cy="4888205"/>
          </a:xfrm>
          <a:prstGeom prst="rect">
            <a:avLst/>
          </a:prstGeom>
        </p:spPr>
      </p:pic>
    </p:spTree>
    <p:extLst>
      <p:ext uri="{BB962C8B-B14F-4D97-AF65-F5344CB8AC3E}">
        <p14:creationId xmlns:p14="http://schemas.microsoft.com/office/powerpoint/2010/main" val="26144082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F79B13-82E7-4620-98BD-21B7DF2762F6}"/>
              </a:ext>
            </a:extLst>
          </p:cNvPr>
          <p:cNvSpPr>
            <a:spLocks noGrp="1"/>
          </p:cNvSpPr>
          <p:nvPr>
            <p:ph type="title"/>
          </p:nvPr>
        </p:nvSpPr>
        <p:spPr>
          <a:xfrm>
            <a:off x="838200" y="-299895"/>
            <a:ext cx="10515600" cy="1325563"/>
          </a:xfrm>
        </p:spPr>
        <p:txBody>
          <a:bodyPr>
            <a:normAutofit/>
          </a:bodyPr>
          <a:lstStyle/>
          <a:p>
            <a:pPr algn="ctr"/>
            <a:r>
              <a:rPr lang="en-US" b="1" dirty="0">
                <a:solidFill>
                  <a:srgbClr val="002060"/>
                </a:solidFill>
                <a:effectLst>
                  <a:outerShdw blurRad="38100" dist="38100" dir="2700000" algn="tl">
                    <a:srgbClr val="000000">
                      <a:alpha val="43137"/>
                    </a:srgbClr>
                  </a:outerShdw>
                </a:effectLst>
                <a:latin typeface="Bodoni MT Black" panose="02070A03080606020203" pitchFamily="18" charset="0"/>
              </a:rPr>
              <a:t>Morality?</a:t>
            </a:r>
          </a:p>
        </p:txBody>
      </p:sp>
      <p:sp>
        <p:nvSpPr>
          <p:cNvPr id="3" name="TextBox 2">
            <a:extLst>
              <a:ext uri="{FF2B5EF4-FFF2-40B4-BE49-F238E27FC236}">
                <a16:creationId xmlns="" xmlns:a16="http://schemas.microsoft.com/office/drawing/2014/main" id="{75037F10-F8C4-40C3-9710-FD1076DB00CA}"/>
              </a:ext>
            </a:extLst>
          </p:cNvPr>
          <p:cNvSpPr txBox="1"/>
          <p:nvPr/>
        </p:nvSpPr>
        <p:spPr>
          <a:xfrm>
            <a:off x="394855" y="838630"/>
            <a:ext cx="11471563" cy="6370975"/>
          </a:xfrm>
          <a:prstGeom prst="rect">
            <a:avLst/>
          </a:prstGeom>
          <a:noFill/>
        </p:spPr>
        <p:txBody>
          <a:bodyPr wrap="square" rtlCol="0">
            <a:spAutoFit/>
          </a:bodyPr>
          <a:lstStyle/>
          <a:p>
            <a:r>
              <a:rPr lang="en-US" sz="2400" b="1" u="sng" dirty="0"/>
              <a:t>Christianity</a:t>
            </a:r>
            <a:r>
              <a:rPr lang="en-US" sz="2400" dirty="0"/>
              <a:t>: “To the law and to the testimony: if they speak not according to this word, it is because there is no light in them.” (Is. 8:20)—” He that saith, I know him, and </a:t>
            </a:r>
            <a:r>
              <a:rPr lang="en-US" sz="2400" dirty="0" err="1"/>
              <a:t>keepeth</a:t>
            </a:r>
            <a:r>
              <a:rPr lang="en-US" sz="2400" dirty="0"/>
              <a:t> not his commandments, is a liar, and the truth is not in him.” (1 John 2:4)—</a:t>
            </a:r>
            <a:r>
              <a:rPr lang="en-US" sz="2400" b="1" dirty="0"/>
              <a:t>The Bible, the Law of God, and the Testimony of Scripture</a:t>
            </a:r>
          </a:p>
          <a:p>
            <a:endParaRPr lang="en-US" sz="2400" dirty="0"/>
          </a:p>
          <a:p>
            <a:r>
              <a:rPr lang="en-US" sz="2400" b="1" u="sng" dirty="0"/>
              <a:t>Evolution, Atheist, Satanist:</a:t>
            </a:r>
            <a:r>
              <a:rPr lang="en-US" sz="2400" dirty="0"/>
              <a:t> Either there is no morality, or indulgence is the highest moral acquisition</a:t>
            </a:r>
          </a:p>
          <a:p>
            <a:endParaRPr lang="en-US" sz="2400" dirty="0"/>
          </a:p>
          <a:p>
            <a:r>
              <a:rPr lang="en-US" sz="2400" b="1" u="sng" dirty="0"/>
              <a:t>Hinduism, Buddhism</a:t>
            </a:r>
            <a:r>
              <a:rPr lang="en-US" sz="2400" dirty="0"/>
              <a:t>: pacifism, instruction of gurus and holy books, and self discovery, suppression of personal desires</a:t>
            </a:r>
          </a:p>
          <a:p>
            <a:endParaRPr lang="en-US" sz="2400" dirty="0"/>
          </a:p>
          <a:p>
            <a:r>
              <a:rPr lang="en-US" sz="2400" b="1" u="sng" dirty="0"/>
              <a:t>Scientology</a:t>
            </a:r>
            <a:r>
              <a:rPr lang="en-US" sz="2400" dirty="0"/>
              <a:t>: L. Ron Hubbard’s books, self enlightenment and application</a:t>
            </a:r>
          </a:p>
          <a:p>
            <a:endParaRPr lang="en-US" sz="2400" dirty="0"/>
          </a:p>
          <a:p>
            <a:r>
              <a:rPr lang="en-US" sz="2400" b="1" u="sng" dirty="0"/>
              <a:t>Catholicism:</a:t>
            </a:r>
            <a:r>
              <a:rPr lang="en-US" sz="2400" dirty="0"/>
              <a:t> The Catechism’s Ten Commandments, teachings, traditions of the church are equal with Scripture, Pope is infallible—can change morality when it conflicts with Scripture</a:t>
            </a:r>
            <a:br>
              <a:rPr lang="en-US" sz="2400" dirty="0"/>
            </a:br>
            <a:endParaRPr lang="en-US" sz="2400" dirty="0"/>
          </a:p>
        </p:txBody>
      </p:sp>
    </p:spTree>
    <p:extLst>
      <p:ext uri="{BB962C8B-B14F-4D97-AF65-F5344CB8AC3E}">
        <p14:creationId xmlns:p14="http://schemas.microsoft.com/office/powerpoint/2010/main" val="32065659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B71FBFB-D238-4E72-BCE8-95AA7D8398DD}"/>
              </a:ext>
            </a:extLst>
          </p:cNvPr>
          <p:cNvPicPr>
            <a:picLocks noChangeAspect="1"/>
          </p:cNvPicPr>
          <p:nvPr/>
        </p:nvPicPr>
        <p:blipFill rotWithShape="1">
          <a:blip r:embed="rId2"/>
          <a:srcRect l="1103" t="2393" r="891" b="4958"/>
          <a:stretch/>
        </p:blipFill>
        <p:spPr>
          <a:xfrm>
            <a:off x="262905" y="0"/>
            <a:ext cx="11666190" cy="6858000"/>
          </a:xfrm>
          <a:prstGeom prst="rect">
            <a:avLst/>
          </a:prstGeom>
        </p:spPr>
      </p:pic>
    </p:spTree>
    <p:extLst>
      <p:ext uri="{BB962C8B-B14F-4D97-AF65-F5344CB8AC3E}">
        <p14:creationId xmlns:p14="http://schemas.microsoft.com/office/powerpoint/2010/main" val="29112928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7CBD01-863D-4593-9A6D-68309A160A17}"/>
              </a:ext>
            </a:extLst>
          </p:cNvPr>
          <p:cNvSpPr>
            <a:spLocks noGrp="1"/>
          </p:cNvSpPr>
          <p:nvPr>
            <p:ph type="title"/>
          </p:nvPr>
        </p:nvSpPr>
        <p:spPr>
          <a:xfrm>
            <a:off x="838200" y="-195985"/>
            <a:ext cx="10515600" cy="1325563"/>
          </a:xfrm>
        </p:spPr>
        <p:txBody>
          <a:bodyPr/>
          <a:lstStyle/>
          <a:p>
            <a:r>
              <a:rPr lang="en-US" dirty="0"/>
              <a:t>Destiny: Where are we going?</a:t>
            </a:r>
          </a:p>
        </p:txBody>
      </p:sp>
      <p:pic>
        <p:nvPicPr>
          <p:cNvPr id="3" name="Picture 2">
            <a:extLst>
              <a:ext uri="{FF2B5EF4-FFF2-40B4-BE49-F238E27FC236}">
                <a16:creationId xmlns="" xmlns:a16="http://schemas.microsoft.com/office/drawing/2014/main" id="{B4B56999-0BC7-4872-B04A-0FE0615C4A2F}"/>
              </a:ext>
            </a:extLst>
          </p:cNvPr>
          <p:cNvPicPr>
            <a:picLocks noChangeAspect="1"/>
          </p:cNvPicPr>
          <p:nvPr/>
        </p:nvPicPr>
        <p:blipFill>
          <a:blip r:embed="rId2"/>
          <a:stretch>
            <a:fillRect/>
          </a:stretch>
        </p:blipFill>
        <p:spPr>
          <a:xfrm>
            <a:off x="256309" y="1129578"/>
            <a:ext cx="3065896" cy="2299422"/>
          </a:xfrm>
          <a:prstGeom prst="rect">
            <a:avLst/>
          </a:prstGeom>
        </p:spPr>
      </p:pic>
      <p:pic>
        <p:nvPicPr>
          <p:cNvPr id="4" name="Picture 3">
            <a:extLst>
              <a:ext uri="{FF2B5EF4-FFF2-40B4-BE49-F238E27FC236}">
                <a16:creationId xmlns="" xmlns:a16="http://schemas.microsoft.com/office/drawing/2014/main" id="{DA030A00-2CBE-4D66-A921-A45512D994D2}"/>
              </a:ext>
            </a:extLst>
          </p:cNvPr>
          <p:cNvPicPr>
            <a:picLocks noChangeAspect="1"/>
          </p:cNvPicPr>
          <p:nvPr/>
        </p:nvPicPr>
        <p:blipFill>
          <a:blip r:embed="rId3"/>
          <a:stretch>
            <a:fillRect/>
          </a:stretch>
        </p:blipFill>
        <p:spPr>
          <a:xfrm>
            <a:off x="8630750" y="976483"/>
            <a:ext cx="3561250" cy="2605611"/>
          </a:xfrm>
          <a:prstGeom prst="rect">
            <a:avLst/>
          </a:prstGeom>
        </p:spPr>
      </p:pic>
      <p:pic>
        <p:nvPicPr>
          <p:cNvPr id="5" name="Picture 4">
            <a:extLst>
              <a:ext uri="{FF2B5EF4-FFF2-40B4-BE49-F238E27FC236}">
                <a16:creationId xmlns="" xmlns:a16="http://schemas.microsoft.com/office/drawing/2014/main" id="{BBDC4FF6-9ED8-403A-99B4-5DDD38185D37}"/>
              </a:ext>
            </a:extLst>
          </p:cNvPr>
          <p:cNvPicPr>
            <a:picLocks noChangeAspect="1"/>
          </p:cNvPicPr>
          <p:nvPr/>
        </p:nvPicPr>
        <p:blipFill>
          <a:blip r:embed="rId4"/>
          <a:stretch>
            <a:fillRect/>
          </a:stretch>
        </p:blipFill>
        <p:spPr>
          <a:xfrm>
            <a:off x="8560412" y="3868736"/>
            <a:ext cx="3631588" cy="2492529"/>
          </a:xfrm>
          <a:prstGeom prst="rect">
            <a:avLst/>
          </a:prstGeom>
        </p:spPr>
      </p:pic>
      <p:pic>
        <p:nvPicPr>
          <p:cNvPr id="6" name="Picture 5">
            <a:extLst>
              <a:ext uri="{FF2B5EF4-FFF2-40B4-BE49-F238E27FC236}">
                <a16:creationId xmlns="" xmlns:a16="http://schemas.microsoft.com/office/drawing/2014/main" id="{E2DB2345-94AC-4153-A8FA-F6A70F21E884}"/>
              </a:ext>
            </a:extLst>
          </p:cNvPr>
          <p:cNvPicPr>
            <a:picLocks noChangeAspect="1"/>
          </p:cNvPicPr>
          <p:nvPr/>
        </p:nvPicPr>
        <p:blipFill>
          <a:blip r:embed="rId5"/>
          <a:stretch>
            <a:fillRect/>
          </a:stretch>
        </p:blipFill>
        <p:spPr>
          <a:xfrm>
            <a:off x="256309" y="3830637"/>
            <a:ext cx="3065896" cy="2296463"/>
          </a:xfrm>
          <a:prstGeom prst="rect">
            <a:avLst/>
          </a:prstGeom>
        </p:spPr>
      </p:pic>
      <p:pic>
        <p:nvPicPr>
          <p:cNvPr id="7" name="Picture 6">
            <a:extLst>
              <a:ext uri="{FF2B5EF4-FFF2-40B4-BE49-F238E27FC236}">
                <a16:creationId xmlns="" xmlns:a16="http://schemas.microsoft.com/office/drawing/2014/main" id="{78A0AC19-99F6-4115-87B9-EF88FE365AB5}"/>
              </a:ext>
            </a:extLst>
          </p:cNvPr>
          <p:cNvPicPr>
            <a:picLocks noChangeAspect="1"/>
          </p:cNvPicPr>
          <p:nvPr/>
        </p:nvPicPr>
        <p:blipFill>
          <a:blip r:embed="rId6"/>
          <a:stretch>
            <a:fillRect/>
          </a:stretch>
        </p:blipFill>
        <p:spPr>
          <a:xfrm>
            <a:off x="3858698" y="1091934"/>
            <a:ext cx="4235559" cy="2617576"/>
          </a:xfrm>
          <a:prstGeom prst="rect">
            <a:avLst/>
          </a:prstGeom>
        </p:spPr>
      </p:pic>
      <p:pic>
        <p:nvPicPr>
          <p:cNvPr id="8" name="Picture 7">
            <a:extLst>
              <a:ext uri="{FF2B5EF4-FFF2-40B4-BE49-F238E27FC236}">
                <a16:creationId xmlns="" xmlns:a16="http://schemas.microsoft.com/office/drawing/2014/main" id="{F38435C6-F7F2-4AF9-AE07-8AFFB74B5FE7}"/>
              </a:ext>
            </a:extLst>
          </p:cNvPr>
          <p:cNvPicPr>
            <a:picLocks noChangeAspect="1"/>
          </p:cNvPicPr>
          <p:nvPr/>
        </p:nvPicPr>
        <p:blipFill rotWithShape="1">
          <a:blip r:embed="rId7"/>
          <a:srcRect l="12260" r="18990" b="8932"/>
          <a:stretch/>
        </p:blipFill>
        <p:spPr>
          <a:xfrm>
            <a:off x="3737369" y="3830637"/>
            <a:ext cx="4478215" cy="2769036"/>
          </a:xfrm>
          <a:prstGeom prst="rect">
            <a:avLst/>
          </a:prstGeom>
        </p:spPr>
      </p:pic>
    </p:spTree>
    <p:extLst>
      <p:ext uri="{BB962C8B-B14F-4D97-AF65-F5344CB8AC3E}">
        <p14:creationId xmlns:p14="http://schemas.microsoft.com/office/powerpoint/2010/main" val="192520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 xmlns:a16="http://schemas.microsoft.com/office/drawing/2014/main" id="{8DD74C54-BDF5-4BE2-B505-2A3C5BA47BF0}"/>
              </a:ext>
            </a:extLst>
          </p:cNvPr>
          <p:cNvGraphicFramePr>
            <a:graphicFrameLocks noGrp="1"/>
          </p:cNvGraphicFramePr>
          <p:nvPr>
            <p:extLst>
              <p:ext uri="{D42A27DB-BD31-4B8C-83A1-F6EECF244321}">
                <p14:modId xmlns:p14="http://schemas.microsoft.com/office/powerpoint/2010/main" val="3057171415"/>
              </p:ext>
            </p:extLst>
          </p:nvPr>
        </p:nvGraphicFramePr>
        <p:xfrm>
          <a:off x="0" y="0"/>
          <a:ext cx="12192000" cy="9561194"/>
        </p:xfrm>
        <a:graphic>
          <a:graphicData uri="http://schemas.openxmlformats.org/drawingml/2006/table">
            <a:tbl>
              <a:tblPr firstRow="1" bandRow="1">
                <a:tableStyleId>{5C22544A-7EE6-4342-B048-85BDC9FD1C3A}</a:tableStyleId>
              </a:tblPr>
              <a:tblGrid>
                <a:gridCol w="1009121">
                  <a:extLst>
                    <a:ext uri="{9D8B030D-6E8A-4147-A177-3AD203B41FA5}">
                      <a16:colId xmlns="" xmlns:a16="http://schemas.microsoft.com/office/drawing/2014/main" val="365162276"/>
                    </a:ext>
                  </a:extLst>
                </a:gridCol>
                <a:gridCol w="1315911">
                  <a:extLst>
                    <a:ext uri="{9D8B030D-6E8A-4147-A177-3AD203B41FA5}">
                      <a16:colId xmlns="" xmlns:a16="http://schemas.microsoft.com/office/drawing/2014/main" val="432738690"/>
                    </a:ext>
                  </a:extLst>
                </a:gridCol>
                <a:gridCol w="1233371">
                  <a:extLst>
                    <a:ext uri="{9D8B030D-6E8A-4147-A177-3AD203B41FA5}">
                      <a16:colId xmlns="" xmlns:a16="http://schemas.microsoft.com/office/drawing/2014/main" val="3767031108"/>
                    </a:ext>
                  </a:extLst>
                </a:gridCol>
                <a:gridCol w="1233371">
                  <a:extLst>
                    <a:ext uri="{9D8B030D-6E8A-4147-A177-3AD203B41FA5}">
                      <a16:colId xmlns="" xmlns:a16="http://schemas.microsoft.com/office/drawing/2014/main" val="3373456335"/>
                    </a:ext>
                  </a:extLst>
                </a:gridCol>
                <a:gridCol w="1233371">
                  <a:extLst>
                    <a:ext uri="{9D8B030D-6E8A-4147-A177-3AD203B41FA5}">
                      <a16:colId xmlns="" xmlns:a16="http://schemas.microsoft.com/office/drawing/2014/main" val="3777293141"/>
                    </a:ext>
                  </a:extLst>
                </a:gridCol>
                <a:gridCol w="1233371">
                  <a:extLst>
                    <a:ext uri="{9D8B030D-6E8A-4147-A177-3AD203B41FA5}">
                      <a16:colId xmlns="" xmlns:a16="http://schemas.microsoft.com/office/drawing/2014/main" val="971027484"/>
                    </a:ext>
                  </a:extLst>
                </a:gridCol>
                <a:gridCol w="1233371">
                  <a:extLst>
                    <a:ext uri="{9D8B030D-6E8A-4147-A177-3AD203B41FA5}">
                      <a16:colId xmlns="" xmlns:a16="http://schemas.microsoft.com/office/drawing/2014/main" val="942970026"/>
                    </a:ext>
                  </a:extLst>
                </a:gridCol>
                <a:gridCol w="1233371">
                  <a:extLst>
                    <a:ext uri="{9D8B030D-6E8A-4147-A177-3AD203B41FA5}">
                      <a16:colId xmlns="" xmlns:a16="http://schemas.microsoft.com/office/drawing/2014/main" val="4112155157"/>
                    </a:ext>
                  </a:extLst>
                </a:gridCol>
                <a:gridCol w="1233371">
                  <a:extLst>
                    <a:ext uri="{9D8B030D-6E8A-4147-A177-3AD203B41FA5}">
                      <a16:colId xmlns="" xmlns:a16="http://schemas.microsoft.com/office/drawing/2014/main" val="2283147790"/>
                    </a:ext>
                  </a:extLst>
                </a:gridCol>
                <a:gridCol w="1233371">
                  <a:extLst>
                    <a:ext uri="{9D8B030D-6E8A-4147-A177-3AD203B41FA5}">
                      <a16:colId xmlns="" xmlns:a16="http://schemas.microsoft.com/office/drawing/2014/main" val="3535090541"/>
                    </a:ext>
                  </a:extLst>
                </a:gridCol>
              </a:tblGrid>
              <a:tr h="428625">
                <a:tc>
                  <a:txBody>
                    <a:bodyPr/>
                    <a:lstStyle/>
                    <a:p>
                      <a:endParaRPr lang="en-US" dirty="0"/>
                    </a:p>
                  </a:txBody>
                  <a:tcPr/>
                </a:tc>
                <a:tc>
                  <a:txBody>
                    <a:bodyPr/>
                    <a:lstStyle/>
                    <a:p>
                      <a:r>
                        <a:rPr lang="en-US" dirty="0"/>
                        <a:t>Christian</a:t>
                      </a:r>
                    </a:p>
                  </a:txBody>
                  <a:tcPr/>
                </a:tc>
                <a:tc>
                  <a:txBody>
                    <a:bodyPr/>
                    <a:lstStyle/>
                    <a:p>
                      <a:r>
                        <a:rPr lang="en-US" dirty="0"/>
                        <a:t>Catholic</a:t>
                      </a:r>
                    </a:p>
                  </a:txBody>
                  <a:tcPr/>
                </a:tc>
                <a:tc>
                  <a:txBody>
                    <a:bodyPr/>
                    <a:lstStyle/>
                    <a:p>
                      <a:r>
                        <a:rPr lang="en-US" dirty="0"/>
                        <a:t>Jewish</a:t>
                      </a:r>
                    </a:p>
                  </a:txBody>
                  <a:tcPr/>
                </a:tc>
                <a:tc>
                  <a:txBody>
                    <a:bodyPr/>
                    <a:lstStyle/>
                    <a:p>
                      <a:r>
                        <a:rPr lang="en-US" dirty="0"/>
                        <a:t>Hindu</a:t>
                      </a:r>
                    </a:p>
                  </a:txBody>
                  <a:tcPr/>
                </a:tc>
                <a:tc>
                  <a:txBody>
                    <a:bodyPr/>
                    <a:lstStyle/>
                    <a:p>
                      <a:r>
                        <a:rPr lang="en-US" dirty="0"/>
                        <a:t>Buddhist</a:t>
                      </a:r>
                    </a:p>
                  </a:txBody>
                  <a:tcPr/>
                </a:tc>
                <a:tc>
                  <a:txBody>
                    <a:bodyPr/>
                    <a:lstStyle/>
                    <a:p>
                      <a:r>
                        <a:rPr lang="en-US" dirty="0"/>
                        <a:t>Mormon</a:t>
                      </a:r>
                    </a:p>
                  </a:txBody>
                  <a:tcPr/>
                </a:tc>
                <a:tc>
                  <a:txBody>
                    <a:bodyPr/>
                    <a:lstStyle/>
                    <a:p>
                      <a:r>
                        <a:rPr lang="en-US" dirty="0"/>
                        <a:t>Evolution</a:t>
                      </a:r>
                    </a:p>
                  </a:txBody>
                  <a:tcPr/>
                </a:tc>
                <a:tc>
                  <a:txBody>
                    <a:bodyPr/>
                    <a:lstStyle/>
                    <a:p>
                      <a:r>
                        <a:rPr lang="en-US" dirty="0"/>
                        <a:t>Satanist</a:t>
                      </a:r>
                    </a:p>
                  </a:txBody>
                  <a:tcPr/>
                </a:tc>
                <a:tc>
                  <a:txBody>
                    <a:bodyPr/>
                    <a:lstStyle/>
                    <a:p>
                      <a:r>
                        <a:rPr lang="en-US" dirty="0"/>
                        <a:t>Islam</a:t>
                      </a:r>
                    </a:p>
                  </a:txBody>
                  <a:tcPr/>
                </a:tc>
                <a:extLst>
                  <a:ext uri="{0D108BD9-81ED-4DB2-BD59-A6C34878D82A}">
                    <a16:rowId xmlns="" xmlns:a16="http://schemas.microsoft.com/office/drawing/2014/main" val="2772677696"/>
                  </a:ext>
                </a:extLst>
              </a:tr>
              <a:tr h="428625">
                <a:tc>
                  <a:txBody>
                    <a:bodyPr/>
                    <a:lstStyle/>
                    <a:p>
                      <a:r>
                        <a:rPr lang="en-US" dirty="0"/>
                        <a:t>Origin</a:t>
                      </a:r>
                    </a:p>
                  </a:txBody>
                  <a:tcPr/>
                </a:tc>
                <a:tc>
                  <a:txBody>
                    <a:bodyPr/>
                    <a:lstStyle/>
                    <a:p>
                      <a:r>
                        <a:rPr lang="en-US" dirty="0"/>
                        <a:t>God</a:t>
                      </a:r>
                    </a:p>
                  </a:txBody>
                  <a:tcPr/>
                </a:tc>
                <a:tc>
                  <a:txBody>
                    <a:bodyPr/>
                    <a:lstStyle/>
                    <a:p>
                      <a:r>
                        <a:rPr lang="en-US" dirty="0"/>
                        <a:t>God</a:t>
                      </a:r>
                    </a:p>
                  </a:txBody>
                  <a:tcPr/>
                </a:tc>
                <a:tc>
                  <a:txBody>
                    <a:bodyPr/>
                    <a:lstStyle/>
                    <a:p>
                      <a:r>
                        <a:rPr lang="en-US" dirty="0"/>
                        <a:t>God</a:t>
                      </a:r>
                    </a:p>
                  </a:txBody>
                  <a:tcPr/>
                </a:tc>
                <a:tc>
                  <a:txBody>
                    <a:bodyPr/>
                    <a:lstStyle/>
                    <a:p>
                      <a:r>
                        <a:rPr lang="en-US" dirty="0"/>
                        <a:t>Universal E</a:t>
                      </a:r>
                    </a:p>
                  </a:txBody>
                  <a:tcPr/>
                </a:tc>
                <a:tc>
                  <a:txBody>
                    <a:bodyPr/>
                    <a:lstStyle/>
                    <a:p>
                      <a:r>
                        <a:rPr lang="en-US" dirty="0"/>
                        <a:t>?Universe?</a:t>
                      </a:r>
                    </a:p>
                  </a:txBody>
                  <a:tcPr/>
                </a:tc>
                <a:tc>
                  <a:txBody>
                    <a:bodyPr/>
                    <a:lstStyle/>
                    <a:p>
                      <a:r>
                        <a:rPr lang="en-US" dirty="0"/>
                        <a:t>God</a:t>
                      </a:r>
                    </a:p>
                  </a:txBody>
                  <a:tcPr/>
                </a:tc>
                <a:tc>
                  <a:txBody>
                    <a:bodyPr/>
                    <a:lstStyle/>
                    <a:p>
                      <a:r>
                        <a:rPr lang="en-US" dirty="0"/>
                        <a:t>Big Bang</a:t>
                      </a:r>
                    </a:p>
                  </a:txBody>
                  <a:tcPr/>
                </a:tc>
                <a:tc>
                  <a:txBody>
                    <a:bodyPr/>
                    <a:lstStyle/>
                    <a:p>
                      <a:r>
                        <a:rPr lang="en-US" dirty="0"/>
                        <a:t>Big Bang</a:t>
                      </a:r>
                    </a:p>
                  </a:txBody>
                  <a:tcPr/>
                </a:tc>
                <a:tc>
                  <a:txBody>
                    <a:bodyPr/>
                    <a:lstStyle/>
                    <a:p>
                      <a:r>
                        <a:rPr lang="en-US" dirty="0"/>
                        <a:t>God</a:t>
                      </a:r>
                    </a:p>
                  </a:txBody>
                  <a:tcPr/>
                </a:tc>
                <a:extLst>
                  <a:ext uri="{0D108BD9-81ED-4DB2-BD59-A6C34878D82A}">
                    <a16:rowId xmlns="" xmlns:a16="http://schemas.microsoft.com/office/drawing/2014/main" val="3424232656"/>
                  </a:ext>
                </a:extLst>
              </a:tr>
              <a:tr h="428625">
                <a:tc>
                  <a:txBody>
                    <a:bodyPr/>
                    <a:lstStyle/>
                    <a:p>
                      <a:r>
                        <a:rPr lang="en-US" dirty="0"/>
                        <a:t>Meaning</a:t>
                      </a:r>
                    </a:p>
                  </a:txBody>
                  <a:tcPr/>
                </a:tc>
                <a:tc>
                  <a:txBody>
                    <a:bodyPr/>
                    <a:lstStyle/>
                    <a:p>
                      <a:r>
                        <a:rPr lang="en-US" dirty="0"/>
                        <a:t>Atone</a:t>
                      </a:r>
                    </a:p>
                  </a:txBody>
                  <a:tcPr/>
                </a:tc>
                <a:tc>
                  <a:txBody>
                    <a:bodyPr/>
                    <a:lstStyle/>
                    <a:p>
                      <a:r>
                        <a:rPr lang="en-US" dirty="0"/>
                        <a:t>Atone</a:t>
                      </a:r>
                    </a:p>
                  </a:txBody>
                  <a:tcPr/>
                </a:tc>
                <a:tc>
                  <a:txBody>
                    <a:bodyPr/>
                    <a:lstStyle/>
                    <a:p>
                      <a:r>
                        <a:rPr lang="en-US" dirty="0"/>
                        <a:t>Atone</a:t>
                      </a:r>
                    </a:p>
                  </a:txBody>
                  <a:tcPr/>
                </a:tc>
                <a:tc>
                  <a:txBody>
                    <a:bodyPr/>
                    <a:lstStyle/>
                    <a:p>
                      <a:r>
                        <a:rPr lang="en-US" dirty="0"/>
                        <a:t>Self </a:t>
                      </a:r>
                      <a:r>
                        <a:rPr lang="en-US" dirty="0" err="1"/>
                        <a:t>Reali</a:t>
                      </a:r>
                      <a:r>
                        <a:rPr lang="en-US" dirty="0"/>
                        <a:t>.</a:t>
                      </a:r>
                    </a:p>
                  </a:txBody>
                  <a:tcPr/>
                </a:tc>
                <a:tc>
                  <a:txBody>
                    <a:bodyPr/>
                    <a:lstStyle/>
                    <a:p>
                      <a:r>
                        <a:rPr lang="en-US" dirty="0"/>
                        <a:t>Enlighten</a:t>
                      </a:r>
                    </a:p>
                  </a:txBody>
                  <a:tcPr/>
                </a:tc>
                <a:tc>
                  <a:txBody>
                    <a:bodyPr/>
                    <a:lstStyle/>
                    <a:p>
                      <a:r>
                        <a:rPr lang="en-US" dirty="0"/>
                        <a:t>Learn</a:t>
                      </a:r>
                    </a:p>
                  </a:txBody>
                  <a:tcPr/>
                </a:tc>
                <a:tc>
                  <a:txBody>
                    <a:bodyPr/>
                    <a:lstStyle/>
                    <a:p>
                      <a:r>
                        <a:rPr lang="en-US" dirty="0"/>
                        <a:t>You decide</a:t>
                      </a:r>
                    </a:p>
                  </a:txBody>
                  <a:tcPr/>
                </a:tc>
                <a:tc>
                  <a:txBody>
                    <a:bodyPr/>
                    <a:lstStyle/>
                    <a:p>
                      <a:r>
                        <a:rPr lang="en-US" dirty="0"/>
                        <a:t>indulgence</a:t>
                      </a:r>
                    </a:p>
                  </a:txBody>
                  <a:tcPr/>
                </a:tc>
                <a:tc>
                  <a:txBody>
                    <a:bodyPr/>
                    <a:lstStyle/>
                    <a:p>
                      <a:r>
                        <a:rPr lang="en-US" dirty="0"/>
                        <a:t>Serve Allah</a:t>
                      </a:r>
                    </a:p>
                  </a:txBody>
                  <a:tcPr/>
                </a:tc>
                <a:extLst>
                  <a:ext uri="{0D108BD9-81ED-4DB2-BD59-A6C34878D82A}">
                    <a16:rowId xmlns="" xmlns:a16="http://schemas.microsoft.com/office/drawing/2014/main" val="2896250326"/>
                  </a:ext>
                </a:extLst>
              </a:tr>
              <a:tr h="428625">
                <a:tc>
                  <a:txBody>
                    <a:bodyPr/>
                    <a:lstStyle/>
                    <a:p>
                      <a:r>
                        <a:rPr lang="en-US" dirty="0"/>
                        <a:t>Morality</a:t>
                      </a:r>
                    </a:p>
                  </a:txBody>
                  <a:tcPr/>
                </a:tc>
                <a:tc>
                  <a:txBody>
                    <a:bodyPr/>
                    <a:lstStyle/>
                    <a:p>
                      <a:r>
                        <a:rPr lang="en-US" dirty="0"/>
                        <a:t>Bible, Decalogue</a:t>
                      </a:r>
                    </a:p>
                  </a:txBody>
                  <a:tcPr/>
                </a:tc>
                <a:tc>
                  <a:txBody>
                    <a:bodyPr/>
                    <a:lstStyle/>
                    <a:p>
                      <a:r>
                        <a:rPr lang="en-US" dirty="0"/>
                        <a:t>Bible, tradition, Pope</a:t>
                      </a:r>
                    </a:p>
                  </a:txBody>
                  <a:tcPr/>
                </a:tc>
                <a:tc>
                  <a:txBody>
                    <a:bodyPr/>
                    <a:lstStyle/>
                    <a:p>
                      <a:r>
                        <a:rPr lang="en-US" dirty="0"/>
                        <a:t>Talmud,</a:t>
                      </a:r>
                    </a:p>
                    <a:p>
                      <a:r>
                        <a:rPr lang="en-US" dirty="0"/>
                        <a:t>Decalogue</a:t>
                      </a:r>
                    </a:p>
                  </a:txBody>
                  <a:tcPr/>
                </a:tc>
                <a:tc>
                  <a:txBody>
                    <a:bodyPr/>
                    <a:lstStyle/>
                    <a:p>
                      <a:r>
                        <a:rPr lang="en-US" dirty="0"/>
                        <a:t>Karma</a:t>
                      </a:r>
                    </a:p>
                  </a:txBody>
                  <a:tcPr/>
                </a:tc>
                <a:tc>
                  <a:txBody>
                    <a:bodyPr/>
                    <a:lstStyle/>
                    <a:p>
                      <a:r>
                        <a:rPr lang="en-US" dirty="0"/>
                        <a:t>Karma</a:t>
                      </a:r>
                    </a:p>
                  </a:txBody>
                  <a:tcPr/>
                </a:tc>
                <a:tc>
                  <a:txBody>
                    <a:bodyPr/>
                    <a:lstStyle/>
                    <a:p>
                      <a:r>
                        <a:rPr lang="en-US" dirty="0"/>
                        <a:t>Mormon Bible, prophets</a:t>
                      </a:r>
                    </a:p>
                  </a:txBody>
                  <a:tcPr/>
                </a:tc>
                <a:tc>
                  <a:txBody>
                    <a:bodyPr/>
                    <a:lstStyle/>
                    <a:p>
                      <a:r>
                        <a:rPr lang="en-US" dirty="0"/>
                        <a:t>You decide</a:t>
                      </a:r>
                    </a:p>
                  </a:txBody>
                  <a:tcPr/>
                </a:tc>
                <a:tc>
                  <a:txBody>
                    <a:bodyPr/>
                    <a:lstStyle/>
                    <a:p>
                      <a:r>
                        <a:rPr lang="en-US" dirty="0"/>
                        <a:t>Does not exist</a:t>
                      </a:r>
                    </a:p>
                  </a:txBody>
                  <a:tcPr/>
                </a:tc>
                <a:tc>
                  <a:txBody>
                    <a:bodyPr/>
                    <a:lstStyle/>
                    <a:p>
                      <a:r>
                        <a:rPr lang="en-US" dirty="0"/>
                        <a:t>Quran, Shariah Law</a:t>
                      </a:r>
                    </a:p>
                  </a:txBody>
                  <a:tcPr/>
                </a:tc>
                <a:extLst>
                  <a:ext uri="{0D108BD9-81ED-4DB2-BD59-A6C34878D82A}">
                    <a16:rowId xmlns="" xmlns:a16="http://schemas.microsoft.com/office/drawing/2014/main" val="1188346169"/>
                  </a:ext>
                </a:extLst>
              </a:tr>
              <a:tr h="428625">
                <a:tc>
                  <a:txBody>
                    <a:bodyPr/>
                    <a:lstStyle/>
                    <a:p>
                      <a:r>
                        <a:rPr lang="en-US" dirty="0"/>
                        <a:t>Destiny</a:t>
                      </a:r>
                    </a:p>
                  </a:txBody>
                  <a:tcPr/>
                </a:tc>
                <a:tc>
                  <a:txBody>
                    <a:bodyPr/>
                    <a:lstStyle/>
                    <a:p>
                      <a:r>
                        <a:rPr lang="en-US" dirty="0"/>
                        <a:t>Heaven</a:t>
                      </a:r>
                    </a:p>
                  </a:txBody>
                  <a:tcPr/>
                </a:tc>
                <a:tc>
                  <a:txBody>
                    <a:bodyPr/>
                    <a:lstStyle/>
                    <a:p>
                      <a:r>
                        <a:rPr lang="en-US" dirty="0"/>
                        <a:t>Heaven</a:t>
                      </a:r>
                    </a:p>
                  </a:txBody>
                  <a:tcPr/>
                </a:tc>
                <a:tc>
                  <a:txBody>
                    <a:bodyPr/>
                    <a:lstStyle/>
                    <a:p>
                      <a:r>
                        <a:rPr lang="en-US" dirty="0"/>
                        <a:t>Heaven</a:t>
                      </a:r>
                    </a:p>
                  </a:txBody>
                  <a:tcPr/>
                </a:tc>
                <a:tc>
                  <a:txBody>
                    <a:bodyPr/>
                    <a:lstStyle/>
                    <a:p>
                      <a:r>
                        <a:rPr lang="en-US" dirty="0"/>
                        <a:t>Universe</a:t>
                      </a:r>
                    </a:p>
                  </a:txBody>
                  <a:tcPr/>
                </a:tc>
                <a:tc>
                  <a:txBody>
                    <a:bodyPr/>
                    <a:lstStyle/>
                    <a:p>
                      <a:r>
                        <a:rPr lang="en-US" dirty="0"/>
                        <a:t>Nirvana</a:t>
                      </a:r>
                    </a:p>
                  </a:txBody>
                  <a:tcPr/>
                </a:tc>
                <a:tc>
                  <a:txBody>
                    <a:bodyPr/>
                    <a:lstStyle/>
                    <a:p>
                      <a:r>
                        <a:rPr lang="en-US" dirty="0"/>
                        <a:t>Heaven</a:t>
                      </a:r>
                    </a:p>
                  </a:txBody>
                  <a:tcPr/>
                </a:tc>
                <a:tc>
                  <a:txBody>
                    <a:bodyPr/>
                    <a:lstStyle/>
                    <a:p>
                      <a:r>
                        <a:rPr lang="en-US" dirty="0"/>
                        <a:t>Death</a:t>
                      </a:r>
                    </a:p>
                  </a:txBody>
                  <a:tcPr/>
                </a:tc>
                <a:tc>
                  <a:txBody>
                    <a:bodyPr/>
                    <a:lstStyle/>
                    <a:p>
                      <a:r>
                        <a:rPr lang="en-US" dirty="0"/>
                        <a:t>Death</a:t>
                      </a:r>
                    </a:p>
                  </a:txBody>
                  <a:tcPr/>
                </a:tc>
                <a:tc>
                  <a:txBody>
                    <a:bodyPr/>
                    <a:lstStyle/>
                    <a:p>
                      <a:r>
                        <a:rPr lang="en-US" dirty="0"/>
                        <a:t>Heaven</a:t>
                      </a:r>
                    </a:p>
                  </a:txBody>
                  <a:tcPr/>
                </a:tc>
                <a:extLst>
                  <a:ext uri="{0D108BD9-81ED-4DB2-BD59-A6C34878D82A}">
                    <a16:rowId xmlns="" xmlns:a16="http://schemas.microsoft.com/office/drawing/2014/main" val="1779960248"/>
                  </a:ext>
                </a:extLst>
              </a:tr>
              <a:tr h="428625">
                <a:tc>
                  <a:txBody>
                    <a:bodyPr/>
                    <a:lstStyle/>
                    <a:p>
                      <a:r>
                        <a:rPr lang="en-US" dirty="0"/>
                        <a:t>Goal</a:t>
                      </a:r>
                    </a:p>
                  </a:txBody>
                  <a:tcPr/>
                </a:tc>
                <a:tc>
                  <a:txBody>
                    <a:bodyPr/>
                    <a:lstStyle/>
                    <a:p>
                      <a:r>
                        <a:rPr lang="en-US" dirty="0"/>
                        <a:t>Overcome sin, spread Gospel</a:t>
                      </a:r>
                    </a:p>
                  </a:txBody>
                  <a:tcPr/>
                </a:tc>
                <a:tc>
                  <a:txBody>
                    <a:bodyPr/>
                    <a:lstStyle/>
                    <a:p>
                      <a:r>
                        <a:rPr lang="en-US" dirty="0"/>
                        <a:t>Serve Church, </a:t>
                      </a:r>
                      <a:r>
                        <a:rPr lang="en-US" dirty="0" smtClean="0"/>
                        <a:t>penance,</a:t>
                      </a:r>
                      <a:endParaRPr lang="en-US" dirty="0"/>
                    </a:p>
                  </a:txBody>
                  <a:tcPr/>
                </a:tc>
                <a:tc>
                  <a:txBody>
                    <a:bodyPr/>
                    <a:lstStyle/>
                    <a:p>
                      <a:r>
                        <a:rPr lang="en-US" dirty="0"/>
                        <a:t>Overcome sin, serve God</a:t>
                      </a:r>
                    </a:p>
                  </a:txBody>
                  <a:tcPr/>
                </a:tc>
                <a:tc>
                  <a:txBody>
                    <a:bodyPr/>
                    <a:lstStyle/>
                    <a:p>
                      <a:r>
                        <a:rPr lang="en-US" dirty="0"/>
                        <a:t>transcend</a:t>
                      </a:r>
                    </a:p>
                  </a:txBody>
                  <a:tcPr/>
                </a:tc>
                <a:tc>
                  <a:txBody>
                    <a:bodyPr/>
                    <a:lstStyle/>
                    <a:p>
                      <a:r>
                        <a:rPr lang="en-US" dirty="0"/>
                        <a:t>Overcome desire</a:t>
                      </a:r>
                    </a:p>
                  </a:txBody>
                  <a:tcPr/>
                </a:tc>
                <a:tc>
                  <a:txBody>
                    <a:bodyPr/>
                    <a:lstStyle/>
                    <a:p>
                      <a:r>
                        <a:rPr lang="en-US" dirty="0"/>
                        <a:t>Learn</a:t>
                      </a:r>
                    </a:p>
                  </a:txBody>
                  <a:tcPr/>
                </a:tc>
                <a:tc>
                  <a:txBody>
                    <a:bodyPr/>
                    <a:lstStyle/>
                    <a:p>
                      <a:r>
                        <a:rPr lang="en-US" dirty="0"/>
                        <a:t>You decide</a:t>
                      </a:r>
                    </a:p>
                  </a:txBody>
                  <a:tcPr/>
                </a:tc>
                <a:tc>
                  <a:txBody>
                    <a:bodyPr/>
                    <a:lstStyle/>
                    <a:p>
                      <a:r>
                        <a:rPr lang="en-US" dirty="0"/>
                        <a:t>Indulgence</a:t>
                      </a:r>
                    </a:p>
                  </a:txBody>
                  <a:tcPr/>
                </a:tc>
                <a:tc>
                  <a:txBody>
                    <a:bodyPr/>
                    <a:lstStyle/>
                    <a:p>
                      <a:r>
                        <a:rPr lang="en-US" dirty="0"/>
                        <a:t>72 Virgins in heaven</a:t>
                      </a:r>
                    </a:p>
                  </a:txBody>
                  <a:tcPr/>
                </a:tc>
                <a:extLst>
                  <a:ext uri="{0D108BD9-81ED-4DB2-BD59-A6C34878D82A}">
                    <a16:rowId xmlns="" xmlns:a16="http://schemas.microsoft.com/office/drawing/2014/main" val="2318902748"/>
                  </a:ext>
                </a:extLst>
              </a:tr>
              <a:tr h="428625">
                <a:tc>
                  <a:txBody>
                    <a:bodyPr/>
                    <a:lstStyle/>
                    <a:p>
                      <a:r>
                        <a:rPr lang="en-US" dirty="0"/>
                        <a:t>Jesus?</a:t>
                      </a:r>
                    </a:p>
                  </a:txBody>
                  <a:tcPr/>
                </a:tc>
                <a:tc>
                  <a:txBody>
                    <a:bodyPr/>
                    <a:lstStyle/>
                    <a:p>
                      <a:r>
                        <a:rPr lang="en-US" dirty="0"/>
                        <a:t>God</a:t>
                      </a:r>
                    </a:p>
                  </a:txBody>
                  <a:tcPr/>
                </a:tc>
                <a:tc>
                  <a:txBody>
                    <a:bodyPr/>
                    <a:lstStyle/>
                    <a:p>
                      <a:r>
                        <a:rPr lang="en-US" dirty="0"/>
                        <a:t>God</a:t>
                      </a:r>
                    </a:p>
                  </a:txBody>
                  <a:tcPr/>
                </a:tc>
                <a:tc>
                  <a:txBody>
                    <a:bodyPr/>
                    <a:lstStyle/>
                    <a:p>
                      <a:r>
                        <a:rPr lang="en-US" dirty="0"/>
                        <a:t>Teacher</a:t>
                      </a:r>
                    </a:p>
                  </a:txBody>
                  <a:tcPr/>
                </a:tc>
                <a:tc>
                  <a:txBody>
                    <a:bodyPr/>
                    <a:lstStyle/>
                    <a:p>
                      <a:r>
                        <a:rPr lang="en-US" dirty="0" err="1"/>
                        <a:t>Ishta</a:t>
                      </a:r>
                      <a:r>
                        <a:rPr lang="en-US" dirty="0"/>
                        <a:t>/guru</a:t>
                      </a:r>
                    </a:p>
                  </a:txBody>
                  <a:tcPr/>
                </a:tc>
                <a:tc>
                  <a:txBody>
                    <a:bodyPr/>
                    <a:lstStyle/>
                    <a:p>
                      <a:r>
                        <a:rPr lang="en-US" dirty="0"/>
                        <a:t>Teacher</a:t>
                      </a:r>
                    </a:p>
                  </a:txBody>
                  <a:tcPr/>
                </a:tc>
                <a:tc>
                  <a:txBody>
                    <a:bodyPr/>
                    <a:lstStyle/>
                    <a:p>
                      <a:r>
                        <a:rPr lang="en-US" dirty="0"/>
                        <a:t>god</a:t>
                      </a:r>
                    </a:p>
                  </a:txBody>
                  <a:tcPr/>
                </a:tc>
                <a:tc>
                  <a:txBody>
                    <a:bodyPr/>
                    <a:lstStyle/>
                    <a:p>
                      <a:r>
                        <a:rPr lang="en-US" dirty="0"/>
                        <a:t>A person</a:t>
                      </a:r>
                    </a:p>
                  </a:txBody>
                  <a:tcPr/>
                </a:tc>
                <a:tc>
                  <a:txBody>
                    <a:bodyPr/>
                    <a:lstStyle/>
                    <a:p>
                      <a:r>
                        <a:rPr lang="en-US" dirty="0"/>
                        <a:t>Liar</a:t>
                      </a:r>
                    </a:p>
                  </a:txBody>
                  <a:tcPr/>
                </a:tc>
                <a:tc>
                  <a:txBody>
                    <a:bodyPr/>
                    <a:lstStyle/>
                    <a:p>
                      <a:r>
                        <a:rPr lang="en-US" dirty="0"/>
                        <a:t>prophet</a:t>
                      </a:r>
                    </a:p>
                  </a:txBody>
                  <a:tcPr/>
                </a:tc>
                <a:extLst>
                  <a:ext uri="{0D108BD9-81ED-4DB2-BD59-A6C34878D82A}">
                    <a16:rowId xmlns="" xmlns:a16="http://schemas.microsoft.com/office/drawing/2014/main" val="12534170"/>
                  </a:ext>
                </a:extLst>
              </a:tr>
              <a:tr h="428625">
                <a:tc>
                  <a:txBody>
                    <a:bodyPr/>
                    <a:lstStyle/>
                    <a:p>
                      <a:r>
                        <a:rPr lang="en-US" dirty="0"/>
                        <a:t>Salvation gained?</a:t>
                      </a:r>
                    </a:p>
                  </a:txBody>
                  <a:tcPr/>
                </a:tc>
                <a:tc>
                  <a:txBody>
                    <a:bodyPr/>
                    <a:lstStyle/>
                    <a:p>
                      <a:r>
                        <a:rPr lang="en-US" dirty="0"/>
                        <a:t>Grace by Faith</a:t>
                      </a:r>
                    </a:p>
                  </a:txBody>
                  <a:tcPr/>
                </a:tc>
                <a:tc>
                  <a:txBody>
                    <a:bodyPr/>
                    <a:lstStyle/>
                    <a:p>
                      <a:r>
                        <a:rPr lang="en-US" dirty="0"/>
                        <a:t>Penance, obedience to church,</a:t>
                      </a:r>
                    </a:p>
                    <a:p>
                      <a:r>
                        <a:rPr lang="en-US" dirty="0"/>
                        <a:t>works </a:t>
                      </a:r>
                    </a:p>
                  </a:txBody>
                  <a:tcPr/>
                </a:tc>
                <a:tc>
                  <a:txBody>
                    <a:bodyPr/>
                    <a:lstStyle/>
                    <a:p>
                      <a:r>
                        <a:rPr lang="en-US" dirty="0"/>
                        <a:t>works</a:t>
                      </a:r>
                    </a:p>
                  </a:txBody>
                  <a:tcPr/>
                </a:tc>
                <a:tc>
                  <a:txBody>
                    <a:bodyPr/>
                    <a:lstStyle/>
                    <a:p>
                      <a:r>
                        <a:rPr lang="en-US" dirty="0"/>
                        <a:t>Works devotion</a:t>
                      </a:r>
                    </a:p>
                  </a:txBody>
                  <a:tcPr/>
                </a:tc>
                <a:tc>
                  <a:txBody>
                    <a:bodyPr/>
                    <a:lstStyle/>
                    <a:p>
                      <a:r>
                        <a:rPr lang="en-US" dirty="0"/>
                        <a:t>Works: 8 fold path</a:t>
                      </a:r>
                    </a:p>
                  </a:txBody>
                  <a:tcPr/>
                </a:tc>
                <a:tc>
                  <a:txBody>
                    <a:bodyPr/>
                    <a:lstStyle/>
                    <a:p>
                      <a:r>
                        <a:rPr lang="en-US" dirty="0"/>
                        <a:t>Works</a:t>
                      </a:r>
                    </a:p>
                  </a:txBody>
                  <a:tcPr/>
                </a:tc>
                <a:tc>
                  <a:txBody>
                    <a:bodyPr/>
                    <a:lstStyle/>
                    <a:p>
                      <a:r>
                        <a:rPr lang="en-US" dirty="0"/>
                        <a:t>N/A</a:t>
                      </a:r>
                    </a:p>
                  </a:txBody>
                  <a:tcPr/>
                </a:tc>
                <a:tc>
                  <a:txBody>
                    <a:bodyPr/>
                    <a:lstStyle/>
                    <a:p>
                      <a:r>
                        <a:rPr lang="en-US" dirty="0"/>
                        <a:t>N/A</a:t>
                      </a:r>
                    </a:p>
                  </a:txBody>
                  <a:tcPr/>
                </a:tc>
                <a:tc>
                  <a:txBody>
                    <a:bodyPr/>
                    <a:lstStyle/>
                    <a:p>
                      <a:r>
                        <a:rPr lang="en-US" dirty="0"/>
                        <a:t>works</a:t>
                      </a:r>
                    </a:p>
                  </a:txBody>
                  <a:tcPr/>
                </a:tc>
                <a:extLst>
                  <a:ext uri="{0D108BD9-81ED-4DB2-BD59-A6C34878D82A}">
                    <a16:rowId xmlns="" xmlns:a16="http://schemas.microsoft.com/office/drawing/2014/main" val="2128878112"/>
                  </a:ext>
                </a:extLst>
              </a:tr>
              <a:tr h="428625">
                <a:tc>
                  <a:txBody>
                    <a:bodyPr/>
                    <a:lstStyle/>
                    <a:p>
                      <a:r>
                        <a:rPr lang="en-US" dirty="0"/>
                        <a:t>Soul</a:t>
                      </a:r>
                    </a:p>
                  </a:txBody>
                  <a:tcPr/>
                </a:tc>
                <a:tc>
                  <a:txBody>
                    <a:bodyPr/>
                    <a:lstStyle/>
                    <a:p>
                      <a:r>
                        <a:rPr lang="en-US" dirty="0"/>
                        <a:t>mortal</a:t>
                      </a:r>
                    </a:p>
                  </a:txBody>
                  <a:tcPr/>
                </a:tc>
                <a:tc>
                  <a:txBody>
                    <a:bodyPr/>
                    <a:lstStyle/>
                    <a:p>
                      <a:r>
                        <a:rPr lang="en-US" dirty="0"/>
                        <a:t>Immortal soul</a:t>
                      </a:r>
                    </a:p>
                  </a:txBody>
                  <a:tcPr/>
                </a:tc>
                <a:tc>
                  <a:txBody>
                    <a:bodyPr/>
                    <a:lstStyle/>
                    <a:p>
                      <a:r>
                        <a:rPr lang="en-US" dirty="0"/>
                        <a:t>?</a:t>
                      </a:r>
                    </a:p>
                  </a:txBody>
                  <a:tcPr/>
                </a:tc>
                <a:tc>
                  <a:txBody>
                    <a:bodyPr/>
                    <a:lstStyle/>
                    <a:p>
                      <a:r>
                        <a:rPr lang="en-US" dirty="0"/>
                        <a:t>immortal</a:t>
                      </a:r>
                    </a:p>
                  </a:txBody>
                  <a:tcPr/>
                </a:tc>
                <a:tc>
                  <a:txBody>
                    <a:bodyPr/>
                    <a:lstStyle/>
                    <a:p>
                      <a:r>
                        <a:rPr lang="en-US" dirty="0"/>
                        <a:t>No self</a:t>
                      </a:r>
                    </a:p>
                  </a:txBody>
                  <a:tcPr/>
                </a:tc>
                <a:tc>
                  <a:txBody>
                    <a:bodyPr/>
                    <a:lstStyle/>
                    <a:p>
                      <a:r>
                        <a:rPr lang="en-US" dirty="0"/>
                        <a:t>Immortal soul</a:t>
                      </a:r>
                    </a:p>
                  </a:txBody>
                  <a:tcPr/>
                </a:tc>
                <a:tc>
                  <a:txBody>
                    <a:bodyPr/>
                    <a:lstStyle/>
                    <a:p>
                      <a:r>
                        <a:rPr lang="en-US" dirty="0"/>
                        <a:t>No soul</a:t>
                      </a:r>
                    </a:p>
                  </a:txBody>
                  <a:tcPr/>
                </a:tc>
                <a:tc>
                  <a:txBody>
                    <a:bodyPr/>
                    <a:lstStyle/>
                    <a:p>
                      <a:r>
                        <a:rPr lang="en-US" dirty="0"/>
                        <a:t>N/A</a:t>
                      </a:r>
                    </a:p>
                  </a:txBody>
                  <a:tcPr/>
                </a:tc>
                <a:tc>
                  <a:txBody>
                    <a:bodyPr/>
                    <a:lstStyle/>
                    <a:p>
                      <a:r>
                        <a:rPr lang="en-US" dirty="0"/>
                        <a:t>Immortal soul</a:t>
                      </a:r>
                    </a:p>
                  </a:txBody>
                  <a:tcPr/>
                </a:tc>
                <a:extLst>
                  <a:ext uri="{0D108BD9-81ED-4DB2-BD59-A6C34878D82A}">
                    <a16:rowId xmlns="" xmlns:a16="http://schemas.microsoft.com/office/drawing/2014/main" val="1002772389"/>
                  </a:ext>
                </a:extLst>
              </a:tr>
              <a:tr h="428625">
                <a:tc>
                  <a:txBody>
                    <a:bodyPr/>
                    <a:lstStyle/>
                    <a:p>
                      <a:r>
                        <a:rPr lang="en-US" dirty="0"/>
                        <a:t>Truth</a:t>
                      </a:r>
                    </a:p>
                  </a:txBody>
                  <a:tcPr/>
                </a:tc>
                <a:tc>
                  <a:txBody>
                    <a:bodyPr/>
                    <a:lstStyle/>
                    <a:p>
                      <a:r>
                        <a:rPr lang="en-US" dirty="0"/>
                        <a:t>Bible</a:t>
                      </a:r>
                    </a:p>
                  </a:txBody>
                  <a:tcPr/>
                </a:tc>
                <a:tc>
                  <a:txBody>
                    <a:bodyPr/>
                    <a:lstStyle/>
                    <a:p>
                      <a:r>
                        <a:rPr lang="en-US" dirty="0"/>
                        <a:t>Pope</a:t>
                      </a:r>
                    </a:p>
                  </a:txBody>
                  <a:tcPr/>
                </a:tc>
                <a:tc>
                  <a:txBody>
                    <a:bodyPr/>
                    <a:lstStyle/>
                    <a:p>
                      <a:r>
                        <a:rPr lang="en-US" dirty="0"/>
                        <a:t>Talmud</a:t>
                      </a:r>
                    </a:p>
                  </a:txBody>
                  <a:tcPr/>
                </a:tc>
                <a:tc>
                  <a:txBody>
                    <a:bodyPr/>
                    <a:lstStyle/>
                    <a:p>
                      <a:r>
                        <a:rPr lang="en-US" dirty="0"/>
                        <a:t>Vedas, Upanishad Bhagavad </a:t>
                      </a:r>
                      <a:r>
                        <a:rPr lang="en-US" dirty="0" err="1"/>
                        <a:t>gita</a:t>
                      </a:r>
                      <a:r>
                        <a:rPr lang="en-US" dirty="0"/>
                        <a:t>, </a:t>
                      </a:r>
                    </a:p>
                  </a:txBody>
                  <a:tcPr/>
                </a:tc>
                <a:tc>
                  <a:txBody>
                    <a:bodyPr/>
                    <a:lstStyle/>
                    <a:p>
                      <a:r>
                        <a:rPr lang="en-US" dirty="0"/>
                        <a:t>Buddha: 4 Noble truths</a:t>
                      </a:r>
                    </a:p>
                  </a:txBody>
                  <a:tcPr/>
                </a:tc>
                <a:tc>
                  <a:txBody>
                    <a:bodyPr/>
                    <a:lstStyle/>
                    <a:p>
                      <a:r>
                        <a:rPr lang="en-US" dirty="0"/>
                        <a:t>Book of Mormon</a:t>
                      </a:r>
                    </a:p>
                  </a:txBody>
                  <a:tcPr/>
                </a:tc>
                <a:tc>
                  <a:txBody>
                    <a:bodyPr/>
                    <a:lstStyle/>
                    <a:p>
                      <a:r>
                        <a:rPr lang="en-US" dirty="0"/>
                        <a:t>Relative</a:t>
                      </a:r>
                    </a:p>
                  </a:txBody>
                  <a:tcPr/>
                </a:tc>
                <a:tc>
                  <a:txBody>
                    <a:bodyPr/>
                    <a:lstStyle/>
                    <a:p>
                      <a:r>
                        <a:rPr lang="en-US" dirty="0"/>
                        <a:t>Relative</a:t>
                      </a:r>
                    </a:p>
                  </a:txBody>
                  <a:tcPr/>
                </a:tc>
                <a:tc>
                  <a:txBody>
                    <a:bodyPr/>
                    <a:lstStyle/>
                    <a:p>
                      <a:r>
                        <a:rPr lang="en-US" dirty="0"/>
                        <a:t>Quran</a:t>
                      </a:r>
                    </a:p>
                  </a:txBody>
                  <a:tcPr/>
                </a:tc>
                <a:extLst>
                  <a:ext uri="{0D108BD9-81ED-4DB2-BD59-A6C34878D82A}">
                    <a16:rowId xmlns="" xmlns:a16="http://schemas.microsoft.com/office/drawing/2014/main" val="1807658301"/>
                  </a:ext>
                </a:extLst>
              </a:tr>
              <a:tr h="42862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149918647"/>
                  </a:ext>
                </a:extLst>
              </a:tr>
              <a:tr h="42862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2800069134"/>
                  </a:ext>
                </a:extLst>
              </a:tr>
              <a:tr h="42862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3646392999"/>
                  </a:ext>
                </a:extLst>
              </a:tr>
              <a:tr h="42862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708142220"/>
                  </a:ext>
                </a:extLst>
              </a:tr>
              <a:tr h="42862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170389853"/>
                  </a:ext>
                </a:extLst>
              </a:tr>
              <a:tr h="42862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1884774"/>
                  </a:ext>
                </a:extLst>
              </a:tr>
            </a:tbl>
          </a:graphicData>
        </a:graphic>
      </p:graphicFrame>
    </p:spTree>
    <p:extLst>
      <p:ext uri="{BB962C8B-B14F-4D97-AF65-F5344CB8AC3E}">
        <p14:creationId xmlns:p14="http://schemas.microsoft.com/office/powerpoint/2010/main" val="2390567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B58D5F-925C-475B-91A4-A15479A89E7A}"/>
              </a:ext>
            </a:extLst>
          </p:cNvPr>
          <p:cNvSpPr>
            <a:spLocks noGrp="1"/>
          </p:cNvSpPr>
          <p:nvPr>
            <p:ph type="title"/>
          </p:nvPr>
        </p:nvSpPr>
        <p:spPr>
          <a:xfrm>
            <a:off x="838200" y="-237548"/>
            <a:ext cx="10515600" cy="1325563"/>
          </a:xfrm>
        </p:spPr>
        <p:txBody>
          <a:bodyPr/>
          <a:lstStyle/>
          <a:p>
            <a:r>
              <a:rPr lang="en-US" dirty="0">
                <a:solidFill>
                  <a:srgbClr val="660066"/>
                </a:solidFill>
                <a:latin typeface="Arial Rounded MT Bold" panose="020F0704030504030204" pitchFamily="34" charset="0"/>
              </a:rPr>
              <a:t>The MAJOR Difference is…..</a:t>
            </a:r>
          </a:p>
        </p:txBody>
      </p:sp>
      <p:sp>
        <p:nvSpPr>
          <p:cNvPr id="3" name="TextBox 2">
            <a:extLst>
              <a:ext uri="{FF2B5EF4-FFF2-40B4-BE49-F238E27FC236}">
                <a16:creationId xmlns="" xmlns:a16="http://schemas.microsoft.com/office/drawing/2014/main" id="{7A410787-AE63-458A-89EC-8F1FECEEF729}"/>
              </a:ext>
            </a:extLst>
          </p:cNvPr>
          <p:cNvSpPr txBox="1"/>
          <p:nvPr/>
        </p:nvSpPr>
        <p:spPr>
          <a:xfrm>
            <a:off x="0" y="935182"/>
            <a:ext cx="12192000" cy="1569660"/>
          </a:xfrm>
          <a:prstGeom prst="rect">
            <a:avLst/>
          </a:prstGeom>
          <a:noFill/>
        </p:spPr>
        <p:txBody>
          <a:bodyPr wrap="square" rtlCol="0">
            <a:spAutoFit/>
          </a:bodyPr>
          <a:lstStyle/>
          <a:p>
            <a:r>
              <a:rPr lang="en-US" sz="2400" dirty="0"/>
              <a:t>“</a:t>
            </a:r>
            <a:r>
              <a:rPr lang="en-US" sz="2400" b="1" u="sng" dirty="0"/>
              <a:t>For by grace are ye saved through faith; and that not of yourselves</a:t>
            </a:r>
            <a:r>
              <a:rPr lang="en-US" sz="2400" dirty="0"/>
              <a:t>: it is the gift of God: </a:t>
            </a:r>
            <a:r>
              <a:rPr lang="en-US" sz="2400" b="1" u="sng" dirty="0"/>
              <a:t>Not of works</a:t>
            </a:r>
            <a:r>
              <a:rPr lang="en-US" sz="2400" dirty="0"/>
              <a:t>, lest any man should boast. </a:t>
            </a:r>
            <a:r>
              <a:rPr lang="en-US" sz="2400" b="1" dirty="0"/>
              <a:t>For we are his workmanship, created in Christ Jesus unto good works, which God hath before ordained that we should walk in them</a:t>
            </a:r>
            <a:r>
              <a:rPr lang="en-US" sz="2400" dirty="0"/>
              <a:t>.” (Eph. 2:8-10)</a:t>
            </a:r>
          </a:p>
          <a:p>
            <a:endParaRPr lang="en-US" sz="2400" dirty="0"/>
          </a:p>
        </p:txBody>
      </p:sp>
      <p:pic>
        <p:nvPicPr>
          <p:cNvPr id="4" name="Picture 3">
            <a:extLst>
              <a:ext uri="{FF2B5EF4-FFF2-40B4-BE49-F238E27FC236}">
                <a16:creationId xmlns="" xmlns:a16="http://schemas.microsoft.com/office/drawing/2014/main" id="{8A153177-28D6-43F2-89FD-F9803579A216}"/>
              </a:ext>
            </a:extLst>
          </p:cNvPr>
          <p:cNvPicPr>
            <a:picLocks noChangeAspect="1"/>
          </p:cNvPicPr>
          <p:nvPr/>
        </p:nvPicPr>
        <p:blipFill>
          <a:blip r:embed="rId2"/>
          <a:stretch>
            <a:fillRect/>
          </a:stretch>
        </p:blipFill>
        <p:spPr>
          <a:xfrm>
            <a:off x="6233320" y="2248249"/>
            <a:ext cx="5630434" cy="3476858"/>
          </a:xfrm>
          <a:prstGeom prst="rect">
            <a:avLst/>
          </a:prstGeom>
        </p:spPr>
      </p:pic>
      <p:pic>
        <p:nvPicPr>
          <p:cNvPr id="6" name="Picture 5">
            <a:extLst>
              <a:ext uri="{FF2B5EF4-FFF2-40B4-BE49-F238E27FC236}">
                <a16:creationId xmlns="" xmlns:a16="http://schemas.microsoft.com/office/drawing/2014/main" id="{59CB7578-F8B5-4A96-ADAA-09EFF1162761}"/>
              </a:ext>
            </a:extLst>
          </p:cNvPr>
          <p:cNvPicPr>
            <a:picLocks noChangeAspect="1"/>
          </p:cNvPicPr>
          <p:nvPr/>
        </p:nvPicPr>
        <p:blipFill>
          <a:blip r:embed="rId3"/>
          <a:stretch>
            <a:fillRect/>
          </a:stretch>
        </p:blipFill>
        <p:spPr>
          <a:xfrm>
            <a:off x="328246" y="2260745"/>
            <a:ext cx="4806462" cy="3428610"/>
          </a:xfrm>
          <a:prstGeom prst="rect">
            <a:avLst/>
          </a:prstGeom>
        </p:spPr>
      </p:pic>
      <p:sp>
        <p:nvSpPr>
          <p:cNvPr id="7" name="TextBox 6">
            <a:extLst>
              <a:ext uri="{FF2B5EF4-FFF2-40B4-BE49-F238E27FC236}">
                <a16:creationId xmlns="" xmlns:a16="http://schemas.microsoft.com/office/drawing/2014/main" id="{D32A569E-7672-4993-81E9-9C7013CCB62F}"/>
              </a:ext>
            </a:extLst>
          </p:cNvPr>
          <p:cNvSpPr txBox="1"/>
          <p:nvPr/>
        </p:nvSpPr>
        <p:spPr>
          <a:xfrm>
            <a:off x="328246" y="5922818"/>
            <a:ext cx="11230708" cy="523220"/>
          </a:xfrm>
          <a:prstGeom prst="rect">
            <a:avLst/>
          </a:prstGeom>
          <a:noFill/>
        </p:spPr>
        <p:txBody>
          <a:bodyPr wrap="square" rtlCol="0">
            <a:spAutoFit/>
          </a:bodyPr>
          <a:lstStyle/>
          <a:p>
            <a:pPr algn="ctr"/>
            <a:r>
              <a:rPr lang="en-US" sz="2800" b="1" dirty="0">
                <a:solidFill>
                  <a:srgbClr val="C00000"/>
                </a:solidFill>
              </a:rPr>
              <a:t>The Fruit Reveals the Tree, it does not change the tree</a:t>
            </a:r>
          </a:p>
        </p:txBody>
      </p:sp>
    </p:spTree>
    <p:extLst>
      <p:ext uri="{BB962C8B-B14F-4D97-AF65-F5344CB8AC3E}">
        <p14:creationId xmlns:p14="http://schemas.microsoft.com/office/powerpoint/2010/main" val="187326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79DDAE-A50D-4351-8B96-EB1D649C2C81}"/>
              </a:ext>
            </a:extLst>
          </p:cNvPr>
          <p:cNvSpPr>
            <a:spLocks noGrp="1"/>
          </p:cNvSpPr>
          <p:nvPr>
            <p:ph type="title"/>
          </p:nvPr>
        </p:nvSpPr>
        <p:spPr>
          <a:xfrm>
            <a:off x="0" y="-320675"/>
            <a:ext cx="12192000" cy="1325563"/>
          </a:xfrm>
        </p:spPr>
        <p:txBody>
          <a:bodyPr>
            <a:normAutofit/>
          </a:bodyPr>
          <a:lstStyle/>
          <a:p>
            <a:pPr algn="ctr"/>
            <a:r>
              <a:rPr lang="en-US" sz="3600" dirty="0">
                <a:solidFill>
                  <a:srgbClr val="C00000"/>
                </a:solidFill>
                <a:effectLst>
                  <a:outerShdw blurRad="38100" dist="38100" dir="2700000" algn="tl">
                    <a:srgbClr val="000000">
                      <a:alpha val="43137"/>
                    </a:srgbClr>
                  </a:outerShdw>
                </a:effectLst>
              </a:rPr>
              <a:t>Major Differences Between Adventism Rest of Christianity….</a:t>
            </a:r>
          </a:p>
        </p:txBody>
      </p:sp>
      <p:sp>
        <p:nvSpPr>
          <p:cNvPr id="3" name="TextBox 2">
            <a:extLst>
              <a:ext uri="{FF2B5EF4-FFF2-40B4-BE49-F238E27FC236}">
                <a16:creationId xmlns="" xmlns:a16="http://schemas.microsoft.com/office/drawing/2014/main" id="{2C069306-681B-4AD0-A7A1-72EF57A0FF6E}"/>
              </a:ext>
            </a:extLst>
          </p:cNvPr>
          <p:cNvSpPr txBox="1"/>
          <p:nvPr/>
        </p:nvSpPr>
        <p:spPr>
          <a:xfrm>
            <a:off x="207818" y="852055"/>
            <a:ext cx="11741727" cy="5632311"/>
          </a:xfrm>
          <a:prstGeom prst="rect">
            <a:avLst/>
          </a:prstGeom>
          <a:noFill/>
        </p:spPr>
        <p:txBody>
          <a:bodyPr wrap="square" rtlCol="0">
            <a:spAutoFit/>
          </a:bodyPr>
          <a:lstStyle/>
          <a:p>
            <a:r>
              <a:rPr lang="en-US" sz="2400" dirty="0"/>
              <a:t>1. </a:t>
            </a:r>
            <a:r>
              <a:rPr lang="en-US" sz="2400" b="1" u="sng" dirty="0"/>
              <a:t>Immortality of the Soul</a:t>
            </a:r>
            <a:r>
              <a:rPr lang="en-US" sz="2400" dirty="0"/>
              <a:t>: “For the living know that they shall die: but the dead know not any thing, neither have they any more a reward; for the memory of them is forgotten.</a:t>
            </a:r>
          </a:p>
          <a:p>
            <a:r>
              <a:rPr lang="en-US" sz="2400" baseline="30000" dirty="0"/>
              <a:t>6 </a:t>
            </a:r>
            <a:r>
              <a:rPr lang="en-US" sz="2400" dirty="0"/>
              <a:t>Also their love, and their hatred, and their envy, is now perished; neither have they any more a portion for ever in any thing that is done under the sun . . . Whatsoever thy hand </a:t>
            </a:r>
            <a:r>
              <a:rPr lang="en-US" sz="2400" dirty="0" err="1"/>
              <a:t>findeth</a:t>
            </a:r>
            <a:r>
              <a:rPr lang="en-US" sz="2400" dirty="0"/>
              <a:t> to do, do it with thy might; for there is no work, nor device, nor knowledge, nor wisdom, in the grave, whither thou </a:t>
            </a:r>
            <a:r>
              <a:rPr lang="en-US" sz="2400" dirty="0" err="1"/>
              <a:t>goest</a:t>
            </a:r>
            <a:r>
              <a:rPr lang="en-US" sz="2400" dirty="0"/>
              <a:t>.” (</a:t>
            </a:r>
            <a:r>
              <a:rPr lang="en-US" sz="2400" dirty="0" err="1"/>
              <a:t>Ecc</a:t>
            </a:r>
            <a:r>
              <a:rPr lang="en-US" sz="2400" dirty="0"/>
              <a:t>. 9:5-6, 10)</a:t>
            </a:r>
          </a:p>
          <a:p>
            <a:endParaRPr lang="en-US" sz="2400" dirty="0"/>
          </a:p>
          <a:p>
            <a:r>
              <a:rPr lang="en-US" sz="2400" dirty="0"/>
              <a:t>“The dead praise not the LORD, neither any that go down into silence.” (Ps. 115:17)</a:t>
            </a:r>
          </a:p>
          <a:p>
            <a:endParaRPr lang="en-US" sz="2400" dirty="0"/>
          </a:p>
          <a:p>
            <a:r>
              <a:rPr lang="en-US" sz="2400" dirty="0"/>
              <a:t>“These things said he: and after that he saith unto them, Our friend Lazarus </a:t>
            </a:r>
            <a:r>
              <a:rPr lang="en-US" sz="2400" dirty="0" err="1"/>
              <a:t>sleepeth</a:t>
            </a:r>
            <a:r>
              <a:rPr lang="en-US" sz="2400" dirty="0"/>
              <a:t>; but I go, that I may awake him out of sleep.</a:t>
            </a:r>
            <a:r>
              <a:rPr lang="en-US" sz="2400" baseline="30000" dirty="0"/>
              <a:t> </a:t>
            </a:r>
            <a:r>
              <a:rPr lang="en-US" sz="2400" dirty="0"/>
              <a:t>Then said his disciples, Lord, if he sleep, he shall do well.</a:t>
            </a:r>
            <a:r>
              <a:rPr lang="en-US" sz="2400" baseline="30000" dirty="0"/>
              <a:t> </a:t>
            </a:r>
            <a:r>
              <a:rPr lang="en-US" sz="2400" dirty="0"/>
              <a:t>Howbeit Jesus </a:t>
            </a:r>
            <a:r>
              <a:rPr lang="en-US" sz="2400" dirty="0" err="1"/>
              <a:t>spake</a:t>
            </a:r>
            <a:r>
              <a:rPr lang="en-US" sz="2400" dirty="0"/>
              <a:t> of his death: but they thought that he had spoken of taking of rest in sleep.</a:t>
            </a:r>
            <a:r>
              <a:rPr lang="en-US" sz="2400" baseline="30000" dirty="0"/>
              <a:t> </a:t>
            </a:r>
            <a:r>
              <a:rPr lang="en-US" sz="2400" dirty="0"/>
              <a:t>Then said Jesus unto them plainly, Lazarus is dead.” (John 11:11-14)</a:t>
            </a:r>
          </a:p>
          <a:p>
            <a:endParaRPr lang="en-US" sz="2400" dirty="0"/>
          </a:p>
          <a:p>
            <a:endParaRPr lang="en-US" sz="2400" dirty="0"/>
          </a:p>
        </p:txBody>
      </p:sp>
    </p:spTree>
    <p:extLst>
      <p:ext uri="{BB962C8B-B14F-4D97-AF65-F5344CB8AC3E}">
        <p14:creationId xmlns:p14="http://schemas.microsoft.com/office/powerpoint/2010/main" val="2171297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09" y="-466148"/>
            <a:ext cx="10515600" cy="1325563"/>
          </a:xfrm>
        </p:spPr>
        <p:txBody>
          <a:bodyPr/>
          <a:lstStyle/>
          <a:p>
            <a:r>
              <a:rPr lang="en-US" dirty="0" smtClean="0"/>
              <a:t>Is this a new Concept?</a:t>
            </a:r>
            <a:endParaRPr lang="en-US" dirty="0"/>
          </a:p>
        </p:txBody>
      </p:sp>
      <p:sp>
        <p:nvSpPr>
          <p:cNvPr id="4" name="TextBox 3"/>
          <p:cNvSpPr txBox="1"/>
          <p:nvPr/>
        </p:nvSpPr>
        <p:spPr>
          <a:xfrm>
            <a:off x="0" y="487026"/>
            <a:ext cx="12191999" cy="6370974"/>
          </a:xfrm>
          <a:prstGeom prst="rect">
            <a:avLst/>
          </a:prstGeom>
          <a:noFill/>
        </p:spPr>
        <p:txBody>
          <a:bodyPr wrap="square" rtlCol="0">
            <a:spAutoFit/>
          </a:bodyPr>
          <a:lstStyle/>
          <a:p>
            <a:r>
              <a:rPr lang="en-US" sz="2400" dirty="0" smtClean="0"/>
              <a:t>Pope Leo X Papal Bull of December 19, 1513:</a:t>
            </a:r>
          </a:p>
          <a:p>
            <a:endParaRPr lang="en-US" sz="2400" dirty="0"/>
          </a:p>
          <a:p>
            <a:r>
              <a:rPr lang="en-US" sz="2400" dirty="0" smtClean="0"/>
              <a:t>“We do condemn and reprobate all who assert that the intelligent soul is mortal. . . All who adhere to the like erroneous assertions shall be shunned and punished as heretics.”</a:t>
            </a:r>
          </a:p>
          <a:p>
            <a:endParaRPr lang="en-US" sz="2400" dirty="0"/>
          </a:p>
          <a:p>
            <a:r>
              <a:rPr lang="en-US" sz="2400" dirty="0" smtClean="0"/>
              <a:t>Luther:</a:t>
            </a:r>
          </a:p>
          <a:p>
            <a:r>
              <a:rPr lang="en-US" sz="2400" dirty="0" smtClean="0"/>
              <a:t>We should learn to view our death in the right light, indeed not death, but a fine, sweet and brief sleep, which brings us release from this vale of tears, from sin and from the fear and extremity of real death and from all the misfortunes of this life, and we shall be secure and without care, rest sweetly and gently for a brief moment, as on a sofa, until the time when He shall call and awaken us together with all His dear children to His eternal glory and joy”—A </a:t>
            </a:r>
            <a:r>
              <a:rPr lang="en-US" sz="2400" dirty="0" err="1" smtClean="0"/>
              <a:t>Compend</a:t>
            </a:r>
            <a:r>
              <a:rPr lang="en-US" sz="2400" dirty="0" smtClean="0"/>
              <a:t> of Luther’s Theology, edited by Hugh Thomson Ker, Jr., p. 242</a:t>
            </a:r>
          </a:p>
          <a:p>
            <a:endParaRPr lang="en-US" sz="2400" dirty="0"/>
          </a:p>
          <a:p>
            <a:r>
              <a:rPr lang="en-US" sz="2400" dirty="0" smtClean="0"/>
              <a:t>Tyndale:</a:t>
            </a:r>
          </a:p>
          <a:p>
            <a:r>
              <a:rPr lang="en-US" sz="2400" dirty="0" smtClean="0"/>
              <a:t>And ye, in putting the departed souls in heaven, hell, and purgatory, destroy the arguments wherein Christ and Paul prove the Resurrection. . . And again, if the souls be in heaven . . . then what cause is there of the Resurrection?</a:t>
            </a:r>
            <a:endParaRPr lang="en-US" sz="2400" dirty="0"/>
          </a:p>
        </p:txBody>
      </p:sp>
    </p:spTree>
    <p:extLst>
      <p:ext uri="{BB962C8B-B14F-4D97-AF65-F5344CB8AC3E}">
        <p14:creationId xmlns:p14="http://schemas.microsoft.com/office/powerpoint/2010/main" val="3629378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767EB-F086-47D7-A6E4-8E926022F267}"/>
              </a:ext>
            </a:extLst>
          </p:cNvPr>
          <p:cNvSpPr>
            <a:spLocks noGrp="1"/>
          </p:cNvSpPr>
          <p:nvPr>
            <p:ph type="title"/>
          </p:nvPr>
        </p:nvSpPr>
        <p:spPr>
          <a:xfrm>
            <a:off x="838200" y="-279116"/>
            <a:ext cx="10515600" cy="1325563"/>
          </a:xfrm>
        </p:spPr>
        <p:txBody>
          <a:bodyPr/>
          <a:lstStyle/>
          <a:p>
            <a:pPr algn="ctr"/>
            <a:r>
              <a:rPr lang="en-US" b="1" dirty="0">
                <a:effectLst>
                  <a:outerShdw blurRad="38100" dist="38100" dir="2700000" algn="tl">
                    <a:srgbClr val="000000">
                      <a:alpha val="43137"/>
                    </a:srgbClr>
                  </a:outerShdw>
                </a:effectLst>
              </a:rPr>
              <a:t>2. Sabbath</a:t>
            </a:r>
          </a:p>
        </p:txBody>
      </p:sp>
      <p:sp>
        <p:nvSpPr>
          <p:cNvPr id="3" name="TextBox 2">
            <a:extLst>
              <a:ext uri="{FF2B5EF4-FFF2-40B4-BE49-F238E27FC236}">
                <a16:creationId xmlns="" xmlns:a16="http://schemas.microsoft.com/office/drawing/2014/main" id="{9F42C139-63A0-485E-8927-60E422B53DB8}"/>
              </a:ext>
            </a:extLst>
          </p:cNvPr>
          <p:cNvSpPr txBox="1"/>
          <p:nvPr/>
        </p:nvSpPr>
        <p:spPr>
          <a:xfrm>
            <a:off x="0" y="713935"/>
            <a:ext cx="12192000" cy="6740307"/>
          </a:xfrm>
          <a:prstGeom prst="rect">
            <a:avLst/>
          </a:prstGeom>
          <a:noFill/>
        </p:spPr>
        <p:txBody>
          <a:bodyPr wrap="square" rtlCol="0">
            <a:spAutoFit/>
          </a:bodyPr>
          <a:lstStyle/>
          <a:p>
            <a:r>
              <a:rPr lang="en-US" sz="2400" dirty="0"/>
              <a:t>The Sabbath is mentioned as being kept numerous times in Acts, here’s one major example: </a:t>
            </a:r>
            <a:r>
              <a:rPr lang="en-US" sz="2400" dirty="0">
                <a:solidFill>
                  <a:srgbClr val="002060"/>
                </a:solidFill>
              </a:rPr>
              <a:t>“And when the Jews were gone out of the synagogue, </a:t>
            </a:r>
            <a:r>
              <a:rPr lang="en-US" sz="2400" b="1" dirty="0">
                <a:solidFill>
                  <a:srgbClr val="002060"/>
                </a:solidFill>
              </a:rPr>
              <a:t>the Gentiles besought that these words might be preached to them the next sabbath</a:t>
            </a:r>
            <a:r>
              <a:rPr lang="en-US" sz="2400" dirty="0">
                <a:solidFill>
                  <a:srgbClr val="002060"/>
                </a:solidFill>
              </a:rPr>
              <a:t>.</a:t>
            </a:r>
            <a:r>
              <a:rPr lang="en-US" sz="2400" baseline="30000" dirty="0">
                <a:solidFill>
                  <a:srgbClr val="002060"/>
                </a:solidFill>
              </a:rPr>
              <a:t> </a:t>
            </a:r>
            <a:r>
              <a:rPr lang="en-US" sz="2400" dirty="0">
                <a:solidFill>
                  <a:srgbClr val="002060"/>
                </a:solidFill>
              </a:rPr>
              <a:t>Now when the congregation was broken up, many of the Jews and religious proselytes followed Paul and Barnabas: who, speaking to them, persuaded them to continue in the grace of God.</a:t>
            </a:r>
            <a:r>
              <a:rPr lang="en-US" sz="2400" baseline="30000" dirty="0">
                <a:solidFill>
                  <a:srgbClr val="002060"/>
                </a:solidFill>
              </a:rPr>
              <a:t> </a:t>
            </a:r>
            <a:r>
              <a:rPr lang="en-US" sz="2400" b="1" dirty="0">
                <a:solidFill>
                  <a:srgbClr val="002060"/>
                </a:solidFill>
              </a:rPr>
              <a:t>And the next sabbath day came almost the whole city together to hear the word of God.</a:t>
            </a:r>
            <a:r>
              <a:rPr lang="en-US" sz="2400" dirty="0">
                <a:solidFill>
                  <a:srgbClr val="002060"/>
                </a:solidFill>
              </a:rPr>
              <a:t>” (Acts 13:42-44)</a:t>
            </a:r>
          </a:p>
          <a:p>
            <a:endParaRPr lang="en-US" sz="2400" dirty="0"/>
          </a:p>
          <a:p>
            <a:r>
              <a:rPr lang="en-US" sz="2400" dirty="0"/>
              <a:t>“And woe unto them that are with child, and to them that give suck in those days! But pray ye that your flight be not in the winter, </a:t>
            </a:r>
            <a:r>
              <a:rPr lang="en-US" sz="2400" b="1" u="sng" dirty="0"/>
              <a:t>neither on the sabbath day</a:t>
            </a:r>
            <a:r>
              <a:rPr lang="en-US" sz="2400" dirty="0"/>
              <a:t>:” (Matt. 24:19-20)</a:t>
            </a:r>
          </a:p>
          <a:p>
            <a:endParaRPr lang="en-US" sz="2400" dirty="0"/>
          </a:p>
          <a:p>
            <a:r>
              <a:rPr lang="en-US" sz="2400" dirty="0">
                <a:solidFill>
                  <a:srgbClr val="002060"/>
                </a:solidFill>
              </a:rPr>
              <a:t>“And he took it down, and wrapped it in linen, and laid it in a </a:t>
            </a:r>
            <a:r>
              <a:rPr lang="en-US" sz="2400" dirty="0" err="1">
                <a:solidFill>
                  <a:srgbClr val="002060"/>
                </a:solidFill>
              </a:rPr>
              <a:t>sepulchre</a:t>
            </a:r>
            <a:r>
              <a:rPr lang="en-US" sz="2400" dirty="0">
                <a:solidFill>
                  <a:srgbClr val="002060"/>
                </a:solidFill>
              </a:rPr>
              <a:t> that was hewn in stone, wherein never man before was laid.</a:t>
            </a:r>
            <a:r>
              <a:rPr lang="en-US" sz="2400" baseline="30000" dirty="0">
                <a:solidFill>
                  <a:srgbClr val="002060"/>
                </a:solidFill>
              </a:rPr>
              <a:t> </a:t>
            </a:r>
            <a:r>
              <a:rPr lang="en-US" sz="2400" dirty="0">
                <a:solidFill>
                  <a:srgbClr val="002060"/>
                </a:solidFill>
              </a:rPr>
              <a:t>And that day was the preparation, </a:t>
            </a:r>
            <a:r>
              <a:rPr lang="en-US" sz="2400" b="1" dirty="0">
                <a:solidFill>
                  <a:srgbClr val="002060"/>
                </a:solidFill>
              </a:rPr>
              <a:t>and the sabbath drew on</a:t>
            </a:r>
            <a:r>
              <a:rPr lang="en-US" sz="2400" dirty="0">
                <a:solidFill>
                  <a:srgbClr val="002060"/>
                </a:solidFill>
              </a:rPr>
              <a:t>. And the women also, which came with him from Galilee, followed after, and beheld the </a:t>
            </a:r>
            <a:r>
              <a:rPr lang="en-US" sz="2400" dirty="0" err="1">
                <a:solidFill>
                  <a:srgbClr val="002060"/>
                </a:solidFill>
              </a:rPr>
              <a:t>sepulchre</a:t>
            </a:r>
            <a:r>
              <a:rPr lang="en-US" sz="2400" dirty="0">
                <a:solidFill>
                  <a:srgbClr val="002060"/>
                </a:solidFill>
              </a:rPr>
              <a:t>, and how his body was laid.</a:t>
            </a:r>
            <a:r>
              <a:rPr lang="en-US" sz="2400" baseline="30000" dirty="0">
                <a:solidFill>
                  <a:srgbClr val="002060"/>
                </a:solidFill>
              </a:rPr>
              <a:t> </a:t>
            </a:r>
            <a:r>
              <a:rPr lang="en-US" sz="2400" dirty="0">
                <a:solidFill>
                  <a:srgbClr val="002060"/>
                </a:solidFill>
              </a:rPr>
              <a:t>And they returned, and prepared spices and ointments; </a:t>
            </a:r>
            <a:r>
              <a:rPr lang="en-US" sz="2400" b="1" u="sng" dirty="0">
                <a:solidFill>
                  <a:srgbClr val="002060"/>
                </a:solidFill>
              </a:rPr>
              <a:t>and rested the sabbath day according to the commandment</a:t>
            </a:r>
            <a:r>
              <a:rPr lang="en-US" sz="2400" dirty="0">
                <a:solidFill>
                  <a:srgbClr val="002060"/>
                </a:solidFill>
              </a:rPr>
              <a:t>.” (Luke 23:53-56)</a:t>
            </a:r>
          </a:p>
          <a:p>
            <a:endParaRPr lang="en-US" sz="2400" dirty="0"/>
          </a:p>
          <a:p>
            <a:endParaRPr lang="en-US" sz="2400" dirty="0"/>
          </a:p>
          <a:p>
            <a:endParaRPr lang="en-US" sz="2400" dirty="0"/>
          </a:p>
        </p:txBody>
      </p:sp>
    </p:spTree>
    <p:extLst>
      <p:ext uri="{BB962C8B-B14F-4D97-AF65-F5344CB8AC3E}">
        <p14:creationId xmlns:p14="http://schemas.microsoft.com/office/powerpoint/2010/main" val="1779570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637" y="1593273"/>
            <a:ext cx="11822545" cy="2554545"/>
          </a:xfrm>
          <a:prstGeom prst="rect">
            <a:avLst/>
          </a:prstGeom>
          <a:noFill/>
        </p:spPr>
        <p:txBody>
          <a:bodyPr wrap="square" rtlCol="0">
            <a:spAutoFit/>
          </a:bodyPr>
          <a:lstStyle/>
          <a:p>
            <a:r>
              <a:rPr lang="en-US" sz="3200" dirty="0" smtClean="0"/>
              <a:t>“There is no mention of the cessation of the Sabbath and the institution of the Sunday in the gospels or in Paul’s writings, or in all the Bible; this has taken place by the apostolic Church instituting it without Scripture”—Dr. Johann Eck, </a:t>
            </a:r>
            <a:r>
              <a:rPr lang="en-US" sz="3200" dirty="0" err="1" smtClean="0"/>
              <a:t>Enchriridion</a:t>
            </a:r>
            <a:r>
              <a:rPr lang="en-US" sz="3200" dirty="0" smtClean="0"/>
              <a:t> of Commonplaces against Luther and other Enemies of the Church, 1533, p. 78-79 </a:t>
            </a:r>
            <a:endParaRPr lang="en-US" sz="3200" dirty="0"/>
          </a:p>
        </p:txBody>
      </p:sp>
    </p:spTree>
    <p:extLst>
      <p:ext uri="{BB962C8B-B14F-4D97-AF65-F5344CB8AC3E}">
        <p14:creationId xmlns:p14="http://schemas.microsoft.com/office/powerpoint/2010/main" val="1399867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AC523-6B14-4FA3-A3C4-AF447DAE8EA3}"/>
              </a:ext>
            </a:extLst>
          </p:cNvPr>
          <p:cNvSpPr>
            <a:spLocks noGrp="1"/>
          </p:cNvSpPr>
          <p:nvPr>
            <p:ph type="title"/>
          </p:nvPr>
        </p:nvSpPr>
        <p:spPr>
          <a:xfrm>
            <a:off x="838200" y="-290948"/>
            <a:ext cx="10515600" cy="1325563"/>
          </a:xfrm>
        </p:spPr>
        <p:txBody>
          <a:bodyPr/>
          <a:lstStyle/>
          <a:p>
            <a:pPr algn="ctr"/>
            <a:r>
              <a:rPr lang="en-US" b="1" i="1" dirty="0"/>
              <a:t>3. The Sanctuary</a:t>
            </a:r>
          </a:p>
        </p:txBody>
      </p:sp>
      <p:sp>
        <p:nvSpPr>
          <p:cNvPr id="3" name="TextBox 2">
            <a:extLst>
              <a:ext uri="{FF2B5EF4-FFF2-40B4-BE49-F238E27FC236}">
                <a16:creationId xmlns="" xmlns:a16="http://schemas.microsoft.com/office/drawing/2014/main" id="{8F351854-CA42-49A7-AE83-8365191EF639}"/>
              </a:ext>
            </a:extLst>
          </p:cNvPr>
          <p:cNvSpPr txBox="1"/>
          <p:nvPr/>
        </p:nvSpPr>
        <p:spPr>
          <a:xfrm>
            <a:off x="0" y="598195"/>
            <a:ext cx="12191999" cy="6740307"/>
          </a:xfrm>
          <a:prstGeom prst="rect">
            <a:avLst/>
          </a:prstGeom>
          <a:noFill/>
        </p:spPr>
        <p:txBody>
          <a:bodyPr wrap="square" rtlCol="0">
            <a:spAutoFit/>
          </a:bodyPr>
          <a:lstStyle/>
          <a:p>
            <a:r>
              <a:rPr lang="en-US" sz="2400" dirty="0"/>
              <a:t>“Thy way, O God, is in the sanctuary: who is so great a God as our God?” (Ps. 77:13)</a:t>
            </a:r>
          </a:p>
          <a:p>
            <a:endParaRPr lang="en-US" sz="2400" dirty="0"/>
          </a:p>
          <a:p>
            <a:r>
              <a:rPr lang="en-US" sz="2400" dirty="0"/>
              <a:t>“Now of the things which we have spoken this is the sum: </a:t>
            </a:r>
            <a:r>
              <a:rPr lang="en-US" sz="2400" b="1" dirty="0"/>
              <a:t>We have such an high priest, who is set on the right hand of the throne of the Majesty in the heavens; </a:t>
            </a:r>
            <a:r>
              <a:rPr lang="en-US" sz="2400" b="1" u="sng" dirty="0"/>
              <a:t>A minister of the sanctuary, and of the true tabernacle</a:t>
            </a:r>
            <a:r>
              <a:rPr lang="en-US" sz="2400" b="1" dirty="0"/>
              <a:t>, which the Lord pitched, and not man</a:t>
            </a:r>
            <a:r>
              <a:rPr lang="en-US" sz="2400" dirty="0"/>
              <a:t>.</a:t>
            </a:r>
            <a:r>
              <a:rPr lang="en-US" sz="2400" baseline="30000" dirty="0"/>
              <a:t> </a:t>
            </a:r>
            <a:r>
              <a:rPr lang="en-US" sz="2400" dirty="0"/>
              <a:t>For every high priest is ordained to offer gifts and sacrifices: wherefore it is of necessity that this man have somewhat also to offer.</a:t>
            </a:r>
            <a:r>
              <a:rPr lang="en-US" sz="2400" baseline="30000" dirty="0"/>
              <a:t> </a:t>
            </a:r>
            <a:r>
              <a:rPr lang="en-US" sz="2400" dirty="0"/>
              <a:t>For if he were on earth, he should not be a priest, seeing that there are priests that offer gifts according to the law: </a:t>
            </a:r>
            <a:r>
              <a:rPr lang="en-US" sz="2400" b="1" u="sng" dirty="0"/>
              <a:t>Who serve unto the example and shadow of heavenly things</a:t>
            </a:r>
            <a:r>
              <a:rPr lang="en-US" sz="2400" dirty="0"/>
              <a:t>, as Moses was admonished of God when he was about to make the tabernacle: for, See, saith he, that thou make all things according to the pattern shewed to thee in the mount.” (Heb. 8:1-5)</a:t>
            </a:r>
          </a:p>
          <a:p>
            <a:endParaRPr lang="en-US" sz="2400" dirty="0"/>
          </a:p>
          <a:p>
            <a:r>
              <a:rPr lang="en-US" sz="2400" dirty="0"/>
              <a:t>“But Christ being come an high priest of good things to come, </a:t>
            </a:r>
            <a:r>
              <a:rPr lang="en-US" sz="2400" b="1" u="sng" dirty="0"/>
              <a:t>by a greater and more perfect tabernacle, not made with hands</a:t>
            </a:r>
            <a:r>
              <a:rPr lang="en-US" sz="2400" dirty="0"/>
              <a:t>, that is to say, not of this building; Neither by the blood of goats and calves, but by his own blood he </a:t>
            </a:r>
            <a:r>
              <a:rPr lang="en-US" sz="2400" b="1" dirty="0"/>
              <a:t>entered in once into the holy place</a:t>
            </a:r>
            <a:r>
              <a:rPr lang="en-US" sz="2400" dirty="0"/>
              <a:t>, having obtained eternal redemption for us. . . </a:t>
            </a:r>
            <a:r>
              <a:rPr lang="en-US" sz="2400" b="1" u="sng" dirty="0"/>
              <a:t>For Christ is not entered into the holy places made with hands, which are the figures of the true; but into heaven itself, now to appear in the presence of God for us</a:t>
            </a:r>
            <a:r>
              <a:rPr lang="en-US" sz="2400" dirty="0"/>
              <a:t>: (Heb. 9:11-12, 24)</a:t>
            </a:r>
          </a:p>
          <a:p>
            <a:endParaRPr lang="en-US" sz="2400" dirty="0"/>
          </a:p>
        </p:txBody>
      </p:sp>
    </p:spTree>
    <p:extLst>
      <p:ext uri="{BB962C8B-B14F-4D97-AF65-F5344CB8AC3E}">
        <p14:creationId xmlns:p14="http://schemas.microsoft.com/office/powerpoint/2010/main" val="383119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71281B-631F-4A73-A447-E553571F5D3C}"/>
              </a:ext>
            </a:extLst>
          </p:cNvPr>
          <p:cNvSpPr>
            <a:spLocks noGrp="1"/>
          </p:cNvSpPr>
          <p:nvPr>
            <p:ph type="title"/>
          </p:nvPr>
        </p:nvSpPr>
        <p:spPr>
          <a:xfrm>
            <a:off x="838200" y="-175207"/>
            <a:ext cx="10515600" cy="1325563"/>
          </a:xfrm>
        </p:spPr>
        <p:txBody>
          <a:bodyPr/>
          <a:lstStyle/>
          <a:p>
            <a:r>
              <a:rPr lang="en-US" dirty="0"/>
              <a:t>DID IT LAST FOR GANDHI??</a:t>
            </a:r>
          </a:p>
        </p:txBody>
      </p:sp>
      <p:sp>
        <p:nvSpPr>
          <p:cNvPr id="3" name="Rectangle 2">
            <a:extLst>
              <a:ext uri="{FF2B5EF4-FFF2-40B4-BE49-F238E27FC236}">
                <a16:creationId xmlns="" xmlns:a16="http://schemas.microsoft.com/office/drawing/2014/main" id="{393A2CCA-1A42-4C72-A207-1B792F936E89}"/>
              </a:ext>
            </a:extLst>
          </p:cNvPr>
          <p:cNvSpPr/>
          <p:nvPr/>
        </p:nvSpPr>
        <p:spPr>
          <a:xfrm>
            <a:off x="6302218" y="1810107"/>
            <a:ext cx="5681964" cy="3539430"/>
          </a:xfrm>
          <a:prstGeom prst="rect">
            <a:avLst/>
          </a:prstGeom>
        </p:spPr>
        <p:txBody>
          <a:bodyPr wrap="square">
            <a:spAutoFit/>
          </a:bodyPr>
          <a:lstStyle/>
          <a:p>
            <a:r>
              <a:rPr lang="en-US" sz="2800" dirty="0"/>
              <a:t>“My days are numbered. I am not likely to live very long, perhaps a </a:t>
            </a:r>
            <a:r>
              <a:rPr lang="en-US" sz="2800" dirty="0" err="1"/>
              <a:t>yearr</a:t>
            </a:r>
            <a:r>
              <a:rPr lang="en-US" sz="2800" dirty="0"/>
              <a:t> or a little more. For the first time in 50 years I find myself in a slough of despond. </a:t>
            </a:r>
            <a:r>
              <a:rPr lang="en-US" sz="2800" b="1" dirty="0"/>
              <a:t>All about me is darkness; I am praying for light</a:t>
            </a:r>
            <a:r>
              <a:rPr lang="en-US" sz="2800" dirty="0"/>
              <a:t>”—Gandhi quoted in </a:t>
            </a:r>
            <a:r>
              <a:rPr lang="en-US" sz="2800" i="1" dirty="0"/>
              <a:t>Give Me an Answer, </a:t>
            </a:r>
            <a:r>
              <a:rPr lang="en-US" sz="2800" dirty="0"/>
              <a:t>Cliffe </a:t>
            </a:r>
            <a:r>
              <a:rPr lang="en-US" sz="2800" dirty="0" err="1"/>
              <a:t>Knechtle</a:t>
            </a:r>
            <a:r>
              <a:rPr lang="en-US" sz="2800" dirty="0"/>
              <a:t>, p. 20</a:t>
            </a:r>
          </a:p>
        </p:txBody>
      </p:sp>
      <p:pic>
        <p:nvPicPr>
          <p:cNvPr id="4" name="Picture 3">
            <a:extLst>
              <a:ext uri="{FF2B5EF4-FFF2-40B4-BE49-F238E27FC236}">
                <a16:creationId xmlns="" xmlns:a16="http://schemas.microsoft.com/office/drawing/2014/main" id="{3631A09C-81BA-4CAF-B4A8-934165180FD6}"/>
              </a:ext>
            </a:extLst>
          </p:cNvPr>
          <p:cNvPicPr>
            <a:picLocks noChangeAspect="1"/>
          </p:cNvPicPr>
          <p:nvPr/>
        </p:nvPicPr>
        <p:blipFill>
          <a:blip r:embed="rId2"/>
          <a:stretch>
            <a:fillRect/>
          </a:stretch>
        </p:blipFill>
        <p:spPr>
          <a:xfrm>
            <a:off x="414036" y="1150356"/>
            <a:ext cx="5681964" cy="4858933"/>
          </a:xfrm>
          <a:prstGeom prst="rect">
            <a:avLst/>
          </a:prstGeom>
        </p:spPr>
      </p:pic>
    </p:spTree>
    <p:extLst>
      <p:ext uri="{BB962C8B-B14F-4D97-AF65-F5344CB8AC3E}">
        <p14:creationId xmlns:p14="http://schemas.microsoft.com/office/powerpoint/2010/main" val="29145526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833436-5DD1-4189-9ACA-FBABC1319B4E}"/>
              </a:ext>
            </a:extLst>
          </p:cNvPr>
          <p:cNvSpPr>
            <a:spLocks noGrp="1"/>
          </p:cNvSpPr>
          <p:nvPr>
            <p:ph type="title"/>
          </p:nvPr>
        </p:nvSpPr>
        <p:spPr>
          <a:xfrm>
            <a:off x="903456" y="56062"/>
            <a:ext cx="10515600" cy="1325563"/>
          </a:xfrm>
        </p:spPr>
        <p:txBody>
          <a:bodyPr/>
          <a:lstStyle/>
          <a:p>
            <a:r>
              <a:rPr lang="en-US" i="1" dirty="0">
                <a:solidFill>
                  <a:srgbClr val="C00000"/>
                </a:solidFill>
                <a:latin typeface="Arial Nova" panose="020B0504020202020204" pitchFamily="34" charset="0"/>
              </a:rPr>
              <a:t>Which Path Will You Choose?</a:t>
            </a:r>
          </a:p>
        </p:txBody>
      </p:sp>
      <p:sp>
        <p:nvSpPr>
          <p:cNvPr id="3" name="Rectangle 2">
            <a:extLst>
              <a:ext uri="{FF2B5EF4-FFF2-40B4-BE49-F238E27FC236}">
                <a16:creationId xmlns="" xmlns:a16="http://schemas.microsoft.com/office/drawing/2014/main" id="{E58497CF-0620-4CF6-8AF3-ECBCB93A282E}"/>
              </a:ext>
            </a:extLst>
          </p:cNvPr>
          <p:cNvSpPr/>
          <p:nvPr/>
        </p:nvSpPr>
        <p:spPr>
          <a:xfrm>
            <a:off x="581890" y="2482518"/>
            <a:ext cx="5340927" cy="2677656"/>
          </a:xfrm>
          <a:prstGeom prst="rect">
            <a:avLst/>
          </a:prstGeom>
        </p:spPr>
        <p:txBody>
          <a:bodyPr wrap="square">
            <a:spAutoFit/>
          </a:bodyPr>
          <a:lstStyle/>
          <a:p>
            <a:r>
              <a:rPr lang="en-US" sz="2400" dirty="0"/>
              <a:t>Matt. 7:13-14 “Enter ye in at the strait gate: </a:t>
            </a:r>
            <a:r>
              <a:rPr lang="en-US" sz="2400" b="1" dirty="0"/>
              <a:t>for wide is the gate, and broad is the way, that leadeth to destruction</a:t>
            </a:r>
            <a:r>
              <a:rPr lang="en-US" sz="2400" dirty="0"/>
              <a:t>, and many there be which go in thereat: Because strait is the gate, and </a:t>
            </a:r>
            <a:r>
              <a:rPr lang="en-US" sz="2400" b="1" dirty="0"/>
              <a:t>narrow is the way</a:t>
            </a:r>
            <a:r>
              <a:rPr lang="en-US" sz="2400" dirty="0"/>
              <a:t>, which leadeth unto life, and few there be that find it.</a:t>
            </a:r>
          </a:p>
        </p:txBody>
      </p:sp>
      <p:pic>
        <p:nvPicPr>
          <p:cNvPr id="4" name="Picture 3">
            <a:extLst>
              <a:ext uri="{FF2B5EF4-FFF2-40B4-BE49-F238E27FC236}">
                <a16:creationId xmlns="" xmlns:a16="http://schemas.microsoft.com/office/drawing/2014/main" id="{7B143953-750B-4BF6-8D31-EB29C22B82AA}"/>
              </a:ext>
            </a:extLst>
          </p:cNvPr>
          <p:cNvPicPr>
            <a:picLocks noChangeAspect="1"/>
          </p:cNvPicPr>
          <p:nvPr/>
        </p:nvPicPr>
        <p:blipFill>
          <a:blip r:embed="rId2"/>
          <a:stretch>
            <a:fillRect/>
          </a:stretch>
        </p:blipFill>
        <p:spPr>
          <a:xfrm>
            <a:off x="6161256" y="1496290"/>
            <a:ext cx="6030744" cy="5361709"/>
          </a:xfrm>
          <a:prstGeom prst="rect">
            <a:avLst/>
          </a:prstGeom>
        </p:spPr>
      </p:pic>
    </p:spTree>
    <p:extLst>
      <p:ext uri="{BB962C8B-B14F-4D97-AF65-F5344CB8AC3E}">
        <p14:creationId xmlns:p14="http://schemas.microsoft.com/office/powerpoint/2010/main" val="214265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A5BF4E-81F7-41B4-901F-B93DB04B244B}"/>
              </a:ext>
            </a:extLst>
          </p:cNvPr>
          <p:cNvSpPr>
            <a:spLocks noGrp="1"/>
          </p:cNvSpPr>
          <p:nvPr>
            <p:ph type="title"/>
          </p:nvPr>
        </p:nvSpPr>
        <p:spPr>
          <a:xfrm>
            <a:off x="838200" y="-486936"/>
            <a:ext cx="10515600" cy="1325563"/>
          </a:xfrm>
        </p:spPr>
        <p:txBody>
          <a:bodyPr>
            <a:normAutofit/>
          </a:bodyPr>
          <a:lstStyle/>
          <a:p>
            <a:r>
              <a:rPr lang="en-US" sz="2800" b="1" u="sng" dirty="0">
                <a:solidFill>
                  <a:srgbClr val="002060"/>
                </a:solidFill>
                <a:effectLst>
                  <a:outerShdw blurRad="38100" dist="38100" dir="2700000" algn="tl">
                    <a:srgbClr val="000000">
                      <a:alpha val="43137"/>
                    </a:srgbClr>
                  </a:outerShdw>
                </a:effectLst>
                <a:latin typeface="AngsanaUPC" panose="02020603050405020304" pitchFamily="18" charset="-34"/>
                <a:cs typeface="AngsanaUPC" panose="02020603050405020304" pitchFamily="18" charset="-34"/>
              </a:rPr>
              <a:t>Who is Correct???</a:t>
            </a:r>
          </a:p>
        </p:txBody>
      </p:sp>
      <p:sp>
        <p:nvSpPr>
          <p:cNvPr id="3" name="Rectangle 2">
            <a:extLst>
              <a:ext uri="{FF2B5EF4-FFF2-40B4-BE49-F238E27FC236}">
                <a16:creationId xmlns="" xmlns:a16="http://schemas.microsoft.com/office/drawing/2014/main" id="{C5344CE4-38CC-4052-93B9-7A9CDF43566C}"/>
              </a:ext>
            </a:extLst>
          </p:cNvPr>
          <p:cNvSpPr/>
          <p:nvPr/>
        </p:nvSpPr>
        <p:spPr>
          <a:xfrm>
            <a:off x="0" y="235951"/>
            <a:ext cx="12192000" cy="6740307"/>
          </a:xfrm>
          <a:prstGeom prst="rect">
            <a:avLst/>
          </a:prstGeom>
        </p:spPr>
        <p:txBody>
          <a:bodyPr wrap="square">
            <a:spAutoFit/>
          </a:bodyPr>
          <a:lstStyle/>
          <a:p>
            <a:r>
              <a:rPr lang="en-US" sz="2400" b="1" u="sng" dirty="0"/>
              <a:t>Islam: </a:t>
            </a:r>
            <a:r>
              <a:rPr lang="en-US" sz="2400" dirty="0"/>
              <a:t>The Jews call 'Uzair a son of Allah, </a:t>
            </a:r>
            <a:r>
              <a:rPr lang="en-US" sz="2400" b="1" dirty="0"/>
              <a:t>and the Christians call Christ the son of Allah</a:t>
            </a:r>
            <a:r>
              <a:rPr lang="en-US" sz="2400" dirty="0"/>
              <a:t>. That is a saying from their mouth; they but imitate what the unbelievers of old used to say. </a:t>
            </a:r>
            <a:r>
              <a:rPr lang="en-US" sz="2400" b="1" dirty="0"/>
              <a:t>Allah's curse be on them: how they are deluded away from the Truth! </a:t>
            </a:r>
            <a:r>
              <a:rPr lang="en-US" sz="2400" dirty="0"/>
              <a:t>(9:30, </a:t>
            </a:r>
            <a:r>
              <a:rPr lang="en-US" sz="2400" dirty="0" err="1"/>
              <a:t>Yusif</a:t>
            </a:r>
            <a:r>
              <a:rPr lang="en-US" sz="2400" dirty="0"/>
              <a:t> Ali)</a:t>
            </a:r>
          </a:p>
          <a:p>
            <a:endParaRPr lang="en-US" sz="2400" dirty="0"/>
          </a:p>
          <a:p>
            <a:r>
              <a:rPr lang="en-US" sz="2400" b="1" u="sng" dirty="0"/>
              <a:t>Judaism: </a:t>
            </a:r>
            <a:r>
              <a:rPr lang="en-US" sz="2400" dirty="0"/>
              <a:t>the whole complex of </a:t>
            </a:r>
            <a:r>
              <a:rPr lang="en-US" sz="2400" b="1" dirty="0"/>
              <a:t>doctrines about the Son of God who died on the Cross </a:t>
            </a:r>
            <a:r>
              <a:rPr lang="en-US" sz="2400" dirty="0"/>
              <a:t>to save humanity from sin and death - </a:t>
            </a:r>
            <a:r>
              <a:rPr lang="en-US" sz="2400" b="1" dirty="0"/>
              <a:t>is incompatible with Judaism</a:t>
            </a:r>
            <a:r>
              <a:rPr lang="en-US" sz="2400" dirty="0"/>
              <a:t>, and indeed in discontinuity with the Hebraism that preceded it." (Rayner, John D. </a:t>
            </a:r>
            <a:r>
              <a:rPr lang="en-US" sz="2400" i="1" dirty="0"/>
              <a:t>A Jewish Understanding of the World, p. 187)</a:t>
            </a:r>
          </a:p>
          <a:p>
            <a:endParaRPr lang="en-US" sz="2400" i="1" dirty="0"/>
          </a:p>
          <a:p>
            <a:r>
              <a:rPr lang="en-US" sz="2400" b="1" u="sng" dirty="0"/>
              <a:t>Hinduism:</a:t>
            </a:r>
            <a:r>
              <a:rPr lang="en-US" sz="2400" dirty="0"/>
              <a:t> Jesus was a teacher and/or divine being (one of many “</a:t>
            </a:r>
            <a:r>
              <a:rPr lang="en-US" sz="2400" dirty="0" err="1"/>
              <a:t>Ishtas</a:t>
            </a:r>
            <a:r>
              <a:rPr lang="en-US" sz="2400" dirty="0"/>
              <a:t>”)—(Dean Halverson, </a:t>
            </a:r>
            <a:r>
              <a:rPr lang="en-US" sz="2400" i="1" dirty="0"/>
              <a:t>The Compact Guide to World Religions</a:t>
            </a:r>
            <a:r>
              <a:rPr lang="en-US" sz="2400" dirty="0"/>
              <a:t>, p. 92.</a:t>
            </a:r>
          </a:p>
          <a:p>
            <a:endParaRPr lang="en-US" sz="2400" dirty="0"/>
          </a:p>
          <a:p>
            <a:r>
              <a:rPr lang="en-US" sz="2400" b="1" u="sng" dirty="0"/>
              <a:t>Buddhism:</a:t>
            </a:r>
            <a:r>
              <a:rPr lang="en-US" sz="2400" b="1" dirty="0"/>
              <a:t> Personal self is an illusion. There is no us, I or you, or now</a:t>
            </a:r>
            <a:r>
              <a:rPr lang="en-US" sz="2400" dirty="0"/>
              <a:t>—</a:t>
            </a:r>
            <a:r>
              <a:rPr lang="en-US" sz="2400" b="1" dirty="0"/>
              <a:t>nor is there any God or gods, only teachers</a:t>
            </a:r>
            <a:r>
              <a:rPr lang="en-US" sz="2400" dirty="0"/>
              <a:t>—</a:t>
            </a:r>
            <a:r>
              <a:rPr lang="en-US" sz="2400" dirty="0" err="1"/>
              <a:t>Walpola</a:t>
            </a:r>
            <a:r>
              <a:rPr lang="en-US" sz="2400" dirty="0"/>
              <a:t> </a:t>
            </a:r>
            <a:r>
              <a:rPr lang="en-US" sz="2400" dirty="0" err="1"/>
              <a:t>Rahula</a:t>
            </a:r>
            <a:r>
              <a:rPr lang="en-US" sz="2400" dirty="0"/>
              <a:t>, "What the Buddha Taught: Revised and Expanded Edition with Texts from Suttas and Dhammapada" Ch. 6; Keith </a:t>
            </a:r>
            <a:r>
              <a:rPr lang="en-US" sz="2400" dirty="0" err="1"/>
              <a:t>Yandell</a:t>
            </a:r>
            <a:r>
              <a:rPr lang="en-US" sz="2400" dirty="0"/>
              <a:t> and Harold </a:t>
            </a:r>
            <a:r>
              <a:rPr lang="en-US" sz="2400" dirty="0" err="1"/>
              <a:t>Netland</a:t>
            </a:r>
            <a:r>
              <a:rPr lang="en-US" sz="2400" dirty="0"/>
              <a:t>, "Buddhism: A Christian Exploration and Appraisal" 21</a:t>
            </a:r>
          </a:p>
          <a:p>
            <a:endParaRPr lang="en-US" sz="2400" dirty="0"/>
          </a:p>
          <a:p>
            <a:r>
              <a:rPr lang="en-US" sz="2400" b="1" u="sng" dirty="0"/>
              <a:t>Bible:</a:t>
            </a:r>
            <a:r>
              <a:rPr lang="en-US" sz="2400" dirty="0"/>
              <a:t> John 3:16 “For God so loved the world, </a:t>
            </a:r>
            <a:r>
              <a:rPr lang="en-US" sz="2400" b="1" dirty="0"/>
              <a:t>that he gave his only begotten Son</a:t>
            </a:r>
            <a:r>
              <a:rPr lang="en-US" sz="2400" dirty="0"/>
              <a:t>, that whosoever believeth in him should not perish, but have everlasting life.”</a:t>
            </a:r>
            <a:endParaRPr lang="en-US" sz="2400" b="1" u="sng" dirty="0"/>
          </a:p>
        </p:txBody>
      </p:sp>
    </p:spTree>
    <p:extLst>
      <p:ext uri="{BB962C8B-B14F-4D97-AF65-F5344CB8AC3E}">
        <p14:creationId xmlns:p14="http://schemas.microsoft.com/office/powerpoint/2010/main" val="31070875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842CB7F-023C-442F-AF07-624775DB9FD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45794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43CA106-7B0A-4E0C-9304-1DDCF82F4679}"/>
              </a:ext>
            </a:extLst>
          </p:cNvPr>
          <p:cNvPicPr>
            <a:picLocks noChangeAspect="1"/>
          </p:cNvPicPr>
          <p:nvPr/>
        </p:nvPicPr>
        <p:blipFill>
          <a:blip r:embed="rId2"/>
          <a:stretch>
            <a:fillRect/>
          </a:stretch>
        </p:blipFill>
        <p:spPr>
          <a:xfrm>
            <a:off x="0" y="1692"/>
            <a:ext cx="12195012" cy="6856307"/>
          </a:xfrm>
          <a:prstGeom prst="rect">
            <a:avLst/>
          </a:prstGeom>
        </p:spPr>
      </p:pic>
    </p:spTree>
    <p:extLst>
      <p:ext uri="{BB962C8B-B14F-4D97-AF65-F5344CB8AC3E}">
        <p14:creationId xmlns:p14="http://schemas.microsoft.com/office/powerpoint/2010/main" val="31170502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3F791A-EEAC-4367-ADE3-58328E12006D}"/>
              </a:ext>
            </a:extLst>
          </p:cNvPr>
          <p:cNvSpPr>
            <a:spLocks noGrp="1"/>
          </p:cNvSpPr>
          <p:nvPr>
            <p:ph type="title"/>
          </p:nvPr>
        </p:nvSpPr>
        <p:spPr>
          <a:xfrm>
            <a:off x="838200" y="-175203"/>
            <a:ext cx="10515600" cy="1325563"/>
          </a:xfrm>
        </p:spPr>
        <p:txBody>
          <a:bodyPr>
            <a:normAutofit/>
          </a:bodyPr>
          <a:lstStyle/>
          <a:p>
            <a:r>
              <a:rPr lang="en-US" sz="4800" b="1" dirty="0"/>
              <a:t>Siddhartha Stated:</a:t>
            </a:r>
          </a:p>
        </p:txBody>
      </p:sp>
      <p:sp>
        <p:nvSpPr>
          <p:cNvPr id="3" name="TextBox 2">
            <a:extLst>
              <a:ext uri="{FF2B5EF4-FFF2-40B4-BE49-F238E27FC236}">
                <a16:creationId xmlns="" xmlns:a16="http://schemas.microsoft.com/office/drawing/2014/main" id="{A2DF804C-2669-41E9-91FC-41404CF5584F}"/>
              </a:ext>
            </a:extLst>
          </p:cNvPr>
          <p:cNvSpPr txBox="1"/>
          <p:nvPr/>
        </p:nvSpPr>
        <p:spPr>
          <a:xfrm>
            <a:off x="540328" y="1053811"/>
            <a:ext cx="11014364" cy="1569660"/>
          </a:xfrm>
          <a:prstGeom prst="rect">
            <a:avLst/>
          </a:prstGeom>
          <a:noFill/>
        </p:spPr>
        <p:txBody>
          <a:bodyPr wrap="square" rtlCol="0">
            <a:spAutoFit/>
          </a:bodyPr>
          <a:lstStyle/>
          <a:p>
            <a:r>
              <a:rPr lang="en-US" sz="2400" dirty="0"/>
              <a:t>“You must be your own lamps, be your own refuges. Take refuge in nothing outside yourselves. Hold firm to the truth as a lamp and refuge, and do not look for refuge to anything besides yourselves.”—quoted in William T. Debary, Sources of Indian Tradition vol. 1, p. 110.</a:t>
            </a:r>
          </a:p>
        </p:txBody>
      </p:sp>
      <p:sp>
        <p:nvSpPr>
          <p:cNvPr id="4" name="Rectangle 3">
            <a:extLst>
              <a:ext uri="{FF2B5EF4-FFF2-40B4-BE49-F238E27FC236}">
                <a16:creationId xmlns="" xmlns:a16="http://schemas.microsoft.com/office/drawing/2014/main" id="{974B7485-F018-4B7F-B96F-365F4323B278}"/>
              </a:ext>
            </a:extLst>
          </p:cNvPr>
          <p:cNvSpPr/>
          <p:nvPr/>
        </p:nvSpPr>
        <p:spPr>
          <a:xfrm>
            <a:off x="540328" y="3202770"/>
            <a:ext cx="4966854" cy="2677656"/>
          </a:xfrm>
          <a:prstGeom prst="rect">
            <a:avLst/>
          </a:prstGeom>
        </p:spPr>
        <p:txBody>
          <a:bodyPr wrap="square">
            <a:spAutoFit/>
          </a:bodyPr>
          <a:lstStyle/>
          <a:p>
            <a:r>
              <a:rPr lang="en-US" sz="2400" dirty="0"/>
              <a:t>Psalms 46:1 “</a:t>
            </a:r>
            <a:r>
              <a:rPr lang="en-US" sz="2400" b="1" dirty="0"/>
              <a:t>God is our refuge and strength</a:t>
            </a:r>
            <a:r>
              <a:rPr lang="en-US" sz="2400" dirty="0"/>
              <a:t>, a very present help in trouble.”</a:t>
            </a:r>
          </a:p>
          <a:p>
            <a:endParaRPr lang="en-US" sz="2400" dirty="0"/>
          </a:p>
          <a:p>
            <a:r>
              <a:rPr lang="en-US" sz="2400" dirty="0"/>
              <a:t>Romans 7:18 “For I know that in me (that is, in my flesh,) </a:t>
            </a:r>
            <a:r>
              <a:rPr lang="en-US" sz="2400" b="1" dirty="0"/>
              <a:t>dwelleth no good thing</a:t>
            </a:r>
            <a:r>
              <a:rPr lang="en-US" sz="2400" dirty="0"/>
              <a:t>”</a:t>
            </a:r>
          </a:p>
        </p:txBody>
      </p:sp>
      <p:pic>
        <p:nvPicPr>
          <p:cNvPr id="5" name="Picture 4">
            <a:extLst>
              <a:ext uri="{FF2B5EF4-FFF2-40B4-BE49-F238E27FC236}">
                <a16:creationId xmlns="" xmlns:a16="http://schemas.microsoft.com/office/drawing/2014/main" id="{310FC48B-63C2-41B7-9D60-DDF6686B66A3}"/>
              </a:ext>
            </a:extLst>
          </p:cNvPr>
          <p:cNvPicPr>
            <a:picLocks noChangeAspect="1"/>
          </p:cNvPicPr>
          <p:nvPr/>
        </p:nvPicPr>
        <p:blipFill>
          <a:blip r:embed="rId2"/>
          <a:stretch>
            <a:fillRect/>
          </a:stretch>
        </p:blipFill>
        <p:spPr>
          <a:xfrm>
            <a:off x="5770419" y="2446194"/>
            <a:ext cx="6096000" cy="4210050"/>
          </a:xfrm>
          <a:prstGeom prst="rect">
            <a:avLst/>
          </a:prstGeom>
        </p:spPr>
      </p:pic>
    </p:spTree>
    <p:extLst>
      <p:ext uri="{BB962C8B-B14F-4D97-AF65-F5344CB8AC3E}">
        <p14:creationId xmlns:p14="http://schemas.microsoft.com/office/powerpoint/2010/main" val="4281539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 xmlns:a16="http://schemas.microsoft.com/office/drawing/2014/main" id="{01B30A1A-1280-42D6-9DA5-E085A0198F4E}"/>
              </a:ext>
            </a:extLst>
          </p:cNvPr>
          <p:cNvSpPr/>
          <p:nvPr/>
        </p:nvSpPr>
        <p:spPr>
          <a:xfrm>
            <a:off x="0" y="1428924"/>
            <a:ext cx="4197927" cy="5313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23AC50A1-5AC3-457D-931B-2374A99F005F}"/>
              </a:ext>
            </a:extLst>
          </p:cNvPr>
          <p:cNvSpPr/>
          <p:nvPr/>
        </p:nvSpPr>
        <p:spPr>
          <a:xfrm>
            <a:off x="3642186" y="1084523"/>
            <a:ext cx="4390621" cy="5657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0F3C664-3291-4F14-AB94-E86791FA306D}"/>
              </a:ext>
            </a:extLst>
          </p:cNvPr>
          <p:cNvSpPr/>
          <p:nvPr/>
        </p:nvSpPr>
        <p:spPr>
          <a:xfrm>
            <a:off x="7968267" y="1342859"/>
            <a:ext cx="3582670" cy="54166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8A49892-765B-4495-BAD0-DE67E1F70C83}"/>
              </a:ext>
            </a:extLst>
          </p:cNvPr>
          <p:cNvSpPr>
            <a:spLocks noGrp="1"/>
          </p:cNvSpPr>
          <p:nvPr>
            <p:ph type="title"/>
          </p:nvPr>
        </p:nvSpPr>
        <p:spPr>
          <a:xfrm>
            <a:off x="0" y="115741"/>
            <a:ext cx="12192000" cy="1325563"/>
          </a:xfrm>
        </p:spPr>
        <p:txBody>
          <a:bodyPr/>
          <a:lstStyle/>
          <a:p>
            <a:r>
              <a:rPr lang="en-US" b="1" dirty="0">
                <a:solidFill>
                  <a:srgbClr val="FF0000"/>
                </a:solidFill>
                <a:effectLst>
                  <a:outerShdw blurRad="38100" dist="38100" dir="2700000" algn="tl">
                    <a:srgbClr val="000000">
                      <a:alpha val="43137"/>
                    </a:srgbClr>
                  </a:outerShdw>
                </a:effectLst>
              </a:rPr>
              <a:t>The World Religions Can Be Divided Into 3 Major Worldviews…</a:t>
            </a:r>
          </a:p>
        </p:txBody>
      </p:sp>
      <p:sp>
        <p:nvSpPr>
          <p:cNvPr id="4" name="TextBox 3">
            <a:extLst>
              <a:ext uri="{FF2B5EF4-FFF2-40B4-BE49-F238E27FC236}">
                <a16:creationId xmlns="" xmlns:a16="http://schemas.microsoft.com/office/drawing/2014/main" id="{F94436C5-98E5-4DAD-8B96-A05BF1E922F0}"/>
              </a:ext>
            </a:extLst>
          </p:cNvPr>
          <p:cNvSpPr txBox="1"/>
          <p:nvPr/>
        </p:nvSpPr>
        <p:spPr>
          <a:xfrm>
            <a:off x="249382" y="1974273"/>
            <a:ext cx="3616036" cy="3970318"/>
          </a:xfrm>
          <a:prstGeom prst="rect">
            <a:avLst/>
          </a:prstGeom>
          <a:noFill/>
        </p:spPr>
        <p:txBody>
          <a:bodyPr wrap="square" rtlCol="0">
            <a:spAutoFit/>
          </a:bodyPr>
          <a:lstStyle/>
          <a:p>
            <a:pPr algn="ctr"/>
            <a:r>
              <a:rPr lang="en-US" sz="2800" b="1" dirty="0"/>
              <a:t>ONLY THE UNIVERSE EXISTS</a:t>
            </a:r>
          </a:p>
          <a:p>
            <a:r>
              <a:rPr lang="en-US" sz="2800" dirty="0"/>
              <a:t>-Evolution</a:t>
            </a:r>
          </a:p>
          <a:p>
            <a:r>
              <a:rPr lang="en-US" sz="2800" dirty="0"/>
              <a:t>-Atheism</a:t>
            </a:r>
          </a:p>
          <a:p>
            <a:r>
              <a:rPr lang="en-US" sz="2800" dirty="0"/>
              <a:t>-Buddhism</a:t>
            </a:r>
          </a:p>
          <a:p>
            <a:r>
              <a:rPr lang="en-US" sz="2800" dirty="0"/>
              <a:t>-Jainism</a:t>
            </a:r>
          </a:p>
          <a:p>
            <a:r>
              <a:rPr lang="en-US" sz="2800" dirty="0"/>
              <a:t>-Paganism</a:t>
            </a:r>
          </a:p>
          <a:p>
            <a:r>
              <a:rPr lang="en-US" sz="2800" dirty="0"/>
              <a:t>-Satanism</a:t>
            </a:r>
            <a:endParaRPr lang="en-US" sz="2400" dirty="0"/>
          </a:p>
          <a:p>
            <a:pPr algn="ctr"/>
            <a:endParaRPr lang="en-US" sz="2800" dirty="0"/>
          </a:p>
        </p:txBody>
      </p:sp>
      <p:sp>
        <p:nvSpPr>
          <p:cNvPr id="8" name="TextBox 7">
            <a:extLst>
              <a:ext uri="{FF2B5EF4-FFF2-40B4-BE49-F238E27FC236}">
                <a16:creationId xmlns="" xmlns:a16="http://schemas.microsoft.com/office/drawing/2014/main" id="{AC03E4D2-6641-4A34-98C6-76969BBC11AE}"/>
              </a:ext>
            </a:extLst>
          </p:cNvPr>
          <p:cNvSpPr txBox="1"/>
          <p:nvPr/>
        </p:nvSpPr>
        <p:spPr>
          <a:xfrm>
            <a:off x="4114800" y="1974273"/>
            <a:ext cx="3616036" cy="4401205"/>
          </a:xfrm>
          <a:prstGeom prst="rect">
            <a:avLst/>
          </a:prstGeom>
          <a:noFill/>
        </p:spPr>
        <p:txBody>
          <a:bodyPr wrap="square" rtlCol="0">
            <a:spAutoFit/>
          </a:bodyPr>
          <a:lstStyle/>
          <a:p>
            <a:pPr algn="ctr"/>
            <a:r>
              <a:rPr lang="en-US" sz="2800" b="1" dirty="0"/>
              <a:t>ONLY GOD EXISTS</a:t>
            </a:r>
          </a:p>
          <a:p>
            <a:r>
              <a:rPr lang="en-US" sz="2800" dirty="0"/>
              <a:t>-Pantheism/Mother Earth</a:t>
            </a:r>
          </a:p>
          <a:p>
            <a:r>
              <a:rPr lang="en-US" sz="2800" dirty="0"/>
              <a:t>-</a:t>
            </a:r>
            <a:r>
              <a:rPr lang="en-US" sz="2800" dirty="0" err="1"/>
              <a:t>Panentheism</a:t>
            </a:r>
            <a:endParaRPr lang="en-US" sz="2800" dirty="0"/>
          </a:p>
          <a:p>
            <a:r>
              <a:rPr lang="en-US" sz="2800" dirty="0"/>
              <a:t>-Hinduism</a:t>
            </a:r>
          </a:p>
          <a:p>
            <a:r>
              <a:rPr lang="en-US" sz="2800" dirty="0"/>
              <a:t>-Animism</a:t>
            </a:r>
          </a:p>
          <a:p>
            <a:r>
              <a:rPr lang="en-US" sz="2800" dirty="0"/>
              <a:t>-Buddhism</a:t>
            </a:r>
          </a:p>
          <a:p>
            <a:r>
              <a:rPr lang="en-US" sz="2800" dirty="0"/>
              <a:t>-Polytheism</a:t>
            </a:r>
          </a:p>
          <a:p>
            <a:r>
              <a:rPr lang="en-US" sz="2800" dirty="0"/>
              <a:t>-Paganism</a:t>
            </a:r>
            <a:endParaRPr lang="en-US" sz="2400" dirty="0"/>
          </a:p>
          <a:p>
            <a:pPr algn="ctr"/>
            <a:endParaRPr lang="en-US" sz="2800" dirty="0"/>
          </a:p>
        </p:txBody>
      </p:sp>
      <p:sp>
        <p:nvSpPr>
          <p:cNvPr id="9" name="Rectangle 8">
            <a:extLst>
              <a:ext uri="{FF2B5EF4-FFF2-40B4-BE49-F238E27FC236}">
                <a16:creationId xmlns="" xmlns:a16="http://schemas.microsoft.com/office/drawing/2014/main" id="{5815D784-5F47-4E26-B0DC-110FB8DFC64B}"/>
              </a:ext>
            </a:extLst>
          </p:cNvPr>
          <p:cNvSpPr/>
          <p:nvPr/>
        </p:nvSpPr>
        <p:spPr>
          <a:xfrm>
            <a:off x="1787764" y="1323068"/>
            <a:ext cx="470000"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a:t>
            </a:r>
          </a:p>
        </p:txBody>
      </p:sp>
      <p:sp>
        <p:nvSpPr>
          <p:cNvPr id="11" name="Rectangle 10">
            <a:extLst>
              <a:ext uri="{FF2B5EF4-FFF2-40B4-BE49-F238E27FC236}">
                <a16:creationId xmlns="" xmlns:a16="http://schemas.microsoft.com/office/drawing/2014/main" id="{B46F41B9-39BA-49CD-BCBC-61E609ADA7C7}"/>
              </a:ext>
            </a:extLst>
          </p:cNvPr>
          <p:cNvSpPr/>
          <p:nvPr/>
        </p:nvSpPr>
        <p:spPr>
          <a:xfrm>
            <a:off x="5472965" y="1323068"/>
            <a:ext cx="470000"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2</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TextBox 13">
            <a:extLst>
              <a:ext uri="{FF2B5EF4-FFF2-40B4-BE49-F238E27FC236}">
                <a16:creationId xmlns="" xmlns:a16="http://schemas.microsoft.com/office/drawing/2014/main" id="{4CFCF81C-387B-4ED4-9F08-751411412EAA}"/>
              </a:ext>
            </a:extLst>
          </p:cNvPr>
          <p:cNvSpPr txBox="1"/>
          <p:nvPr/>
        </p:nvSpPr>
        <p:spPr>
          <a:xfrm>
            <a:off x="8084762" y="1974273"/>
            <a:ext cx="3616036" cy="4401205"/>
          </a:xfrm>
          <a:prstGeom prst="rect">
            <a:avLst/>
          </a:prstGeom>
          <a:noFill/>
        </p:spPr>
        <p:txBody>
          <a:bodyPr wrap="square" rtlCol="0">
            <a:spAutoFit/>
          </a:bodyPr>
          <a:lstStyle/>
          <a:p>
            <a:pPr algn="ctr"/>
            <a:r>
              <a:rPr lang="en-US" sz="2800" b="1" dirty="0"/>
              <a:t>BOTH GOD AND UNIVERSE EXISTS</a:t>
            </a:r>
          </a:p>
          <a:p>
            <a:r>
              <a:rPr lang="en-US" sz="2800" dirty="0"/>
              <a:t>-Christianity</a:t>
            </a:r>
          </a:p>
          <a:p>
            <a:r>
              <a:rPr lang="en-US" sz="2800" dirty="0"/>
              <a:t>-Judaism</a:t>
            </a:r>
          </a:p>
          <a:p>
            <a:r>
              <a:rPr lang="en-US" sz="2800" dirty="0"/>
              <a:t>-Islam</a:t>
            </a:r>
          </a:p>
          <a:p>
            <a:r>
              <a:rPr lang="en-US" sz="2800" dirty="0"/>
              <a:t>-Mormonism</a:t>
            </a:r>
          </a:p>
          <a:p>
            <a:r>
              <a:rPr lang="en-US" sz="2800" dirty="0"/>
              <a:t>-Scientology</a:t>
            </a:r>
          </a:p>
          <a:p>
            <a:r>
              <a:rPr lang="en-US" sz="2800" dirty="0"/>
              <a:t>-Polytheism</a:t>
            </a:r>
          </a:p>
          <a:p>
            <a:r>
              <a:rPr lang="en-US" sz="2800" dirty="0"/>
              <a:t>-Catholicism</a:t>
            </a:r>
          </a:p>
          <a:p>
            <a:r>
              <a:rPr lang="en-US" sz="2800" dirty="0"/>
              <a:t>-Paganism</a:t>
            </a:r>
          </a:p>
        </p:txBody>
      </p:sp>
      <p:sp>
        <p:nvSpPr>
          <p:cNvPr id="12" name="Rectangle 11">
            <a:extLst>
              <a:ext uri="{FF2B5EF4-FFF2-40B4-BE49-F238E27FC236}">
                <a16:creationId xmlns="" xmlns:a16="http://schemas.microsoft.com/office/drawing/2014/main" id="{6CBF34BC-C542-412A-9827-ED534287A17E}"/>
              </a:ext>
            </a:extLst>
          </p:cNvPr>
          <p:cNvSpPr/>
          <p:nvPr/>
        </p:nvSpPr>
        <p:spPr>
          <a:xfrm>
            <a:off x="9674463" y="1281116"/>
            <a:ext cx="470000"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3</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15980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7" grpId="0" animBg="1"/>
      <p:bldP spid="4" grpId="0"/>
      <p:bldP spid="8" grpId="0"/>
      <p:bldP spid="9" grpId="0"/>
      <p:bldP spid="11" grpId="0"/>
      <p:bldP spid="1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7DB8C5-581E-45B6-AA42-392CFF7B9505}"/>
              </a:ext>
            </a:extLst>
          </p:cNvPr>
          <p:cNvSpPr>
            <a:spLocks noGrp="1"/>
          </p:cNvSpPr>
          <p:nvPr>
            <p:ph type="title"/>
          </p:nvPr>
        </p:nvSpPr>
        <p:spPr>
          <a:xfrm>
            <a:off x="838200" y="-175207"/>
            <a:ext cx="10515600" cy="1325563"/>
          </a:xfrm>
        </p:spPr>
        <p:txBody>
          <a:bodyPr/>
          <a:lstStyle/>
          <a:p>
            <a:r>
              <a:rPr lang="en-US" b="1" dirty="0">
                <a:solidFill>
                  <a:srgbClr val="660066"/>
                </a:solidFill>
                <a:effectLst>
                  <a:outerShdw blurRad="38100" dist="38100" dir="2700000" algn="tl">
                    <a:srgbClr val="000000">
                      <a:alpha val="43137"/>
                    </a:srgbClr>
                  </a:outerShdw>
                </a:effectLst>
              </a:rPr>
              <a:t>And 2 Conceptions of Authority/God</a:t>
            </a:r>
          </a:p>
        </p:txBody>
      </p:sp>
      <p:sp>
        <p:nvSpPr>
          <p:cNvPr id="3" name="TextBox 2">
            <a:extLst>
              <a:ext uri="{FF2B5EF4-FFF2-40B4-BE49-F238E27FC236}">
                <a16:creationId xmlns="" xmlns:a16="http://schemas.microsoft.com/office/drawing/2014/main" id="{28EC302E-E872-4B02-ADEE-B1CF3C4ACB07}"/>
              </a:ext>
            </a:extLst>
          </p:cNvPr>
          <p:cNvSpPr txBox="1"/>
          <p:nvPr/>
        </p:nvSpPr>
        <p:spPr>
          <a:xfrm>
            <a:off x="374072" y="935182"/>
            <a:ext cx="4987637" cy="5878531"/>
          </a:xfrm>
          <a:prstGeom prst="rect">
            <a:avLst/>
          </a:prstGeom>
          <a:noFill/>
        </p:spPr>
        <p:txBody>
          <a:bodyPr wrap="square" rtlCol="0">
            <a:spAutoFit/>
          </a:bodyPr>
          <a:lstStyle/>
          <a:p>
            <a:pPr algn="ctr"/>
            <a:r>
              <a:rPr lang="en-US" sz="2800" b="1" dirty="0">
                <a:solidFill>
                  <a:srgbClr val="008000"/>
                </a:solidFill>
                <a:latin typeface="Century Gothic" panose="020B0502020202020204" pitchFamily="34" charset="0"/>
              </a:rPr>
              <a:t>You are God, god, can become god, or your own authority/savior:</a:t>
            </a:r>
          </a:p>
          <a:p>
            <a:endParaRPr lang="en-US" sz="2800" b="1" dirty="0">
              <a:solidFill>
                <a:srgbClr val="008000"/>
              </a:solidFill>
              <a:latin typeface="Century Gothic" panose="020B0502020202020204" pitchFamily="34" charset="0"/>
            </a:endParaRPr>
          </a:p>
          <a:p>
            <a:r>
              <a:rPr lang="en-US" sz="2400" b="1" dirty="0">
                <a:latin typeface="Century Gothic" panose="020B0502020202020204" pitchFamily="34" charset="0"/>
              </a:rPr>
              <a:t>-Evolution/Atheism	</a:t>
            </a:r>
          </a:p>
          <a:p>
            <a:r>
              <a:rPr lang="en-US" sz="2400" b="1" dirty="0">
                <a:latin typeface="Century Gothic" panose="020B0502020202020204" pitchFamily="34" charset="0"/>
              </a:rPr>
              <a:t>-Buddhism</a:t>
            </a:r>
          </a:p>
          <a:p>
            <a:r>
              <a:rPr lang="en-US" sz="2400" b="1" dirty="0">
                <a:latin typeface="Century Gothic" panose="020B0502020202020204" pitchFamily="34" charset="0"/>
              </a:rPr>
              <a:t>-Mormonism</a:t>
            </a:r>
          </a:p>
          <a:p>
            <a:r>
              <a:rPr lang="en-US" sz="2400" b="1" dirty="0">
                <a:latin typeface="Century Gothic" panose="020B0502020202020204" pitchFamily="34" charset="0"/>
              </a:rPr>
              <a:t>-Satanism</a:t>
            </a:r>
          </a:p>
          <a:p>
            <a:r>
              <a:rPr lang="en-US" sz="2400" b="1" dirty="0">
                <a:latin typeface="Century Gothic" panose="020B0502020202020204" pitchFamily="34" charset="0"/>
              </a:rPr>
              <a:t>-New Age</a:t>
            </a:r>
          </a:p>
          <a:p>
            <a:r>
              <a:rPr lang="en-US" sz="2400" b="1" dirty="0">
                <a:latin typeface="Century Gothic" panose="020B0502020202020204" pitchFamily="34" charset="0"/>
              </a:rPr>
              <a:t>-Pantheism</a:t>
            </a:r>
          </a:p>
          <a:p>
            <a:r>
              <a:rPr lang="en-US" sz="2400" b="1" dirty="0">
                <a:latin typeface="Century Gothic" panose="020B0502020202020204" pitchFamily="34" charset="0"/>
              </a:rPr>
              <a:t>-Hinduism</a:t>
            </a:r>
          </a:p>
          <a:p>
            <a:r>
              <a:rPr lang="en-US" sz="2400" b="1" dirty="0">
                <a:latin typeface="Century Gothic" panose="020B0502020202020204" pitchFamily="34" charset="0"/>
              </a:rPr>
              <a:t>-Jainism</a:t>
            </a:r>
          </a:p>
          <a:p>
            <a:r>
              <a:rPr lang="en-US" sz="2400" b="1" dirty="0">
                <a:latin typeface="Century Gothic" panose="020B0502020202020204" pitchFamily="34" charset="0"/>
              </a:rPr>
              <a:t>-Polytheism</a:t>
            </a:r>
          </a:p>
          <a:p>
            <a:r>
              <a:rPr lang="en-US" sz="2400" b="1" dirty="0">
                <a:latin typeface="Century Gothic" panose="020B0502020202020204" pitchFamily="34" charset="0"/>
              </a:rPr>
              <a:t>-</a:t>
            </a:r>
            <a:r>
              <a:rPr lang="en-US" sz="2400" b="1" dirty="0" smtClean="0">
                <a:latin typeface="Century Gothic" panose="020B0502020202020204" pitchFamily="34" charset="0"/>
              </a:rPr>
              <a:t>Scientology</a:t>
            </a:r>
          </a:p>
          <a:p>
            <a:r>
              <a:rPr lang="en-US" sz="2400" b="1" dirty="0" smtClean="0">
                <a:latin typeface="Century Gothic" panose="020B0502020202020204" pitchFamily="34" charset="0"/>
              </a:rPr>
              <a:t>-Catholicism</a:t>
            </a:r>
            <a:endParaRPr lang="en-US" sz="2400" b="1" dirty="0">
              <a:latin typeface="Century Gothic" panose="020B0502020202020204" pitchFamily="34" charset="0"/>
            </a:endParaRPr>
          </a:p>
        </p:txBody>
      </p:sp>
      <p:sp>
        <p:nvSpPr>
          <p:cNvPr id="4" name="TextBox 3">
            <a:extLst>
              <a:ext uri="{FF2B5EF4-FFF2-40B4-BE49-F238E27FC236}">
                <a16:creationId xmlns="" xmlns:a16="http://schemas.microsoft.com/office/drawing/2014/main" id="{CDFD2F00-F20B-4A16-8878-1E6FCBD12D3F}"/>
              </a:ext>
            </a:extLst>
          </p:cNvPr>
          <p:cNvSpPr txBox="1"/>
          <p:nvPr/>
        </p:nvSpPr>
        <p:spPr>
          <a:xfrm>
            <a:off x="6830291" y="937200"/>
            <a:ext cx="4987637" cy="3293209"/>
          </a:xfrm>
          <a:prstGeom prst="rect">
            <a:avLst/>
          </a:prstGeom>
          <a:noFill/>
        </p:spPr>
        <p:txBody>
          <a:bodyPr wrap="square" rtlCol="0">
            <a:spAutoFit/>
          </a:bodyPr>
          <a:lstStyle/>
          <a:p>
            <a:pPr algn="ctr"/>
            <a:r>
              <a:rPr lang="en-US" sz="2800" b="1" dirty="0">
                <a:solidFill>
                  <a:srgbClr val="008000"/>
                </a:solidFill>
                <a:latin typeface="Century Gothic" panose="020B0502020202020204" pitchFamily="34" charset="0"/>
              </a:rPr>
              <a:t>You are Not God, a god, cannot become god, and are in need of saving:</a:t>
            </a:r>
          </a:p>
          <a:p>
            <a:endParaRPr lang="en-US" sz="2800" b="1" dirty="0">
              <a:solidFill>
                <a:srgbClr val="008000"/>
              </a:solidFill>
              <a:latin typeface="Century Gothic" panose="020B0502020202020204" pitchFamily="34" charset="0"/>
            </a:endParaRPr>
          </a:p>
          <a:p>
            <a:r>
              <a:rPr lang="en-US" sz="2400" b="1" dirty="0">
                <a:latin typeface="Century Gothic" panose="020B0502020202020204" pitchFamily="34" charset="0"/>
              </a:rPr>
              <a:t>-Christianity</a:t>
            </a:r>
          </a:p>
          <a:p>
            <a:r>
              <a:rPr lang="en-US" sz="2400" b="1" dirty="0">
                <a:latin typeface="Century Gothic" panose="020B0502020202020204" pitchFamily="34" charset="0"/>
              </a:rPr>
              <a:t>-Catholicism</a:t>
            </a:r>
          </a:p>
          <a:p>
            <a:r>
              <a:rPr lang="en-US" sz="2400" b="1" dirty="0">
                <a:latin typeface="Century Gothic" panose="020B0502020202020204" pitchFamily="34" charset="0"/>
              </a:rPr>
              <a:t>-Judaism</a:t>
            </a:r>
          </a:p>
          <a:p>
            <a:r>
              <a:rPr lang="en-US" sz="2400" b="1" dirty="0">
                <a:latin typeface="Century Gothic" panose="020B0502020202020204" pitchFamily="34" charset="0"/>
              </a:rPr>
              <a:t>-Islam</a:t>
            </a:r>
          </a:p>
        </p:txBody>
      </p:sp>
    </p:spTree>
    <p:extLst>
      <p:ext uri="{BB962C8B-B14F-4D97-AF65-F5344CB8AC3E}">
        <p14:creationId xmlns:p14="http://schemas.microsoft.com/office/powerpoint/2010/main" val="4157761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20141</TotalTime>
  <Words>2897</Words>
  <Application>Microsoft Macintosh PowerPoint</Application>
  <PresentationFormat>Custom</PresentationFormat>
  <Paragraphs>297</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Why Christianity???</vt:lpstr>
      <vt:lpstr>Are All Religions Really the Same?</vt:lpstr>
      <vt:lpstr>DID IT LAST FOR GANDHI??</vt:lpstr>
      <vt:lpstr>Who is Correct???</vt:lpstr>
      <vt:lpstr>PowerPoint Presentation</vt:lpstr>
      <vt:lpstr>PowerPoint Presentation</vt:lpstr>
      <vt:lpstr>Siddhartha Stated:</vt:lpstr>
      <vt:lpstr>The World Religions Can Be Divided Into 3 Major Worldviews…</vt:lpstr>
      <vt:lpstr>And 2 Conceptions of Authority/God</vt:lpstr>
      <vt:lpstr>Major Questions that All Religions Face:</vt:lpstr>
      <vt:lpstr>Origin?</vt:lpstr>
      <vt:lpstr>Meaning/Purpose</vt:lpstr>
      <vt:lpstr>PowerPoint Presentation</vt:lpstr>
      <vt:lpstr>PowerPoint Presentation</vt:lpstr>
      <vt:lpstr>PowerPoint Presentation</vt:lpstr>
      <vt:lpstr>PowerPoint Presentation</vt:lpstr>
      <vt:lpstr>Shariah Law Continued</vt:lpstr>
      <vt:lpstr>Catholicism: We are all sinners in need of grace. Our purpose is to gain that grace through various means: penance, the sacraments, attending mass, pilgrimages, indulgences, joining priesthood, praying to saints/church fathers for merit, praying to Mary, convents, or cloisters, and serving the Roman Catholic Church and will of the Pope. One must trust in the merits of Jesus Christ for salvation and sustain good works… Otherwise one must go the Hell or purgatory to burn off remaining sins  Grace=Faith+Sacraments+Good Works  The Sacraments: -Baptism -Eucharist -Confirmation -Reconciliation -Anointing of the sick -Marriage -Holy orders    Source: Sadlier, 1994, Catechism  of the Catholic Church  </vt:lpstr>
      <vt:lpstr>PowerPoint Presentation</vt:lpstr>
      <vt:lpstr>Morality?</vt:lpstr>
      <vt:lpstr>PowerPoint Presentation</vt:lpstr>
      <vt:lpstr>Destiny: Where are we going?</vt:lpstr>
      <vt:lpstr>PowerPoint Presentation</vt:lpstr>
      <vt:lpstr>The MAJOR Difference is…..</vt:lpstr>
      <vt:lpstr>Major Differences Between Adventism Rest of Christianity….</vt:lpstr>
      <vt:lpstr>Is this a new Concept?</vt:lpstr>
      <vt:lpstr>2. Sabbath</vt:lpstr>
      <vt:lpstr>PowerPoint Presentation</vt:lpstr>
      <vt:lpstr>3. The Sanctuary</vt:lpstr>
      <vt:lpstr>Which Path Will You Choose?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Christianity???</dc:title>
  <dc:creator>Kody</dc:creator>
  <cp:lastModifiedBy>Kody Morey</cp:lastModifiedBy>
  <cp:revision>67</cp:revision>
  <dcterms:created xsi:type="dcterms:W3CDTF">2018-10-07T15:14:09Z</dcterms:created>
  <dcterms:modified xsi:type="dcterms:W3CDTF">2019-01-11T22:52:12Z</dcterms:modified>
</cp:coreProperties>
</file>