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11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2BDD4-5640-4AA5-8EC3-9C7E54E4A245}" type="datetimeFigureOut">
              <a:rPr lang="en-US" smtClean="0"/>
              <a:pPr/>
              <a:t>9/9/2009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60445B-BB0C-449F-9DD5-2472A178665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2BDD4-5640-4AA5-8EC3-9C7E54E4A245}" type="datetimeFigureOut">
              <a:rPr lang="en-US" smtClean="0"/>
              <a:pPr/>
              <a:t>9/9/2009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0445B-BB0C-449F-9DD5-2472A178665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Book of Romans, pt. 5</a:t>
            </a:r>
            <a:endParaRPr lang="en-US" u="sng" dirty="0"/>
          </a:p>
        </p:txBody>
      </p:sp>
      <p:sp>
        <p:nvSpPr>
          <p:cNvPr id="3" name="Subtitle 2"/>
          <p:cNvSpPr>
            <a:spLocks noGrp="1"/>
          </p:cNvSpPr>
          <p:nvPr>
            <p:ph type="subTitle" idx="1"/>
          </p:nvPr>
        </p:nvSpPr>
        <p:spPr/>
        <p:txBody>
          <a:bodyPr/>
          <a:lstStyle/>
          <a:p>
            <a:r>
              <a:rPr lang="en-US" u="sng" dirty="0" smtClean="0">
                <a:solidFill>
                  <a:srgbClr val="0070C0"/>
                </a:solidFill>
              </a:rPr>
              <a:t>Romans 3:1-20</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50000"/>
                  </a:schemeClr>
                </a:solidFill>
              </a:rPr>
              <a:t>Romans 3:5-7</a:t>
            </a:r>
            <a:endParaRPr lang="en-US" u="sng" dirty="0">
              <a:solidFill>
                <a:schemeClr val="accent6">
                  <a:lumMod val="50000"/>
                </a:schemeClr>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“But if our unrighteousness commend the righteousness of God, what shall we say? Is God unrighteous who taketh vengeance? (I speak as a man)   God forbid: for then how shall God judge the world?   For if the truth of God hath more abounded through my lie unto his glory; why yet am I also judged as a sinner?” </a:t>
            </a:r>
            <a:endParaRPr lang="en-US" dirty="0"/>
          </a:p>
        </p:txBody>
      </p:sp>
      <p:pic>
        <p:nvPicPr>
          <p:cNvPr id="6146" name="Picture 2"/>
          <p:cNvPicPr>
            <a:picLocks noGrp="1" noChangeAspect="1" noChangeArrowheads="1"/>
          </p:cNvPicPr>
          <p:nvPr>
            <p:ph sz="half" idx="2"/>
          </p:nvPr>
        </p:nvPicPr>
        <p:blipFill>
          <a:blip r:embed="rId2"/>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t>God’s Purity vs. Man’s Wickedness </a:t>
            </a:r>
            <a:endParaRPr lang="en-US" u="sng" dirty="0"/>
          </a:p>
        </p:txBody>
      </p:sp>
      <p:sp>
        <p:nvSpPr>
          <p:cNvPr id="3" name="Content Placeholder 2"/>
          <p:cNvSpPr>
            <a:spLocks noGrp="1"/>
          </p:cNvSpPr>
          <p:nvPr>
            <p:ph sz="half" idx="1"/>
          </p:nvPr>
        </p:nvSpPr>
        <p:spPr>
          <a:xfrm>
            <a:off x="457200" y="1600200"/>
            <a:ext cx="8534400" cy="4525963"/>
          </a:xfrm>
        </p:spPr>
        <p:txBody>
          <a:bodyPr>
            <a:normAutofit/>
          </a:bodyPr>
          <a:lstStyle/>
          <a:p>
            <a:r>
              <a:rPr lang="en-US" dirty="0" smtClean="0">
                <a:solidFill>
                  <a:srgbClr val="002060"/>
                </a:solidFill>
              </a:rPr>
              <a:t>Since we are unrighteous and it proves how righteous God is, then isn’t God wrong for judging us poor sinners?  If my wickedness shows God to be pure and right, then wouldn’t it be right to cut me some slack?  If God did, then how could He fairly and rightly judge the world?  Paul asks all the questions and gives the answers that have come to him from unbelieving slanderers.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Why so Harsh in Judgment?</a:t>
            </a:r>
            <a:endParaRPr lang="en-US" u="sng" dirty="0">
              <a:solidFill>
                <a:srgbClr val="002060"/>
              </a:solidFill>
            </a:endParaRPr>
          </a:p>
        </p:txBody>
      </p:sp>
      <p:sp>
        <p:nvSpPr>
          <p:cNvPr id="3" name="Content Placeholder 2"/>
          <p:cNvSpPr>
            <a:spLocks noGrp="1"/>
          </p:cNvSpPr>
          <p:nvPr>
            <p:ph sz="half" idx="1"/>
          </p:nvPr>
        </p:nvSpPr>
        <p:spPr>
          <a:xfrm>
            <a:off x="457200" y="1219200"/>
            <a:ext cx="7848600" cy="2209801"/>
          </a:xfrm>
        </p:spPr>
        <p:txBody>
          <a:bodyPr/>
          <a:lstStyle/>
          <a:p>
            <a:r>
              <a:rPr lang="en-US" dirty="0" smtClean="0">
                <a:solidFill>
                  <a:srgbClr val="FF0000"/>
                </a:solidFill>
              </a:rPr>
              <a:t>Why can’t God just accept the fact that mankind will always be bad and just accept us the way we are?  How can He be so unkind to judge me as a sinner?</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a:srcRect/>
          <a:stretch>
            <a:fillRect/>
          </a:stretch>
        </p:blipFill>
        <p:spPr bwMode="auto">
          <a:xfrm>
            <a:off x="4267200" y="1219200"/>
            <a:ext cx="4876800" cy="56387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F0"/>
                </a:solidFill>
              </a:rPr>
              <a:t>Romans 3:8</a:t>
            </a:r>
            <a:endParaRPr lang="en-US" u="sng" dirty="0">
              <a:solidFill>
                <a:srgbClr val="00B0F0"/>
              </a:solidFill>
            </a:endParaRPr>
          </a:p>
        </p:txBody>
      </p:sp>
      <p:sp>
        <p:nvSpPr>
          <p:cNvPr id="3" name="Content Placeholder 2"/>
          <p:cNvSpPr>
            <a:spLocks noGrp="1"/>
          </p:cNvSpPr>
          <p:nvPr>
            <p:ph sz="half" idx="1"/>
          </p:nvPr>
        </p:nvSpPr>
        <p:spPr/>
        <p:txBody>
          <a:bodyPr/>
          <a:lstStyle/>
          <a:p>
            <a:r>
              <a:rPr lang="en-US" dirty="0" smtClean="0"/>
              <a:t>“And not rather, (as we be slanderously reported, and as some affirm that we say,) Let us do evil, that good may come? whose damnation is just.”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a:srcRect/>
          <a:stretch>
            <a:fillRect/>
          </a:stretch>
        </p:blipFill>
        <p:spPr bwMode="auto">
          <a:xfrm>
            <a:off x="0" y="1447800"/>
            <a:ext cx="9144000" cy="54102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Good out of Evil?</a:t>
            </a:r>
            <a:endParaRPr lang="en-US" u="sng" dirty="0">
              <a:solidFill>
                <a:srgbClr val="FF0000"/>
              </a:solidFill>
            </a:endParaRPr>
          </a:p>
        </p:txBody>
      </p:sp>
      <p:sp>
        <p:nvSpPr>
          <p:cNvPr id="3" name="Content Placeholder 2"/>
          <p:cNvSpPr>
            <a:spLocks noGrp="1"/>
          </p:cNvSpPr>
          <p:nvPr>
            <p:ph sz="half" idx="1"/>
          </p:nvPr>
        </p:nvSpPr>
        <p:spPr>
          <a:xfrm>
            <a:off x="457200" y="1066800"/>
            <a:ext cx="8686800" cy="4983163"/>
          </a:xfrm>
        </p:spPr>
        <p:txBody>
          <a:bodyPr>
            <a:normAutofit/>
          </a:bodyPr>
          <a:lstStyle/>
          <a:p>
            <a:r>
              <a:rPr lang="en-US" dirty="0" smtClean="0"/>
              <a:t>Paul was being accused of saying that it didn’t matter what a person did, God would accept them.  Mankind is really good in spite of his wickedness and that good will </a:t>
            </a:r>
            <a:r>
              <a:rPr lang="en-US" dirty="0" smtClean="0">
                <a:solidFill>
                  <a:srgbClr val="002060"/>
                </a:solidFill>
              </a:rPr>
              <a:t>eventually come out of evil.  This is universalism and spiritualism!</a:t>
            </a:r>
            <a:endParaRPr lang="en-US"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Impossible!</a:t>
            </a:r>
            <a:endParaRPr lang="en-US" u="sng" dirty="0">
              <a:solidFill>
                <a:srgbClr val="00B05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Man cannot produce good from evil. </a:t>
            </a:r>
          </a:p>
          <a:p>
            <a:r>
              <a:rPr lang="en-US" dirty="0" smtClean="0"/>
              <a:t>“And he said, That which cometh out of the man, that defileth the man.   For from within, out of the heart of men, proceed evil thoughts, adulteries, fornications, murders, thefts, covetousness, wickedness, deceit, lasciviousness, an evil eye, blasphemy, pride, foolishness: All these evil things come from within, and defile the man.“  Mark 7:20-23</a:t>
            </a:r>
            <a:endParaRPr lang="en-US" dirty="0"/>
          </a:p>
        </p:txBody>
      </p:sp>
      <p:sp>
        <p:nvSpPr>
          <p:cNvPr id="4" name="Content Placeholder 3"/>
          <p:cNvSpPr>
            <a:spLocks noGrp="1"/>
          </p:cNvSpPr>
          <p:nvPr>
            <p:ph sz="half" idx="2"/>
          </p:nvPr>
        </p:nvSpPr>
        <p:spPr/>
        <p:txBody>
          <a:bodyPr>
            <a:noAutofit/>
          </a:bodyPr>
          <a:lstStyle/>
          <a:p>
            <a:r>
              <a:rPr lang="en-US" sz="3000" dirty="0" smtClean="0"/>
              <a:t>Any attempt to elevate man apart from submission to Jesus Christ will always result in failure.  The only element in the universe that can bring peace and uplift to man is the power of Christ alone.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rPr>
              <a:t>Better Than Another?</a:t>
            </a:r>
            <a:endParaRPr lang="en-US" u="sng" dirty="0">
              <a:solidFill>
                <a:srgbClr val="00B050"/>
              </a:solidFill>
            </a:endParaRPr>
          </a:p>
        </p:txBody>
      </p:sp>
      <p:sp>
        <p:nvSpPr>
          <p:cNvPr id="3" name="Content Placeholder 2"/>
          <p:cNvSpPr>
            <a:spLocks noGrp="1"/>
          </p:cNvSpPr>
          <p:nvPr>
            <p:ph sz="half" idx="1"/>
          </p:nvPr>
        </p:nvSpPr>
        <p:spPr>
          <a:xfrm>
            <a:off x="457200" y="1600200"/>
            <a:ext cx="8534400" cy="4525963"/>
          </a:xfrm>
        </p:spPr>
        <p:txBody>
          <a:bodyPr>
            <a:normAutofit/>
          </a:bodyPr>
          <a:lstStyle/>
          <a:p>
            <a:r>
              <a:rPr lang="en-US" dirty="0" smtClean="0">
                <a:solidFill>
                  <a:srgbClr val="FFFF00"/>
                </a:solidFill>
              </a:rPr>
              <a:t>Romans 3:9  “What then? are we better than they? No, in no wise: for we have before proved both Jews and Gentiles, that they are all under sin;”  The infidel arguments are silenced; all mankind is doomed in themselves.</a:t>
            </a:r>
            <a:endParaRPr lang="en-US"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Not a Pretty Picture</a:t>
            </a:r>
            <a:endParaRPr lang="en-US" u="sng"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r>
              <a:rPr lang="en-US" dirty="0" smtClean="0"/>
              <a:t>“As it is written, There is none righteous, no, not one:  There is none that understandeth, there is none that seeketh after God.  They are all gone out of the way, they are together become unprofitable; there is none that doeth good, no, not one.  Their throat is an open sepulchre; with their tongues they have used deceit; the poison of asps is under their lips:  Whose mouth is full of cursing and bitterness:  Their feet are swift to shed blood:  Destruction and misery are in their ways:   And the way of peace have they not known:  There is no fear of God before their eyes.”  Romans 3:10-18</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371600"/>
            <a:ext cx="9144000" cy="54864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smtClean="0">
                <a:solidFill>
                  <a:srgbClr val="FFFF00"/>
                </a:solidFill>
              </a:rPr>
              <a:t>Left to himself, mankind can do nothing good.  Everything we do is full of selfishness or with the goal of exalting and glorifying ourselves.  We are a most pitiful and pathetic sight!  All we produce belongs in the trash!</a:t>
            </a:r>
            <a:endParaRPr lang="en-US"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Guilty as Charged: Romans 3:19,20</a:t>
            </a:r>
            <a:endParaRPr lang="en-US" u="sng" dirty="0">
              <a:solidFill>
                <a:srgbClr val="002060"/>
              </a:solidFill>
            </a:endParaRPr>
          </a:p>
        </p:txBody>
      </p:sp>
      <p:sp>
        <p:nvSpPr>
          <p:cNvPr id="3" name="Content Placeholder 2"/>
          <p:cNvSpPr>
            <a:spLocks noGrp="1"/>
          </p:cNvSpPr>
          <p:nvPr>
            <p:ph sz="half" idx="1"/>
          </p:nvPr>
        </p:nvSpPr>
        <p:spPr>
          <a:xfrm>
            <a:off x="-381000" y="1143000"/>
            <a:ext cx="2819400" cy="5715000"/>
          </a:xfrm>
        </p:spPr>
        <p:txBody>
          <a:bodyPr>
            <a:normAutofit fontScale="85000" lnSpcReduction="20000"/>
          </a:bodyPr>
          <a:lstStyle/>
          <a:p>
            <a:r>
              <a:rPr lang="en-US" dirty="0" smtClean="0"/>
              <a:t>“</a:t>
            </a:r>
            <a:r>
              <a:rPr lang="en-US" dirty="0" smtClean="0">
                <a:solidFill>
                  <a:srgbClr val="FFC000"/>
                </a:solidFill>
              </a:rPr>
              <a:t>”Now we know that what things soever the law saith, it saith to them who are under the law: that every mouth may be stopped, and all the world may become guilty before God.  Therefore by the deeds of the law there shall no flesh be justified in his sight: for by the law is the knowledge of sin.” </a:t>
            </a:r>
            <a:endParaRPr lang="en-US" dirty="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Summary of Romans 2:17-29</a:t>
            </a:r>
            <a:endParaRPr lang="en-US" u="sng" dirty="0">
              <a:solidFill>
                <a:srgbClr val="FF0000"/>
              </a:solidFill>
            </a:endParaRPr>
          </a:p>
        </p:txBody>
      </p:sp>
      <p:sp>
        <p:nvSpPr>
          <p:cNvPr id="6" name="Content Placeholder 5"/>
          <p:cNvSpPr>
            <a:spLocks noGrp="1"/>
          </p:cNvSpPr>
          <p:nvPr>
            <p:ph sz="half" idx="1"/>
          </p:nvPr>
        </p:nvSpPr>
        <p:spPr>
          <a:xfrm>
            <a:off x="457200" y="4038600"/>
            <a:ext cx="8458200" cy="2819400"/>
          </a:xfrm>
        </p:spPr>
        <p:txBody>
          <a:bodyPr>
            <a:normAutofit fontScale="92500" lnSpcReduction="20000"/>
          </a:bodyPr>
          <a:lstStyle/>
          <a:p>
            <a:r>
              <a:rPr lang="en-US" dirty="0" smtClean="0">
                <a:solidFill>
                  <a:srgbClr val="C00000"/>
                </a:solidFill>
              </a:rPr>
              <a:t>1.  We must boast only in our knowledge of Christ.</a:t>
            </a:r>
          </a:p>
          <a:p>
            <a:r>
              <a:rPr lang="en-US" dirty="0" smtClean="0">
                <a:solidFill>
                  <a:srgbClr val="C00000"/>
                </a:solidFill>
              </a:rPr>
              <a:t>2.  Profession is worthless; only a heart where Christ abides has worth.</a:t>
            </a:r>
          </a:p>
          <a:p>
            <a:r>
              <a:rPr lang="en-US" dirty="0" smtClean="0">
                <a:solidFill>
                  <a:srgbClr val="C00000"/>
                </a:solidFill>
              </a:rPr>
              <a:t>3.  Religious acts of outward conformity have value as long as they represent what is happening inside.</a:t>
            </a:r>
          </a:p>
          <a:p>
            <a:r>
              <a:rPr lang="en-US" dirty="0" smtClean="0">
                <a:solidFill>
                  <a:srgbClr val="C00000"/>
                </a:solidFill>
              </a:rPr>
              <a:t>4. Truly, circumcision and the Sabbath represent Christ as the master of our minds.</a:t>
            </a:r>
            <a:endParaRPr lang="en-US"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Without Hope</a:t>
            </a:r>
            <a:endParaRPr lang="en-US" u="sng" dirty="0">
              <a:solidFill>
                <a:srgbClr val="002060"/>
              </a:solidFill>
            </a:endParaRPr>
          </a:p>
        </p:txBody>
      </p:sp>
      <p:sp>
        <p:nvSpPr>
          <p:cNvPr id="3" name="Content Placeholder 2"/>
          <p:cNvSpPr>
            <a:spLocks noGrp="1"/>
          </p:cNvSpPr>
          <p:nvPr>
            <p:ph sz="half" idx="1"/>
          </p:nvPr>
        </p:nvSpPr>
        <p:spPr>
          <a:xfrm>
            <a:off x="457200" y="1600200"/>
            <a:ext cx="8686800" cy="4525963"/>
          </a:xfrm>
        </p:spPr>
        <p:txBody>
          <a:bodyPr>
            <a:normAutofit/>
          </a:bodyPr>
          <a:lstStyle/>
          <a:p>
            <a:r>
              <a:rPr lang="en-US" dirty="0" smtClean="0">
                <a:solidFill>
                  <a:srgbClr val="002060"/>
                </a:solidFill>
              </a:rPr>
              <a:t>We are all unclean, condemned by the law of God because we have all broken it.  No thing that we may attempt to produce can bring us righteousness.  </a:t>
            </a:r>
            <a:r>
              <a:rPr lang="en-US" dirty="0" smtClean="0">
                <a:solidFill>
                  <a:srgbClr val="FF0000"/>
                </a:solidFill>
              </a:rPr>
              <a:t>We are all guilty before God, without hope and without any possibility of restoration.  Unless, unless……………………</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Unless He Would Intervene</a:t>
            </a:r>
            <a:endParaRPr lang="en-US" u="sng" dirty="0">
              <a:solidFill>
                <a:srgbClr val="002060"/>
              </a:solidFill>
            </a:endParaRPr>
          </a:p>
        </p:txBody>
      </p:sp>
      <p:sp>
        <p:nvSpPr>
          <p:cNvPr id="4" name="Content Placeholder 3"/>
          <p:cNvSpPr>
            <a:spLocks noGrp="1"/>
          </p:cNvSpPr>
          <p:nvPr>
            <p:ph sz="half" idx="2"/>
          </p:nvPr>
        </p:nvSpPr>
        <p:spPr>
          <a:xfrm>
            <a:off x="0" y="1143000"/>
            <a:ext cx="3962400" cy="5714999"/>
          </a:xfrm>
        </p:spPr>
        <p:txBody>
          <a:bodyPr>
            <a:noAutofit/>
          </a:bodyPr>
          <a:lstStyle/>
          <a:p>
            <a:r>
              <a:rPr lang="en-US" sz="1400" dirty="0" smtClean="0">
                <a:solidFill>
                  <a:srgbClr val="FFFF00"/>
                </a:solidFill>
              </a:rPr>
              <a:t>“The cross of Christ will be the science and the song of the redeemed through all eternity. In Christ glorified they will behold Christ crucified. Never will it be forgotten that He whose power created and upheld the unnumbered worlds through the vast realms of space, the Beloved of God, the Majesty of heaven, He whom cherub and shining seraph delighted to adore--humbled Himself to uplift fallen man; that He bore the guilt and shame of sin, and the hiding of His Father's face, till the woes of a lost world broke His heart and crushed out His life on Calvary's cross. That the Maker of all worlds, the Arbiter of all destinies, should lay aside His glory and humiliate Himself from love to man will ever excite the wonder and adoration of the universe. As the nations of the saved look upon their Redeemer and behold the eternal glory of the Father shining in His countenance; as they behold His throne,…and know that His kingdom is to have no end, they break forth in rapturous song: "Worthy, worthy is the Lamb that was slain, and hath redeemed us to God by His own most precious blood!"  GC, 651,652</a:t>
            </a:r>
          </a:p>
          <a:p>
            <a:endParaRPr lang="en-US" sz="14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rPr>
              <a:t>Paul’s Revolutionary Ideas</a:t>
            </a:r>
            <a:endParaRPr lang="en-US" u="sng" dirty="0">
              <a:solidFill>
                <a:srgbClr val="C00000"/>
              </a:solidFill>
            </a:endParaRPr>
          </a:p>
        </p:txBody>
      </p:sp>
      <p:sp>
        <p:nvSpPr>
          <p:cNvPr id="3" name="Content Placeholder 2"/>
          <p:cNvSpPr>
            <a:spLocks noGrp="1"/>
          </p:cNvSpPr>
          <p:nvPr>
            <p:ph sz="half" idx="1"/>
          </p:nvPr>
        </p:nvSpPr>
        <p:spPr>
          <a:xfrm>
            <a:off x="457200" y="1143000"/>
            <a:ext cx="8686800" cy="4983163"/>
          </a:xfrm>
        </p:spPr>
        <p:txBody>
          <a:bodyPr>
            <a:normAutofit/>
          </a:bodyPr>
          <a:lstStyle/>
          <a:p>
            <a:r>
              <a:rPr lang="en-US" dirty="0" smtClean="0">
                <a:solidFill>
                  <a:srgbClr val="00B050"/>
                </a:solidFill>
              </a:rPr>
              <a:t>Paul closed chapter 2 with some shocking revelations.  His listeners would have a very hard time with what he </a:t>
            </a:r>
            <a:r>
              <a:rPr lang="en-US" dirty="0" smtClean="0">
                <a:solidFill>
                  <a:schemeClr val="bg1"/>
                </a:solidFill>
              </a:rPr>
              <a:t>said.  Therefore, as we open chapter 3, Paul seeks to answer some of the arguments that people would make by asking some questions and then giving the answers.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Romans 3:1,2</a:t>
            </a:r>
            <a:endParaRPr lang="en-US" u="sng" dirty="0">
              <a:solidFill>
                <a:srgbClr val="00B050"/>
              </a:solidFill>
            </a:endParaRPr>
          </a:p>
        </p:txBody>
      </p:sp>
      <p:sp>
        <p:nvSpPr>
          <p:cNvPr id="3" name="Content Placeholder 2"/>
          <p:cNvSpPr>
            <a:spLocks noGrp="1"/>
          </p:cNvSpPr>
          <p:nvPr>
            <p:ph sz="half" idx="1"/>
          </p:nvPr>
        </p:nvSpPr>
        <p:spPr/>
        <p:txBody>
          <a:bodyPr/>
          <a:lstStyle/>
          <a:p>
            <a:r>
              <a:rPr lang="en-US" dirty="0" smtClean="0"/>
              <a:t>“What advantage then hath the Jew? or what profit is there of circumcision? </a:t>
            </a:r>
            <a:r>
              <a:rPr lang="en-US" dirty="0"/>
              <a:t> </a:t>
            </a:r>
            <a:r>
              <a:rPr lang="en-US" dirty="0" smtClean="0"/>
              <a:t>Much every way: chiefly, because that unto them were committed the oracles of God.”  </a:t>
            </a:r>
            <a:endParaRPr lang="en-US" dirty="0"/>
          </a:p>
        </p:txBody>
      </p:sp>
      <p:pic>
        <p:nvPicPr>
          <p:cNvPr id="1027" name="Picture 3"/>
          <p:cNvPicPr>
            <a:picLocks noGrp="1" noChangeAspect="1" noChangeArrowheads="1"/>
          </p:cNvPicPr>
          <p:nvPr>
            <p:ph sz="half" idx="2"/>
          </p:nvPr>
        </p:nvPicPr>
        <p:blipFill>
          <a:blip r:embed="rId2"/>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The Jews Advantage</a:t>
            </a:r>
            <a:endParaRPr lang="en-US" u="sng" dirty="0">
              <a:solidFill>
                <a:srgbClr val="002060"/>
              </a:solidFill>
            </a:endParaRPr>
          </a:p>
        </p:txBody>
      </p:sp>
      <p:sp>
        <p:nvSpPr>
          <p:cNvPr id="4" name="Content Placeholder 3"/>
          <p:cNvSpPr>
            <a:spLocks noGrp="1"/>
          </p:cNvSpPr>
          <p:nvPr>
            <p:ph sz="half" idx="2"/>
          </p:nvPr>
        </p:nvSpPr>
        <p:spPr>
          <a:xfrm>
            <a:off x="0" y="1143000"/>
            <a:ext cx="8686800" cy="2286001"/>
          </a:xfrm>
        </p:spPr>
        <p:txBody>
          <a:bodyPr>
            <a:normAutofit fontScale="85000" lnSpcReduction="20000"/>
          </a:bodyPr>
          <a:lstStyle/>
          <a:p>
            <a:pPr>
              <a:buNone/>
            </a:pPr>
            <a:r>
              <a:rPr lang="en-US" dirty="0" smtClean="0">
                <a:solidFill>
                  <a:srgbClr val="C00000"/>
                </a:solidFill>
              </a:rPr>
              <a:t>To the Jews were given every advantage.</a:t>
            </a:r>
          </a:p>
          <a:p>
            <a:pPr>
              <a:buNone/>
            </a:pPr>
            <a:r>
              <a:rPr lang="en-US" dirty="0" smtClean="0">
                <a:solidFill>
                  <a:srgbClr val="C00000"/>
                </a:solidFill>
              </a:rPr>
              <a:t>They were given :</a:t>
            </a:r>
          </a:p>
          <a:p>
            <a:pPr marL="514350" indent="-514350">
              <a:buAutoNum type="arabicPeriod"/>
            </a:pPr>
            <a:r>
              <a:rPr lang="en-US" dirty="0" smtClean="0">
                <a:solidFill>
                  <a:srgbClr val="C00000"/>
                </a:solidFill>
              </a:rPr>
              <a:t>The sanctuary services, revealing Christ.</a:t>
            </a:r>
          </a:p>
          <a:p>
            <a:pPr marL="514350" indent="-514350">
              <a:buNone/>
            </a:pPr>
            <a:r>
              <a:rPr lang="en-US" dirty="0" smtClean="0">
                <a:solidFill>
                  <a:srgbClr val="C00000"/>
                </a:solidFill>
              </a:rPr>
              <a:t>2.  The voice of prophecy.</a:t>
            </a:r>
          </a:p>
          <a:p>
            <a:pPr>
              <a:buNone/>
            </a:pPr>
            <a:r>
              <a:rPr lang="en-US" dirty="0" smtClean="0">
                <a:solidFill>
                  <a:srgbClr val="C00000"/>
                </a:solidFill>
              </a:rPr>
              <a:t>3. The 10 Commandments</a:t>
            </a:r>
          </a:p>
          <a:p>
            <a:pPr>
              <a:buNone/>
            </a:pPr>
            <a:r>
              <a:rPr lang="en-US" dirty="0" smtClean="0">
                <a:solidFill>
                  <a:srgbClr val="C00000"/>
                </a:solidFill>
              </a:rPr>
              <a:t>All of these were given to them to share with the world.</a:t>
            </a:r>
          </a:p>
          <a:p>
            <a:pPr>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tx2">
                    <a:lumMod val="75000"/>
                  </a:schemeClr>
                </a:solidFill>
              </a:rPr>
              <a:t>The Privilege and Responsibility</a:t>
            </a:r>
            <a:endParaRPr lang="en-US" u="sng" dirty="0">
              <a:solidFill>
                <a:schemeClr val="tx2">
                  <a:lumMod val="75000"/>
                </a:schemeClr>
              </a:solidFill>
            </a:endParaRPr>
          </a:p>
        </p:txBody>
      </p:sp>
      <p:sp>
        <p:nvSpPr>
          <p:cNvPr id="3" name="Content Placeholder 2"/>
          <p:cNvSpPr>
            <a:spLocks noGrp="1"/>
          </p:cNvSpPr>
          <p:nvPr>
            <p:ph sz="half" idx="1"/>
          </p:nvPr>
        </p:nvSpPr>
        <p:spPr>
          <a:xfrm>
            <a:off x="457200" y="3429000"/>
            <a:ext cx="8382000" cy="3429000"/>
          </a:xfrm>
        </p:spPr>
        <p:txBody>
          <a:bodyPr>
            <a:normAutofit fontScale="85000" lnSpcReduction="20000"/>
          </a:bodyPr>
          <a:lstStyle/>
          <a:p>
            <a:r>
              <a:rPr lang="en-US" dirty="0" smtClean="0">
                <a:solidFill>
                  <a:srgbClr val="0070C0"/>
                </a:solidFill>
              </a:rPr>
              <a:t>If these blessed privileges were not appreciated and shared, then they would turn to corruption.  “The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DA pg. 36</a:t>
            </a:r>
            <a:endParaRPr lang="en-US"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3:3-4</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“For what if some did not believe? shall their unbelief make the faith of God without effect? </a:t>
            </a:r>
            <a:br>
              <a:rPr lang="en-US" dirty="0" smtClean="0"/>
            </a:br>
            <a:r>
              <a:rPr lang="en-US" dirty="0" smtClean="0"/>
              <a:t>God forbid: yea, let God be true, but every man a liar; as it is written, That thou mightest be justified in thy sayings, and mightest overcome when thou art judged.”</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1143000"/>
            <a:ext cx="4572000" cy="5562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flipH="1">
            <a:off x="9143999" y="1447800"/>
            <a:ext cx="45719" cy="541019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Will God’s Plan fail because of human frailty?</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57200" y="1600200"/>
            <a:ext cx="8458200" cy="4525963"/>
          </a:xfrm>
        </p:spPr>
        <p:txBody>
          <a:bodyPr>
            <a:noAutofit/>
          </a:bodyPr>
          <a:lstStyle/>
          <a:p>
            <a:r>
              <a:rPr lang="en-US" sz="2400" dirty="0" smtClean="0">
                <a:solidFill>
                  <a:srgbClr val="C00000"/>
                </a:solidFill>
              </a:rPr>
              <a:t>Because of Jews, or Christians, or Adventists failing to do God’s will and purpose, will God’s plan fail then?    “Then Mordecai commanded to answer Esther, Think not with thyself that thou shalt escape in the king's house, more than all the Jews.  For if thou altogether holdest thy peace at this time, then shall there enlargement and deliverance arise to the Jews from another place; but thou and thy father's house shall be destroyed: and who knoweth whether thou art come to the kingdom for such a time as this?”  Esther 4:13,14</a:t>
            </a:r>
          </a:p>
          <a:p>
            <a:r>
              <a:rPr lang="en-US" sz="2400" dirty="0" smtClean="0">
                <a:solidFill>
                  <a:srgbClr val="C00000"/>
                </a:solidFill>
              </a:rPr>
              <a:t>God is held captive by no one.  If anyone or group chooses to reject God’s purpose for mankind, then God will raise of people who will do the job.  </a:t>
            </a:r>
            <a:endParaRPr lang="en-US" sz="24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rPr>
              <a:t>The Stones Cry</a:t>
            </a:r>
            <a:endParaRPr lang="en-US" u="sng" dirty="0">
              <a:solidFill>
                <a:srgbClr val="C00000"/>
              </a:solidFill>
            </a:endParaRPr>
          </a:p>
        </p:txBody>
      </p:sp>
      <p:sp>
        <p:nvSpPr>
          <p:cNvPr id="3" name="Content Placeholder 2"/>
          <p:cNvSpPr>
            <a:spLocks noGrp="1"/>
          </p:cNvSpPr>
          <p:nvPr>
            <p:ph sz="half" idx="1"/>
          </p:nvPr>
        </p:nvSpPr>
        <p:spPr>
          <a:xfrm>
            <a:off x="457200" y="3581400"/>
            <a:ext cx="8458200" cy="2544763"/>
          </a:xfrm>
        </p:spPr>
        <p:txBody>
          <a:bodyPr>
            <a:normAutofit/>
          </a:bodyPr>
          <a:lstStyle/>
          <a:p>
            <a:r>
              <a:rPr lang="en-US" dirty="0" smtClean="0">
                <a:solidFill>
                  <a:srgbClr val="C00000"/>
                </a:solidFill>
              </a:rPr>
              <a:t>“And some of the Pharisees from among the multitude said unto him, Master, rebuke thy disciples.  And he answered and said unto them, I tell you that, if these should hold their peace, the stones would immediately cry out.”  Luke 19:39,40</a:t>
            </a:r>
            <a:endParaRPr lang="en-US"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1542</Words>
  <Application>Microsoft Office PowerPoint</Application>
  <PresentationFormat>On-screen Show (4:3)</PresentationFormat>
  <Paragraphs>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Book of Romans, pt. 5</vt:lpstr>
      <vt:lpstr>Summary of Romans 2:17-29</vt:lpstr>
      <vt:lpstr>Paul’s Revolutionary Ideas</vt:lpstr>
      <vt:lpstr>Romans 3:1,2</vt:lpstr>
      <vt:lpstr>The Jews Advantage</vt:lpstr>
      <vt:lpstr>The Privilege and Responsibility</vt:lpstr>
      <vt:lpstr>Romans 3:3-4</vt:lpstr>
      <vt:lpstr>Will God’s Plan fail because of human frailty?</vt:lpstr>
      <vt:lpstr>The Stones Cry</vt:lpstr>
      <vt:lpstr>Romans 3:5-7</vt:lpstr>
      <vt:lpstr>God’s Purity vs. Man’s Wickedness </vt:lpstr>
      <vt:lpstr>Why so Harsh in Judgment?</vt:lpstr>
      <vt:lpstr>Romans 3:8</vt:lpstr>
      <vt:lpstr>Good out of Evil?</vt:lpstr>
      <vt:lpstr>Impossible!</vt:lpstr>
      <vt:lpstr>Better Than Another?</vt:lpstr>
      <vt:lpstr>Not a Pretty Picture</vt:lpstr>
      <vt:lpstr>Slide 18</vt:lpstr>
      <vt:lpstr>Guilty as Charged: Romans 3:19,20</vt:lpstr>
      <vt:lpstr>Without Hope</vt:lpstr>
      <vt:lpstr>Unless He Would Intervene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 pt. 5</dc:title>
  <dc:creator>Dad</dc:creator>
  <cp:lastModifiedBy>Dad</cp:lastModifiedBy>
  <cp:revision>7</cp:revision>
  <dcterms:created xsi:type="dcterms:W3CDTF">2009-08-08T12:34:54Z</dcterms:created>
  <dcterms:modified xsi:type="dcterms:W3CDTF">2009-09-09T09:51:59Z</dcterms:modified>
</cp:coreProperties>
</file>