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67" r:id="rId15"/>
    <p:sldId id="271" r:id="rId16"/>
    <p:sldId id="273" r:id="rId17"/>
    <p:sldId id="272"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8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interSettings" Target="printerSettings/printerSettings1.bin"/><Relationship Id="rId4" Type="http://schemas.openxmlformats.org/officeDocument/2006/relationships/slide" Target="slides/slide3.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24"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slide" Target="slides/slide18.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69CB6F-513F-5745-890F-165432F189F4}" type="datetimeFigureOut">
              <a:rPr lang="en-US" smtClean="0"/>
              <a:t>10/10/14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1B50B-4935-8D44-8E35-BCA195866710}" type="slidenum">
              <a:rPr lang="en-US" smtClean="0"/>
              <a:t>‹#›</a:t>
            </a:fld>
            <a:endParaRPr lang="en-US"/>
          </a:p>
        </p:txBody>
      </p:sp>
    </p:spTree>
    <p:extLst>
      <p:ext uri="{BB962C8B-B14F-4D97-AF65-F5344CB8AC3E}">
        <p14:creationId xmlns:p14="http://schemas.microsoft.com/office/powerpoint/2010/main" val="3343712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9CB6F-513F-5745-890F-165432F189F4}" type="datetimeFigureOut">
              <a:rPr lang="en-US" smtClean="0"/>
              <a:t>10/10/14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1B50B-4935-8D44-8E35-BCA195866710}" type="slidenum">
              <a:rPr lang="en-US" smtClean="0"/>
              <a:t>‹#›</a:t>
            </a:fld>
            <a:endParaRPr lang="en-US"/>
          </a:p>
        </p:txBody>
      </p:sp>
    </p:spTree>
    <p:extLst>
      <p:ext uri="{BB962C8B-B14F-4D97-AF65-F5344CB8AC3E}">
        <p14:creationId xmlns:p14="http://schemas.microsoft.com/office/powerpoint/2010/main" val="711696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9CB6F-513F-5745-890F-165432F189F4}" type="datetimeFigureOut">
              <a:rPr lang="en-US" smtClean="0"/>
              <a:t>10/10/14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1B50B-4935-8D44-8E35-BCA195866710}" type="slidenum">
              <a:rPr lang="en-US" smtClean="0"/>
              <a:t>‹#›</a:t>
            </a:fld>
            <a:endParaRPr lang="en-US"/>
          </a:p>
        </p:txBody>
      </p:sp>
    </p:spTree>
    <p:extLst>
      <p:ext uri="{BB962C8B-B14F-4D97-AF65-F5344CB8AC3E}">
        <p14:creationId xmlns:p14="http://schemas.microsoft.com/office/powerpoint/2010/main" val="947406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9CB6F-513F-5745-890F-165432F189F4}" type="datetimeFigureOut">
              <a:rPr lang="en-US" smtClean="0"/>
              <a:t>10/10/14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1B50B-4935-8D44-8E35-BCA195866710}" type="slidenum">
              <a:rPr lang="en-US" smtClean="0"/>
              <a:t>‹#›</a:t>
            </a:fld>
            <a:endParaRPr lang="en-US"/>
          </a:p>
        </p:txBody>
      </p:sp>
    </p:spTree>
    <p:extLst>
      <p:ext uri="{BB962C8B-B14F-4D97-AF65-F5344CB8AC3E}">
        <p14:creationId xmlns:p14="http://schemas.microsoft.com/office/powerpoint/2010/main" val="2110835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69CB6F-513F-5745-890F-165432F189F4}" type="datetimeFigureOut">
              <a:rPr lang="en-US" smtClean="0"/>
              <a:t>10/10/14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1B50B-4935-8D44-8E35-BCA195866710}" type="slidenum">
              <a:rPr lang="en-US" smtClean="0"/>
              <a:t>‹#›</a:t>
            </a:fld>
            <a:endParaRPr lang="en-US"/>
          </a:p>
        </p:txBody>
      </p:sp>
    </p:spTree>
    <p:extLst>
      <p:ext uri="{BB962C8B-B14F-4D97-AF65-F5344CB8AC3E}">
        <p14:creationId xmlns:p14="http://schemas.microsoft.com/office/powerpoint/2010/main" val="2495526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69CB6F-513F-5745-890F-165432F189F4}" type="datetimeFigureOut">
              <a:rPr lang="en-US" smtClean="0"/>
              <a:t>10/10/14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1B50B-4935-8D44-8E35-BCA195866710}" type="slidenum">
              <a:rPr lang="en-US" smtClean="0"/>
              <a:t>‹#›</a:t>
            </a:fld>
            <a:endParaRPr lang="en-US"/>
          </a:p>
        </p:txBody>
      </p:sp>
    </p:spTree>
    <p:extLst>
      <p:ext uri="{BB962C8B-B14F-4D97-AF65-F5344CB8AC3E}">
        <p14:creationId xmlns:p14="http://schemas.microsoft.com/office/powerpoint/2010/main" val="1103607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69CB6F-513F-5745-890F-165432F189F4}" type="datetimeFigureOut">
              <a:rPr lang="en-US" smtClean="0"/>
              <a:t>10/10/14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91B50B-4935-8D44-8E35-BCA195866710}" type="slidenum">
              <a:rPr lang="en-US" smtClean="0"/>
              <a:t>‹#›</a:t>
            </a:fld>
            <a:endParaRPr lang="en-US"/>
          </a:p>
        </p:txBody>
      </p:sp>
    </p:spTree>
    <p:extLst>
      <p:ext uri="{BB962C8B-B14F-4D97-AF65-F5344CB8AC3E}">
        <p14:creationId xmlns:p14="http://schemas.microsoft.com/office/powerpoint/2010/main" val="1842838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69CB6F-513F-5745-890F-165432F189F4}" type="datetimeFigureOut">
              <a:rPr lang="en-US" smtClean="0"/>
              <a:t>10/10/14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91B50B-4935-8D44-8E35-BCA195866710}" type="slidenum">
              <a:rPr lang="en-US" smtClean="0"/>
              <a:t>‹#›</a:t>
            </a:fld>
            <a:endParaRPr lang="en-US"/>
          </a:p>
        </p:txBody>
      </p:sp>
    </p:spTree>
    <p:extLst>
      <p:ext uri="{BB962C8B-B14F-4D97-AF65-F5344CB8AC3E}">
        <p14:creationId xmlns:p14="http://schemas.microsoft.com/office/powerpoint/2010/main" val="130373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9CB6F-513F-5745-890F-165432F189F4}" type="datetimeFigureOut">
              <a:rPr lang="en-US" smtClean="0"/>
              <a:t>10/10/14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91B50B-4935-8D44-8E35-BCA195866710}" type="slidenum">
              <a:rPr lang="en-US" smtClean="0"/>
              <a:t>‹#›</a:t>
            </a:fld>
            <a:endParaRPr lang="en-US"/>
          </a:p>
        </p:txBody>
      </p:sp>
    </p:spTree>
    <p:extLst>
      <p:ext uri="{BB962C8B-B14F-4D97-AF65-F5344CB8AC3E}">
        <p14:creationId xmlns:p14="http://schemas.microsoft.com/office/powerpoint/2010/main" val="185120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69CB6F-513F-5745-890F-165432F189F4}" type="datetimeFigureOut">
              <a:rPr lang="en-US" smtClean="0"/>
              <a:t>10/10/14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1B50B-4935-8D44-8E35-BCA195866710}" type="slidenum">
              <a:rPr lang="en-US" smtClean="0"/>
              <a:t>‹#›</a:t>
            </a:fld>
            <a:endParaRPr lang="en-US"/>
          </a:p>
        </p:txBody>
      </p:sp>
    </p:spTree>
    <p:extLst>
      <p:ext uri="{BB962C8B-B14F-4D97-AF65-F5344CB8AC3E}">
        <p14:creationId xmlns:p14="http://schemas.microsoft.com/office/powerpoint/2010/main" val="2210278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69CB6F-513F-5745-890F-165432F189F4}" type="datetimeFigureOut">
              <a:rPr lang="en-US" smtClean="0"/>
              <a:t>10/10/14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1B50B-4935-8D44-8E35-BCA195866710}" type="slidenum">
              <a:rPr lang="en-US" smtClean="0"/>
              <a:t>‹#›</a:t>
            </a:fld>
            <a:endParaRPr lang="en-US"/>
          </a:p>
        </p:txBody>
      </p:sp>
    </p:spTree>
    <p:extLst>
      <p:ext uri="{BB962C8B-B14F-4D97-AF65-F5344CB8AC3E}">
        <p14:creationId xmlns:p14="http://schemas.microsoft.com/office/powerpoint/2010/main" val="1162596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9CB6F-513F-5745-890F-165432F189F4}" type="datetimeFigureOut">
              <a:rPr lang="en-US" smtClean="0"/>
              <a:t>10/10/14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91B50B-4935-8D44-8E35-BCA195866710}" type="slidenum">
              <a:rPr lang="en-US" smtClean="0"/>
              <a:t>‹#›</a:t>
            </a:fld>
            <a:endParaRPr lang="en-US"/>
          </a:p>
        </p:txBody>
      </p:sp>
    </p:spTree>
    <p:extLst>
      <p:ext uri="{BB962C8B-B14F-4D97-AF65-F5344CB8AC3E}">
        <p14:creationId xmlns:p14="http://schemas.microsoft.com/office/powerpoint/2010/main" val="1622337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t>Elijah, pt. 10</a:t>
            </a:r>
            <a:endParaRPr lang="en-US" b="1" i="1" u="sng" dirty="0"/>
          </a:p>
        </p:txBody>
      </p:sp>
      <p:sp>
        <p:nvSpPr>
          <p:cNvPr id="3" name="Subtitle 2"/>
          <p:cNvSpPr>
            <a:spLocks noGrp="1"/>
          </p:cNvSpPr>
          <p:nvPr>
            <p:ph type="subTitle" idx="1"/>
          </p:nvPr>
        </p:nvSpPr>
        <p:spPr/>
        <p:txBody>
          <a:bodyPr>
            <a:normAutofit/>
          </a:bodyPr>
          <a:lstStyle/>
          <a:p>
            <a:r>
              <a:rPr lang="en-US" sz="4000" b="1" i="1" u="sng" dirty="0" smtClean="0">
                <a:solidFill>
                  <a:srgbClr val="FF0000"/>
                </a:solidFill>
              </a:rPr>
              <a:t>‘Translation’</a:t>
            </a:r>
            <a:endParaRPr lang="en-US" sz="4000" b="1" i="1" u="sng" dirty="0">
              <a:solidFill>
                <a:srgbClr val="FF0000"/>
              </a:solidFill>
            </a:endParaRPr>
          </a:p>
        </p:txBody>
      </p:sp>
    </p:spTree>
    <p:extLst>
      <p:ext uri="{BB962C8B-B14F-4D97-AF65-F5344CB8AC3E}">
        <p14:creationId xmlns:p14="http://schemas.microsoft.com/office/powerpoint/2010/main" val="3697809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1143000"/>
          </a:xfrm>
        </p:spPr>
        <p:txBody>
          <a:bodyPr/>
          <a:lstStyle/>
          <a:p>
            <a:endParaRPr lang="en-US" dirty="0"/>
          </a:p>
        </p:txBody>
      </p:sp>
      <p:sp>
        <p:nvSpPr>
          <p:cNvPr id="4" name="Content Placeholder 3"/>
          <p:cNvSpPr>
            <a:spLocks noGrp="1"/>
          </p:cNvSpPr>
          <p:nvPr>
            <p:ph sz="half" idx="2"/>
          </p:nvPr>
        </p:nvSpPr>
        <p:spPr>
          <a:xfrm>
            <a:off x="4495800" y="0"/>
            <a:ext cx="4648200" cy="6858000"/>
          </a:xfrm>
        </p:spPr>
        <p:txBody>
          <a:bodyPr/>
          <a:lstStyle/>
          <a:p>
            <a:pPr marL="0" indent="0">
              <a:buNone/>
            </a:pPr>
            <a:r>
              <a:rPr lang="en-US" dirty="0" smtClean="0"/>
              <a:t> </a:t>
            </a:r>
            <a:r>
              <a:rPr lang="en-US" sz="4000" dirty="0" smtClean="0"/>
              <a:t>“For </a:t>
            </a:r>
            <a:r>
              <a:rPr lang="en-US" sz="4000" dirty="0"/>
              <a:t>your shame </a:t>
            </a:r>
            <a:r>
              <a:rPr lang="en-US" sz="4000" i="1" dirty="0"/>
              <a:t>ye shall have</a:t>
            </a:r>
            <a:r>
              <a:rPr lang="en-US" sz="4000" dirty="0"/>
              <a:t> double; and </a:t>
            </a:r>
            <a:r>
              <a:rPr lang="en-US" sz="4000" i="1" dirty="0"/>
              <a:t>for</a:t>
            </a:r>
            <a:r>
              <a:rPr lang="en-US" sz="4000" dirty="0"/>
              <a:t> confusion they shall rejoice in their portion: therefore in their land they shall possess the double: everlasting joy shall be unto them</a:t>
            </a:r>
            <a:r>
              <a:rPr lang="en-US" sz="4000" dirty="0" smtClean="0"/>
              <a:t>.”  Isa. 61:7</a:t>
            </a:r>
            <a:endParaRPr lang="en-US" sz="4000" dirty="0"/>
          </a:p>
          <a:p>
            <a:endParaRPr lang="en-US" sz="4000" dirty="0"/>
          </a:p>
        </p:txBody>
      </p:sp>
      <p:pic>
        <p:nvPicPr>
          <p:cNvPr id="7" name="Content Placeholder 6"/>
          <p:cNvPicPr>
            <a:picLocks noGrp="1" noChangeAspect="1"/>
          </p:cNvPicPr>
          <p:nvPr>
            <p:ph sz="half" idx="1"/>
          </p:nvPr>
        </p:nvPicPr>
        <p:blipFill>
          <a:blip r:embed="rId2"/>
          <a:srcRect l="16581" r="16581"/>
          <a:stretch>
            <a:fillRect/>
          </a:stretch>
        </p:blipFill>
        <p:spPr>
          <a:xfrm>
            <a:off x="0" y="0"/>
            <a:ext cx="4495800" cy="6858000"/>
          </a:xfrm>
        </p:spPr>
      </p:pic>
    </p:spTree>
    <p:extLst>
      <p:ext uri="{BB962C8B-B14F-4D97-AF65-F5344CB8AC3E}">
        <p14:creationId xmlns:p14="http://schemas.microsoft.com/office/powerpoint/2010/main" val="1082809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1925"/>
          </a:xfrm>
        </p:spPr>
        <p:txBody>
          <a:bodyPr/>
          <a:lstStyle/>
          <a:p>
            <a:r>
              <a:rPr lang="en-US" b="1" i="1" u="sng" dirty="0" smtClean="0">
                <a:solidFill>
                  <a:srgbClr val="0000FF"/>
                </a:solidFill>
              </a:rPr>
              <a:t>Double Dose</a:t>
            </a:r>
            <a:endParaRPr lang="en-US" b="1" i="1" u="sng" dirty="0">
              <a:solidFill>
                <a:srgbClr val="0000FF"/>
              </a:solidFill>
            </a:endParaRPr>
          </a:p>
        </p:txBody>
      </p:sp>
      <p:sp>
        <p:nvSpPr>
          <p:cNvPr id="3" name="Content Placeholder 2"/>
          <p:cNvSpPr>
            <a:spLocks noGrp="1"/>
          </p:cNvSpPr>
          <p:nvPr>
            <p:ph idx="1"/>
          </p:nvPr>
        </p:nvSpPr>
        <p:spPr>
          <a:xfrm>
            <a:off x="0" y="697030"/>
            <a:ext cx="9144000" cy="6160970"/>
          </a:xfrm>
        </p:spPr>
        <p:txBody>
          <a:bodyPr>
            <a:normAutofit/>
          </a:bodyPr>
          <a:lstStyle/>
          <a:p>
            <a:endParaRPr lang="en-US" dirty="0"/>
          </a:p>
          <a:p>
            <a:r>
              <a:rPr lang="en-US" dirty="0" smtClean="0"/>
              <a:t>“Elisha </a:t>
            </a:r>
            <a:r>
              <a:rPr lang="en-US" dirty="0"/>
              <a:t>asked not for worldly honor, or for a high place among the great men of earth. That which he craved was a large measure of the Spirit that God had bestowed so freely upon the one about to be honored with translation. </a:t>
            </a:r>
            <a:r>
              <a:rPr lang="en-US" dirty="0" smtClean="0"/>
              <a:t>He </a:t>
            </a:r>
            <a:r>
              <a:rPr lang="en-US" dirty="0"/>
              <a:t>knew that nothing but the Spirit which had rested upon Elijah could fit him to fill the place in Israel to which God had called him, and so he asked, "I pray thee, let a double portion of thy Spirit be upon me." </a:t>
            </a:r>
            <a:r>
              <a:rPr lang="en-US" dirty="0" smtClean="0"/>
              <a:t>PK, pg. 226, 227</a:t>
            </a:r>
            <a:endParaRPr lang="en-US" dirty="0"/>
          </a:p>
        </p:txBody>
      </p:sp>
    </p:spTree>
    <p:extLst>
      <p:ext uri="{BB962C8B-B14F-4D97-AF65-F5344CB8AC3E}">
        <p14:creationId xmlns:p14="http://schemas.microsoft.com/office/powerpoint/2010/main" val="879668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9373"/>
          </a:xfrm>
        </p:spPr>
        <p:txBody>
          <a:bodyPr/>
          <a:lstStyle/>
          <a:p>
            <a:r>
              <a:rPr lang="en-US" b="1" i="1" u="sng" dirty="0" smtClean="0">
                <a:solidFill>
                  <a:srgbClr val="FF0000"/>
                </a:solidFill>
              </a:rPr>
              <a:t>True to Their Call</a:t>
            </a:r>
            <a:endParaRPr lang="en-US" b="1" i="1" u="sng" dirty="0">
              <a:solidFill>
                <a:srgbClr val="FF0000"/>
              </a:solidFill>
            </a:endParaRPr>
          </a:p>
        </p:txBody>
      </p:sp>
      <p:sp>
        <p:nvSpPr>
          <p:cNvPr id="3" name="Content Placeholder 2"/>
          <p:cNvSpPr>
            <a:spLocks noGrp="1"/>
          </p:cNvSpPr>
          <p:nvPr>
            <p:ph sz="half" idx="1"/>
          </p:nvPr>
        </p:nvSpPr>
        <p:spPr>
          <a:xfrm>
            <a:off x="0" y="774478"/>
            <a:ext cx="4495800" cy="6083522"/>
          </a:xfrm>
        </p:spPr>
        <p:txBody>
          <a:bodyPr>
            <a:normAutofit fontScale="92500" lnSpcReduction="10000"/>
          </a:bodyPr>
          <a:lstStyle/>
          <a:p>
            <a:r>
              <a:rPr lang="en-US" dirty="0" smtClean="0"/>
              <a:t>“Above </a:t>
            </a:r>
            <a:r>
              <a:rPr lang="en-US" dirty="0"/>
              <a:t>every earthly good, the king desired wisdom and understanding for the accomplishment of the work God had given him to do. He longed for quickness of mind, for largeness of heart, for tenderness of spirit. That night the Lord appeared to Solomon in a dream and said, "Ask what I shall give thee." In his answer the young and inexperienced ruler gave utterance to his feeling of helplessness and his desire for aid</a:t>
            </a:r>
            <a:r>
              <a:rPr lang="en-US" dirty="0" smtClean="0"/>
              <a:t>.”  PK, pg. 28</a:t>
            </a:r>
            <a:endParaRPr lang="en-US" dirty="0"/>
          </a:p>
        </p:txBody>
      </p:sp>
      <p:pic>
        <p:nvPicPr>
          <p:cNvPr id="5" name="Content Placeholder 4"/>
          <p:cNvPicPr>
            <a:picLocks noGrp="1" noChangeAspect="1"/>
          </p:cNvPicPr>
          <p:nvPr>
            <p:ph sz="half" idx="2"/>
          </p:nvPr>
        </p:nvPicPr>
        <p:blipFill>
          <a:blip r:embed="rId2"/>
          <a:srcRect t="8937" b="8937"/>
          <a:stretch>
            <a:fillRect/>
          </a:stretch>
        </p:blipFill>
        <p:spPr>
          <a:xfrm>
            <a:off x="4495800" y="774478"/>
            <a:ext cx="4781788" cy="6083522"/>
          </a:xfrm>
        </p:spPr>
      </p:pic>
    </p:spTree>
    <p:extLst>
      <p:ext uri="{BB962C8B-B14F-4D97-AF65-F5344CB8AC3E}">
        <p14:creationId xmlns:p14="http://schemas.microsoft.com/office/powerpoint/2010/main" val="4096807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863"/>
          </a:xfrm>
        </p:spPr>
        <p:txBody>
          <a:bodyPr/>
          <a:lstStyle/>
          <a:p>
            <a:r>
              <a:rPr lang="en-US" b="1" i="1" u="sng" dirty="0" smtClean="0">
                <a:solidFill>
                  <a:srgbClr val="FF0000"/>
                </a:solidFill>
              </a:rPr>
              <a:t>A Wise Heart!</a:t>
            </a:r>
            <a:endParaRPr lang="en-US" b="1" i="1" u="sng" dirty="0">
              <a:solidFill>
                <a:srgbClr val="FF0000"/>
              </a:solidFill>
            </a:endParaRPr>
          </a:p>
        </p:txBody>
      </p:sp>
      <p:sp>
        <p:nvSpPr>
          <p:cNvPr id="3" name="Content Placeholder 2"/>
          <p:cNvSpPr>
            <a:spLocks noGrp="1"/>
          </p:cNvSpPr>
          <p:nvPr>
            <p:ph idx="1"/>
          </p:nvPr>
        </p:nvSpPr>
        <p:spPr>
          <a:xfrm>
            <a:off x="0" y="743499"/>
            <a:ext cx="9144000" cy="6114501"/>
          </a:xfrm>
        </p:spPr>
        <p:txBody>
          <a:bodyPr>
            <a:normAutofit fontScale="85000" lnSpcReduction="10000"/>
          </a:bodyPr>
          <a:lstStyle/>
          <a:p>
            <a:r>
              <a:rPr lang="en-US" dirty="0" smtClean="0"/>
              <a:t>“In </a:t>
            </a:r>
            <a:r>
              <a:rPr lang="en-US" dirty="0"/>
              <a:t>Gibeon the LORD appeared to Solomon in a dream by night: and God said, Ask what I shall give thee</a:t>
            </a:r>
            <a:r>
              <a:rPr lang="en-US" dirty="0" smtClean="0"/>
              <a:t>.  </a:t>
            </a:r>
            <a:r>
              <a:rPr lang="en-US" dirty="0"/>
              <a:t>And Solomon said, Thou hast shewed unto thy servant David my father great mercy, according as he walked before thee in truth, and in righteousness, and in uprightness of heart with thee; and thou hast kept for him this great kindness, that thou hast given him a son to sit on his throne, as </a:t>
            </a:r>
            <a:r>
              <a:rPr lang="en-US" i="1" dirty="0"/>
              <a:t>it is</a:t>
            </a:r>
            <a:r>
              <a:rPr lang="en-US" dirty="0"/>
              <a:t> this day</a:t>
            </a:r>
            <a:r>
              <a:rPr lang="en-US" dirty="0" smtClean="0"/>
              <a:t>.  </a:t>
            </a:r>
            <a:r>
              <a:rPr lang="en-US" dirty="0"/>
              <a:t>And now, O LORD my God, thou hast made thy servant king instead of David my father: and I </a:t>
            </a:r>
            <a:r>
              <a:rPr lang="en-US" i="1" dirty="0"/>
              <a:t>am but</a:t>
            </a:r>
            <a:r>
              <a:rPr lang="en-US" dirty="0"/>
              <a:t> a little child: I know not </a:t>
            </a:r>
            <a:r>
              <a:rPr lang="en-US" i="1" dirty="0"/>
              <a:t>how</a:t>
            </a:r>
            <a:r>
              <a:rPr lang="en-US" dirty="0"/>
              <a:t> to go out or come in</a:t>
            </a:r>
            <a:r>
              <a:rPr lang="en-US" dirty="0" smtClean="0"/>
              <a:t>.  </a:t>
            </a:r>
            <a:r>
              <a:rPr lang="en-US" dirty="0"/>
              <a:t>And thy servant </a:t>
            </a:r>
            <a:r>
              <a:rPr lang="en-US" i="1" dirty="0"/>
              <a:t>is</a:t>
            </a:r>
            <a:r>
              <a:rPr lang="en-US" dirty="0"/>
              <a:t> in the midst of thy people which thou hast chosen, a great people, that cannot be numbered nor counted for multitude</a:t>
            </a:r>
            <a:r>
              <a:rPr lang="en-US" dirty="0" smtClean="0"/>
              <a:t>. </a:t>
            </a:r>
            <a:r>
              <a:rPr lang="en-US" dirty="0"/>
              <a:t>Give therefore thy servant an understanding heart to judge thy people, that I may discern between good and bad: for who is able to judge this thy so great a people</a:t>
            </a:r>
            <a:r>
              <a:rPr lang="en-US" dirty="0" smtClean="0"/>
              <a:t>?”  1 Kings 3:5-9</a:t>
            </a:r>
            <a:endParaRPr lang="en-US" dirty="0"/>
          </a:p>
          <a:p>
            <a:endParaRPr lang="en-US" dirty="0"/>
          </a:p>
        </p:txBody>
      </p:sp>
    </p:spTree>
    <p:extLst>
      <p:ext uri="{BB962C8B-B14F-4D97-AF65-F5344CB8AC3E}">
        <p14:creationId xmlns:p14="http://schemas.microsoft.com/office/powerpoint/2010/main" val="3508119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3290"/>
          </a:xfrm>
        </p:spPr>
        <p:txBody>
          <a:bodyPr/>
          <a:lstStyle/>
          <a:p>
            <a:r>
              <a:rPr lang="en-US" b="1" i="1" u="sng" dirty="0" smtClean="0">
                <a:solidFill>
                  <a:srgbClr val="FF0000"/>
                </a:solidFill>
              </a:rPr>
              <a:t>Translation!</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rcRect l="13950" r="13950"/>
          <a:stretch>
            <a:fillRect/>
          </a:stretch>
        </p:blipFill>
        <p:spPr>
          <a:xfrm>
            <a:off x="0" y="867416"/>
            <a:ext cx="4894354" cy="7059364"/>
          </a:xfrm>
        </p:spPr>
      </p:pic>
      <p:sp>
        <p:nvSpPr>
          <p:cNvPr id="4" name="Content Placeholder 3"/>
          <p:cNvSpPr>
            <a:spLocks noGrp="1"/>
          </p:cNvSpPr>
          <p:nvPr>
            <p:ph sz="half" idx="2"/>
          </p:nvPr>
        </p:nvSpPr>
        <p:spPr>
          <a:xfrm>
            <a:off x="4648200" y="867416"/>
            <a:ext cx="4495800" cy="5990584"/>
          </a:xfrm>
        </p:spPr>
        <p:txBody>
          <a:bodyPr>
            <a:normAutofit/>
          </a:bodyPr>
          <a:lstStyle/>
          <a:p>
            <a:r>
              <a:rPr lang="en-US" sz="3200" dirty="0" smtClean="0"/>
              <a:t>“And </a:t>
            </a:r>
            <a:r>
              <a:rPr lang="en-US" sz="3200" dirty="0"/>
              <a:t>it came to pass, as they still went on, and talked, that, behold, </a:t>
            </a:r>
            <a:r>
              <a:rPr lang="en-US" sz="3200" i="1" dirty="0"/>
              <a:t>there appeared</a:t>
            </a:r>
            <a:r>
              <a:rPr lang="en-US" sz="3200" dirty="0"/>
              <a:t> a chariot of fire, and horses of fire, and parted them both asunder; and Elijah went up by a whirlwind into heaven</a:t>
            </a:r>
            <a:r>
              <a:rPr lang="en-US" sz="3200" dirty="0" smtClean="0"/>
              <a:t>.”  2 Kings 2:11</a:t>
            </a:r>
            <a:endParaRPr lang="en-US" sz="3200" dirty="0"/>
          </a:p>
          <a:p>
            <a:endParaRPr lang="en-US" sz="3200" dirty="0"/>
          </a:p>
        </p:txBody>
      </p:sp>
    </p:spTree>
    <p:extLst>
      <p:ext uri="{BB962C8B-B14F-4D97-AF65-F5344CB8AC3E}">
        <p14:creationId xmlns:p14="http://schemas.microsoft.com/office/powerpoint/2010/main" val="1612651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542134"/>
            <a:ext cx="9144000" cy="6315866"/>
          </a:xfrm>
        </p:spPr>
        <p:txBody>
          <a:bodyPr>
            <a:normAutofit fontScale="85000" lnSpcReduction="20000"/>
          </a:bodyPr>
          <a:lstStyle/>
          <a:p>
            <a:r>
              <a:rPr lang="en-US" dirty="0" smtClean="0"/>
              <a:t>“Elijah </a:t>
            </a:r>
            <a:r>
              <a:rPr lang="en-US" dirty="0"/>
              <a:t>was a type of the saints who will be living on the earth at the time of the second advent of Christ and who will be "changed, in a moment, in the twinkling of an eye, at the last trump," without tasting of death. 1 Corinthians 15:51, 52. It was as a representative of those who shall be thus translated that Elijah, near the close of Christ's earthly ministry, was permitted to stand with Moses by the side of the </a:t>
            </a:r>
            <a:r>
              <a:rPr lang="en-US" dirty="0" err="1"/>
              <a:t>Saviour</a:t>
            </a:r>
            <a:r>
              <a:rPr lang="en-US" dirty="0"/>
              <a:t> on the mount of transfiguration. In these glorified ones, the disciples saw in miniature a representation of the kingdom of the redeemed. They beheld Jesus clothed with the light of heaven; they heard the "voice out of the cloud" (Luke 9:35), acknowledging Him as the Son of God; they saw Moses, representing those who will be raised from the dead at the time of the second advent; and there also stood Elijah, representing those who at the close of earth's history will be changed from mortal to immortal and be translated to heaven without seeing </a:t>
            </a:r>
            <a:r>
              <a:rPr lang="en-US" dirty="0" smtClean="0"/>
              <a:t>death.”  PK, pgs. 227,228 </a:t>
            </a:r>
            <a:endParaRPr lang="en-US" dirty="0"/>
          </a:p>
          <a:p>
            <a:endParaRPr lang="en-US" dirty="0"/>
          </a:p>
        </p:txBody>
      </p:sp>
    </p:spTree>
    <p:extLst>
      <p:ext uri="{BB962C8B-B14F-4D97-AF65-F5344CB8AC3E}">
        <p14:creationId xmlns:p14="http://schemas.microsoft.com/office/powerpoint/2010/main" val="3944719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77206"/>
          </a:xfrm>
        </p:spPr>
        <p:txBody>
          <a:bodyPr>
            <a:normAutofit fontScale="90000"/>
          </a:bodyPr>
          <a:lstStyle/>
          <a:p>
            <a:r>
              <a:rPr lang="en-US" b="1" i="1" u="sng" dirty="0" smtClean="0">
                <a:solidFill>
                  <a:srgbClr val="660066"/>
                </a:solidFill>
              </a:rPr>
              <a:t>Where is Catholicism /Apostate Adventism?</a:t>
            </a:r>
            <a:endParaRPr lang="en-US" b="1" i="1" u="sng" dirty="0">
              <a:solidFill>
                <a:srgbClr val="660066"/>
              </a:solidFill>
            </a:endParaRPr>
          </a:p>
        </p:txBody>
      </p:sp>
      <p:sp>
        <p:nvSpPr>
          <p:cNvPr id="3" name="Content Placeholder 2"/>
          <p:cNvSpPr>
            <a:spLocks noGrp="1"/>
          </p:cNvSpPr>
          <p:nvPr>
            <p:ph sz="half" idx="1"/>
          </p:nvPr>
        </p:nvSpPr>
        <p:spPr>
          <a:xfrm>
            <a:off x="0" y="1177206"/>
            <a:ext cx="4495800" cy="5680794"/>
          </a:xfrm>
        </p:spPr>
        <p:txBody>
          <a:bodyPr>
            <a:normAutofit/>
          </a:bodyPr>
          <a:lstStyle/>
          <a:p>
            <a:r>
              <a:rPr lang="en-US" dirty="0" smtClean="0"/>
              <a:t>Ahab died in battle and will perish for eternity.  So goes apostate Adventism.</a:t>
            </a:r>
          </a:p>
          <a:p>
            <a:r>
              <a:rPr lang="en-US" dirty="0" smtClean="0"/>
              <a:t>Jezebel was thrown out of a window and consumed by dogs.  So, Romanism will be destroyed and eaten by vultures!</a:t>
            </a:r>
          </a:p>
          <a:p>
            <a:r>
              <a:rPr lang="en-US" dirty="0" smtClean="0"/>
              <a:t>  The faithful of God will go to paradise!!</a:t>
            </a:r>
            <a:endParaRPr lang="en-US" dirty="0"/>
          </a:p>
        </p:txBody>
      </p:sp>
      <p:pic>
        <p:nvPicPr>
          <p:cNvPr id="5" name="Content Placeholder 4"/>
          <p:cNvPicPr>
            <a:picLocks noGrp="1" noChangeAspect="1"/>
          </p:cNvPicPr>
          <p:nvPr>
            <p:ph sz="half" idx="2"/>
          </p:nvPr>
        </p:nvPicPr>
        <p:blipFill>
          <a:blip r:embed="rId2"/>
          <a:srcRect l="16745" r="16745"/>
          <a:stretch>
            <a:fillRect/>
          </a:stretch>
        </p:blipFill>
        <p:spPr>
          <a:xfrm>
            <a:off x="4495800" y="1177206"/>
            <a:ext cx="4648200" cy="5680794"/>
          </a:xfrm>
        </p:spPr>
      </p:pic>
    </p:spTree>
    <p:extLst>
      <p:ext uri="{BB962C8B-B14F-4D97-AF65-F5344CB8AC3E}">
        <p14:creationId xmlns:p14="http://schemas.microsoft.com/office/powerpoint/2010/main" val="3991261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1925"/>
          </a:xfrm>
        </p:spPr>
        <p:txBody>
          <a:bodyPr/>
          <a:lstStyle/>
          <a:p>
            <a:r>
              <a:rPr lang="en-US" b="1" i="1" u="sng" dirty="0" smtClean="0">
                <a:solidFill>
                  <a:srgbClr val="660066"/>
                </a:solidFill>
              </a:rPr>
              <a:t>Paradise</a:t>
            </a:r>
            <a:endParaRPr lang="en-US" b="1" i="1" u="sng" dirty="0">
              <a:solidFill>
                <a:srgbClr val="660066"/>
              </a:solidFill>
            </a:endParaRPr>
          </a:p>
        </p:txBody>
      </p:sp>
      <p:sp>
        <p:nvSpPr>
          <p:cNvPr id="3" name="Content Placeholder 2"/>
          <p:cNvSpPr>
            <a:spLocks noGrp="1"/>
          </p:cNvSpPr>
          <p:nvPr>
            <p:ph idx="1"/>
          </p:nvPr>
        </p:nvSpPr>
        <p:spPr>
          <a:xfrm>
            <a:off x="0" y="728009"/>
            <a:ext cx="9144000" cy="6129991"/>
          </a:xfrm>
        </p:spPr>
        <p:txBody>
          <a:bodyPr>
            <a:normAutofit/>
          </a:bodyPr>
          <a:lstStyle/>
          <a:p>
            <a:r>
              <a:rPr lang="en-US" sz="3600" dirty="0" smtClean="0"/>
              <a:t>“In </a:t>
            </a:r>
            <a:r>
              <a:rPr lang="en-US" sz="3600" dirty="0"/>
              <a:t>the desert, in loneliness and discouragement, Elijah had said that he had had enough of life and had prayed that he might die. But the Lord in His mercy had not taken him at his word. There was yet a great work for Elijah to do; and when his work was done, he was not to perish in discouragement and solitude. Not for him the descent into the tomb, but the ascent with God's angels to the presence of His </a:t>
            </a:r>
            <a:r>
              <a:rPr lang="en-US" sz="3600" dirty="0" smtClean="0"/>
              <a:t>glory. “  </a:t>
            </a:r>
            <a:r>
              <a:rPr lang="en-US" sz="3600" dirty="0" err="1" smtClean="0"/>
              <a:t>Pk</a:t>
            </a:r>
            <a:r>
              <a:rPr lang="en-US" sz="3600" dirty="0" smtClean="0"/>
              <a:t>, pg.228</a:t>
            </a:r>
            <a:endParaRPr lang="en-US" sz="3600" dirty="0"/>
          </a:p>
        </p:txBody>
      </p:sp>
    </p:spTree>
    <p:extLst>
      <p:ext uri="{BB962C8B-B14F-4D97-AF65-F5344CB8AC3E}">
        <p14:creationId xmlns:p14="http://schemas.microsoft.com/office/powerpoint/2010/main" val="2440354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1925"/>
          </a:xfrm>
        </p:spPr>
        <p:txBody>
          <a:bodyPr/>
          <a:lstStyle/>
          <a:p>
            <a:r>
              <a:rPr lang="en-US" b="1" i="1" u="sng" dirty="0" smtClean="0">
                <a:solidFill>
                  <a:srgbClr val="660066"/>
                </a:solidFill>
              </a:rPr>
              <a:t>Home at Last</a:t>
            </a:r>
            <a:endParaRPr lang="en-US" b="1" i="1" u="sng" dirty="0">
              <a:solidFill>
                <a:srgbClr val="660066"/>
              </a:solidFill>
            </a:endParaRPr>
          </a:p>
        </p:txBody>
      </p:sp>
      <p:pic>
        <p:nvPicPr>
          <p:cNvPr id="5" name="Content Placeholder 4"/>
          <p:cNvPicPr>
            <a:picLocks noGrp="1" noChangeAspect="1"/>
          </p:cNvPicPr>
          <p:nvPr>
            <p:ph sz="half" idx="1"/>
          </p:nvPr>
        </p:nvPicPr>
        <p:blipFill>
          <a:blip r:embed="rId2"/>
          <a:srcRect l="20372" r="20372"/>
          <a:stretch>
            <a:fillRect/>
          </a:stretch>
        </p:blipFill>
        <p:spPr>
          <a:xfrm>
            <a:off x="-1" y="851926"/>
            <a:ext cx="4878865" cy="6006074"/>
          </a:xfrm>
        </p:spPr>
      </p:pic>
      <p:sp>
        <p:nvSpPr>
          <p:cNvPr id="4" name="Content Placeholder 3"/>
          <p:cNvSpPr>
            <a:spLocks noGrp="1"/>
          </p:cNvSpPr>
          <p:nvPr>
            <p:ph sz="half" idx="2"/>
          </p:nvPr>
        </p:nvSpPr>
        <p:spPr>
          <a:xfrm>
            <a:off x="4648200" y="712519"/>
            <a:ext cx="4495800" cy="6145481"/>
          </a:xfrm>
        </p:spPr>
        <p:txBody>
          <a:bodyPr>
            <a:normAutofit/>
          </a:bodyPr>
          <a:lstStyle/>
          <a:p>
            <a:r>
              <a:rPr lang="en-US" dirty="0" smtClean="0"/>
              <a:t>“</a:t>
            </a:r>
            <a:r>
              <a:rPr lang="en-US" dirty="0"/>
              <a:t>For the Lord himself shall descend from heaven with a shout, with the voice of the archangel, and with the trump of God: and the dead in Christ shall rise </a:t>
            </a:r>
            <a:r>
              <a:rPr lang="en-US" smtClean="0"/>
              <a:t>first:</a:t>
            </a:r>
            <a:r>
              <a:rPr lang="en-US" dirty="0" smtClean="0"/>
              <a:t> </a:t>
            </a:r>
            <a:r>
              <a:rPr lang="en-US" smtClean="0"/>
              <a:t>Then </a:t>
            </a:r>
            <a:r>
              <a:rPr lang="en-US" dirty="0"/>
              <a:t>we which are alive </a:t>
            </a:r>
            <a:r>
              <a:rPr lang="en-US" i="1" dirty="0"/>
              <a:t>and</a:t>
            </a:r>
            <a:r>
              <a:rPr lang="en-US" dirty="0"/>
              <a:t> remain shall be caught up together with them in the clouds, to meet the Lord in the air: and so shall we ever be with the Lord</a:t>
            </a:r>
            <a:r>
              <a:rPr lang="en-US" dirty="0" smtClean="0"/>
              <a:t>.”  1 Thess. 4:16, 17</a:t>
            </a:r>
            <a:endParaRPr lang="en-US" dirty="0"/>
          </a:p>
          <a:p>
            <a:endParaRPr lang="en-US" dirty="0"/>
          </a:p>
        </p:txBody>
      </p:sp>
    </p:spTree>
    <p:extLst>
      <p:ext uri="{BB962C8B-B14F-4D97-AF65-F5344CB8AC3E}">
        <p14:creationId xmlns:p14="http://schemas.microsoft.com/office/powerpoint/2010/main" val="3710846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37800"/>
          </a:xfrm>
        </p:spPr>
        <p:txBody>
          <a:bodyPr/>
          <a:lstStyle/>
          <a:p>
            <a:r>
              <a:rPr lang="en-US" b="1" i="1" u="sng" dirty="0" smtClean="0">
                <a:solidFill>
                  <a:srgbClr val="FF0000"/>
                </a:solidFill>
              </a:rPr>
              <a:t>Active Life</a:t>
            </a:r>
            <a:endParaRPr lang="en-US" b="1" i="1" u="sng" dirty="0">
              <a:solidFill>
                <a:srgbClr val="FF0000"/>
              </a:solidFill>
            </a:endParaRPr>
          </a:p>
        </p:txBody>
      </p:sp>
      <p:sp>
        <p:nvSpPr>
          <p:cNvPr id="3" name="Content Placeholder 2"/>
          <p:cNvSpPr>
            <a:spLocks noGrp="1"/>
          </p:cNvSpPr>
          <p:nvPr>
            <p:ph idx="1"/>
          </p:nvPr>
        </p:nvSpPr>
        <p:spPr>
          <a:xfrm>
            <a:off x="0" y="851926"/>
            <a:ext cx="9144000" cy="6006074"/>
          </a:xfrm>
        </p:spPr>
        <p:txBody>
          <a:bodyPr>
            <a:normAutofit/>
          </a:bodyPr>
          <a:lstStyle/>
          <a:p>
            <a:r>
              <a:rPr lang="en-US" sz="3600" dirty="0" smtClean="0"/>
              <a:t>Elijah had once had a quiet life in the hills of Gilead beyond the Jordan.  It was not always to be that way.  He was sent to Ahab’s palace to deliver Heaven’s judgments, then on to </a:t>
            </a:r>
            <a:r>
              <a:rPr lang="en-US" sz="3600" dirty="0" err="1" smtClean="0"/>
              <a:t>Zarapheth</a:t>
            </a:r>
            <a:r>
              <a:rPr lang="en-US" sz="3600" dirty="0" smtClean="0"/>
              <a:t> and years of famine and a price on his head.  Then, return to Israel and a showdown with Ahab at Carmel.  He fled from Jezebel and wished he might die, but God had a greater destiny for him!  That time had finally come!</a:t>
            </a:r>
            <a:endParaRPr lang="en-US" sz="3600" dirty="0"/>
          </a:p>
        </p:txBody>
      </p:sp>
    </p:spTree>
    <p:extLst>
      <p:ext uri="{BB962C8B-B14F-4D97-AF65-F5344CB8AC3E}">
        <p14:creationId xmlns:p14="http://schemas.microsoft.com/office/powerpoint/2010/main" val="3152832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863"/>
          </a:xfrm>
        </p:spPr>
        <p:txBody>
          <a:bodyPr/>
          <a:lstStyle/>
          <a:p>
            <a:r>
              <a:rPr lang="en-US" b="1" i="1" u="sng" dirty="0" smtClean="0">
                <a:solidFill>
                  <a:srgbClr val="000090"/>
                </a:solidFill>
              </a:rPr>
              <a:t>Knew What was Coming!</a:t>
            </a:r>
            <a:endParaRPr lang="en-US" b="1" i="1" u="sng" dirty="0">
              <a:solidFill>
                <a:srgbClr val="000090"/>
              </a:solidFill>
            </a:endParaRPr>
          </a:p>
        </p:txBody>
      </p:sp>
      <p:sp>
        <p:nvSpPr>
          <p:cNvPr id="3" name="Content Placeholder 2"/>
          <p:cNvSpPr>
            <a:spLocks noGrp="1"/>
          </p:cNvSpPr>
          <p:nvPr>
            <p:ph idx="1"/>
          </p:nvPr>
        </p:nvSpPr>
        <p:spPr>
          <a:xfrm>
            <a:off x="0" y="758988"/>
            <a:ext cx="9144000" cy="6099012"/>
          </a:xfrm>
        </p:spPr>
        <p:txBody>
          <a:bodyPr>
            <a:normAutofit fontScale="85000" lnSpcReduction="20000"/>
          </a:bodyPr>
          <a:lstStyle/>
          <a:p>
            <a:r>
              <a:rPr lang="en-US" dirty="0" smtClean="0"/>
              <a:t>“As Elisha accompanied the prophet on his round of service from school to school, his faith and resolution were once more tested. At </a:t>
            </a:r>
            <a:r>
              <a:rPr lang="en-US" dirty="0" err="1" smtClean="0"/>
              <a:t>Gilgal</a:t>
            </a:r>
            <a:r>
              <a:rPr lang="en-US" dirty="0" smtClean="0"/>
              <a:t>, and again at Bethel and Jericho, he was invited by the prophet to turn back. "Tarry here, I pray thee," Elijah said; "for the Lord hath sent me to Bethel." But in his early labor of guiding the plow, Elisha had learned not to fail or to become discouraged, and now that he had set his hand to the plow in another line of duty he would not be diverted from his purpose. He would not be parted from his master, so long as opportunity remained for gaining a further fitting up for service. Unknown to Elijah, the revelation that he was to be translated had been made known to his disciples in the schools of the prophets, and in particular to Elisha. And now the tried servant of the man of God kept close beside him. As often as the invitation to turn back was given, his answer was, "As the Lord </a:t>
            </a:r>
            <a:r>
              <a:rPr lang="en-US" dirty="0" err="1" smtClean="0"/>
              <a:t>liveth</a:t>
            </a:r>
            <a:r>
              <a:rPr lang="en-US" dirty="0" smtClean="0"/>
              <a:t>, and as thy soul </a:t>
            </a:r>
            <a:r>
              <a:rPr lang="en-US" dirty="0" err="1" smtClean="0"/>
              <a:t>liveth</a:t>
            </a:r>
            <a:r>
              <a:rPr lang="en-US" dirty="0" smtClean="0"/>
              <a:t>, I will not leave thee."   PK, pgs. 225,226</a:t>
            </a:r>
            <a:endParaRPr lang="en-US" dirty="0"/>
          </a:p>
        </p:txBody>
      </p:sp>
    </p:spTree>
    <p:extLst>
      <p:ext uri="{BB962C8B-B14F-4D97-AF65-F5344CB8AC3E}">
        <p14:creationId xmlns:p14="http://schemas.microsoft.com/office/powerpoint/2010/main" val="3361440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74638"/>
            <a:ext cx="4038600" cy="19004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rcRect l="24138" r="24138"/>
          <a:stretch>
            <a:fillRect/>
          </a:stretch>
        </p:blipFill>
        <p:spPr>
          <a:xfrm>
            <a:off x="0" y="0"/>
            <a:ext cx="4648200" cy="6858000"/>
          </a:xfrm>
        </p:spPr>
      </p:pic>
      <p:sp>
        <p:nvSpPr>
          <p:cNvPr id="4" name="Content Placeholder 3"/>
          <p:cNvSpPr>
            <a:spLocks noGrp="1"/>
          </p:cNvSpPr>
          <p:nvPr>
            <p:ph sz="half" idx="2"/>
          </p:nvPr>
        </p:nvSpPr>
        <p:spPr>
          <a:xfrm>
            <a:off x="4648200" y="635072"/>
            <a:ext cx="4495800" cy="6222928"/>
          </a:xfrm>
        </p:spPr>
        <p:txBody>
          <a:bodyPr>
            <a:normAutofit fontScale="92500"/>
          </a:bodyPr>
          <a:lstStyle/>
          <a:p>
            <a:r>
              <a:rPr lang="en-US" dirty="0" smtClean="0"/>
              <a:t>“And Elijah said unto Elisha, Tarry here, I pray thee; for the LORD hath sent me to Bethel. And Elisha said </a:t>
            </a:r>
            <a:r>
              <a:rPr lang="en-US" i="1" dirty="0" smtClean="0"/>
              <a:t>unto him, As</a:t>
            </a:r>
            <a:r>
              <a:rPr lang="en-US" dirty="0" smtClean="0"/>
              <a:t> the LORD liveth, and </a:t>
            </a:r>
            <a:r>
              <a:rPr lang="en-US" i="1" dirty="0" smtClean="0"/>
              <a:t>as</a:t>
            </a:r>
            <a:r>
              <a:rPr lang="en-US" dirty="0" smtClean="0"/>
              <a:t> thy soul liveth, I will not leave thee… </a:t>
            </a:r>
            <a:r>
              <a:rPr lang="en-US" dirty="0"/>
              <a:t>And Elijah said unto him, Elisha, tarry here, I pray thee; for the LORD hath sent me to Jericho. And he said, </a:t>
            </a:r>
            <a:r>
              <a:rPr lang="en-US" i="1" dirty="0"/>
              <a:t>As</a:t>
            </a:r>
            <a:r>
              <a:rPr lang="en-US" dirty="0"/>
              <a:t> the LORD liveth, and </a:t>
            </a:r>
            <a:r>
              <a:rPr lang="en-US" i="1" dirty="0"/>
              <a:t>as</a:t>
            </a:r>
            <a:r>
              <a:rPr lang="en-US" dirty="0"/>
              <a:t> thy soul liveth, I will not leave thee. So they came to Jericho.</a:t>
            </a:r>
            <a:r>
              <a:rPr lang="en-US" dirty="0" smtClean="0"/>
              <a:t>”  2 Kings 2:2,4,6</a:t>
            </a:r>
          </a:p>
          <a:p>
            <a:endParaRPr lang="en-US" dirty="0"/>
          </a:p>
        </p:txBody>
      </p:sp>
    </p:spTree>
    <p:extLst>
      <p:ext uri="{BB962C8B-B14F-4D97-AF65-F5344CB8AC3E}">
        <p14:creationId xmlns:p14="http://schemas.microsoft.com/office/powerpoint/2010/main" val="3185317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3290"/>
          </a:xfrm>
        </p:spPr>
        <p:txBody>
          <a:bodyPr/>
          <a:lstStyle/>
          <a:p>
            <a:r>
              <a:rPr lang="en-US" b="1" i="1" u="sng" dirty="0" smtClean="0">
                <a:solidFill>
                  <a:srgbClr val="000090"/>
                </a:solidFill>
              </a:rPr>
              <a:t>Determination, Perseverance</a:t>
            </a:r>
            <a:endParaRPr lang="en-US" b="1" i="1" u="sng" dirty="0">
              <a:solidFill>
                <a:srgbClr val="000090"/>
              </a:solidFill>
            </a:endParaRPr>
          </a:p>
        </p:txBody>
      </p:sp>
      <p:sp>
        <p:nvSpPr>
          <p:cNvPr id="3" name="Content Placeholder 2"/>
          <p:cNvSpPr>
            <a:spLocks noGrp="1"/>
          </p:cNvSpPr>
          <p:nvPr>
            <p:ph idx="1"/>
          </p:nvPr>
        </p:nvSpPr>
        <p:spPr>
          <a:xfrm>
            <a:off x="0" y="895978"/>
            <a:ext cx="9144000" cy="5962022"/>
          </a:xfrm>
        </p:spPr>
        <p:txBody>
          <a:bodyPr>
            <a:normAutofit fontScale="85000" lnSpcReduction="20000"/>
          </a:bodyPr>
          <a:lstStyle/>
          <a:p>
            <a:r>
              <a:rPr lang="en-US" dirty="0" smtClean="0"/>
              <a:t>“But </a:t>
            </a:r>
            <a:r>
              <a:rPr lang="en-US" dirty="0"/>
              <a:t>in his early labor of guiding the plow, Elisha had learned not to fail or to become discouraged, and now that he had set his hand to the plow in another line of duty he would not be diverted from his purpose</a:t>
            </a:r>
            <a:r>
              <a:rPr lang="en-US" dirty="0" smtClean="0"/>
              <a:t>.”  Pk. Pg. 225 </a:t>
            </a:r>
          </a:p>
          <a:p>
            <a:r>
              <a:rPr lang="en-US" dirty="0" smtClean="0"/>
              <a:t>“</a:t>
            </a:r>
            <a:r>
              <a:rPr lang="en-US" dirty="0"/>
              <a:t>Seest thou a man diligent in his business? he shall stand before kings; he shall not stand before mean </a:t>
            </a:r>
            <a:r>
              <a:rPr lang="en-US" i="1" dirty="0"/>
              <a:t>men</a:t>
            </a:r>
            <a:r>
              <a:rPr lang="en-US" dirty="0" smtClean="0"/>
              <a:t>.”  Pro. 22:29</a:t>
            </a:r>
          </a:p>
          <a:p>
            <a:r>
              <a:rPr lang="en-US" dirty="0" smtClean="0"/>
              <a:t>“</a:t>
            </a:r>
            <a:r>
              <a:rPr lang="en-US" dirty="0"/>
              <a:t>Now when Daniel knew that the writing was signed, he went into his house; and his windows being open in his chamber toward Jerusalem, he kneeled upon his knees three times a day, and prayed, and gave thanks before his God, as he did aforetime</a:t>
            </a:r>
            <a:r>
              <a:rPr lang="en-US" dirty="0" smtClean="0"/>
              <a:t>.”  Dan. 6:10</a:t>
            </a:r>
          </a:p>
          <a:p>
            <a:r>
              <a:rPr lang="en-US" dirty="0" smtClean="0"/>
              <a:t>“</a:t>
            </a:r>
            <a:r>
              <a:rPr lang="en-US" dirty="0"/>
              <a:t>No truth does the Bible more clearly teach than that what we do is the result of what we are. To a great degree the experiences of life are the fruition of our own thoughts and deeds</a:t>
            </a:r>
            <a:r>
              <a:rPr lang="en-US" dirty="0" smtClean="0"/>
              <a:t>.”  ED, pg. 146 </a:t>
            </a:r>
            <a:endParaRPr lang="en-US" dirty="0"/>
          </a:p>
          <a:p>
            <a:endParaRPr lang="en-US" dirty="0"/>
          </a:p>
          <a:p>
            <a:endParaRPr lang="en-US" dirty="0"/>
          </a:p>
        </p:txBody>
      </p:sp>
    </p:spTree>
    <p:extLst>
      <p:ext uri="{BB962C8B-B14F-4D97-AF65-F5344CB8AC3E}">
        <p14:creationId xmlns:p14="http://schemas.microsoft.com/office/powerpoint/2010/main" val="3410156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3884"/>
          </a:xfrm>
        </p:spPr>
        <p:txBody>
          <a:bodyPr/>
          <a:lstStyle/>
          <a:p>
            <a:r>
              <a:rPr lang="en-US" b="1" i="1" u="sng" dirty="0" smtClean="0">
                <a:solidFill>
                  <a:srgbClr val="000090"/>
                </a:solidFill>
              </a:rPr>
              <a:t>Divided the Waters</a:t>
            </a:r>
            <a:endParaRPr lang="en-US" b="1" i="1" u="sng" dirty="0">
              <a:solidFill>
                <a:srgbClr val="000090"/>
              </a:solidFill>
            </a:endParaRPr>
          </a:p>
        </p:txBody>
      </p:sp>
      <p:sp>
        <p:nvSpPr>
          <p:cNvPr id="3" name="Content Placeholder 2"/>
          <p:cNvSpPr>
            <a:spLocks noGrp="1"/>
          </p:cNvSpPr>
          <p:nvPr>
            <p:ph sz="half" idx="1"/>
          </p:nvPr>
        </p:nvSpPr>
        <p:spPr>
          <a:xfrm>
            <a:off x="0" y="789968"/>
            <a:ext cx="4495800" cy="6068032"/>
          </a:xfrm>
        </p:spPr>
        <p:txBody>
          <a:bodyPr>
            <a:normAutofit/>
          </a:bodyPr>
          <a:lstStyle/>
          <a:p>
            <a:r>
              <a:rPr lang="en-US" dirty="0" smtClean="0"/>
              <a:t>“</a:t>
            </a:r>
            <a:r>
              <a:rPr lang="en-US" dirty="0"/>
              <a:t>And fifty men of the sons of the prophets went, and stood to view afar off: and they two stood by Jordan</a:t>
            </a:r>
            <a:r>
              <a:rPr lang="en-US" dirty="0" smtClean="0"/>
              <a:t>. </a:t>
            </a:r>
            <a:r>
              <a:rPr lang="en-US" dirty="0"/>
              <a:t>And Elijah took his mantle, and wrapped </a:t>
            </a:r>
            <a:r>
              <a:rPr lang="en-US" i="1" dirty="0"/>
              <a:t>it</a:t>
            </a:r>
            <a:r>
              <a:rPr lang="en-US" dirty="0"/>
              <a:t> together, and smote the waters, and they were divided hither and thither, so that they two went over on dry ground</a:t>
            </a:r>
            <a:r>
              <a:rPr lang="en-US" dirty="0" smtClean="0"/>
              <a:t>.”  2 Kings 2:7,8</a:t>
            </a:r>
            <a:endParaRPr lang="en-US" dirty="0"/>
          </a:p>
          <a:p>
            <a:endParaRPr lang="en-US" dirty="0"/>
          </a:p>
        </p:txBody>
      </p:sp>
      <p:pic>
        <p:nvPicPr>
          <p:cNvPr id="5" name="Content Placeholder 4"/>
          <p:cNvPicPr>
            <a:picLocks noGrp="1" noChangeAspect="1"/>
          </p:cNvPicPr>
          <p:nvPr>
            <p:ph sz="half" idx="2"/>
          </p:nvPr>
        </p:nvPicPr>
        <p:blipFill>
          <a:blip r:embed="rId2"/>
          <a:srcRect t="11399" b="11399"/>
          <a:stretch>
            <a:fillRect/>
          </a:stretch>
        </p:blipFill>
        <p:spPr>
          <a:xfrm>
            <a:off x="4495800" y="789968"/>
            <a:ext cx="4648200" cy="6068032"/>
          </a:xfrm>
        </p:spPr>
      </p:pic>
    </p:spTree>
    <p:extLst>
      <p:ext uri="{BB962C8B-B14F-4D97-AF65-F5344CB8AC3E}">
        <p14:creationId xmlns:p14="http://schemas.microsoft.com/office/powerpoint/2010/main" val="3084366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495800" cy="944863"/>
          </a:xfrm>
        </p:spPr>
        <p:txBody>
          <a:bodyPr>
            <a:normAutofit fontScale="90000"/>
          </a:bodyPr>
          <a:lstStyle/>
          <a:p>
            <a:r>
              <a:rPr lang="en-US" b="1" i="1" u="sng" dirty="0" smtClean="0">
                <a:solidFill>
                  <a:srgbClr val="FF0000"/>
                </a:solidFill>
                <a:latin typeface="Arial Black"/>
                <a:cs typeface="Arial Black"/>
              </a:rPr>
              <a:t>Same as of Old</a:t>
            </a:r>
            <a:endParaRPr lang="en-US" b="1" i="1" u="sng" dirty="0">
              <a:solidFill>
                <a:srgbClr val="FF0000"/>
              </a:solidFill>
              <a:latin typeface="Arial Black"/>
              <a:cs typeface="Arial Black"/>
            </a:endParaRPr>
          </a:p>
        </p:txBody>
      </p:sp>
      <p:pic>
        <p:nvPicPr>
          <p:cNvPr id="5" name="Content Placeholder 4"/>
          <p:cNvPicPr>
            <a:picLocks noGrp="1" noChangeAspect="1"/>
          </p:cNvPicPr>
          <p:nvPr>
            <p:ph sz="half" idx="1"/>
          </p:nvPr>
        </p:nvPicPr>
        <p:blipFill>
          <a:blip r:embed="rId2"/>
          <a:srcRect l="22301" r="22301"/>
          <a:stretch>
            <a:fillRect/>
          </a:stretch>
        </p:blipFill>
        <p:spPr>
          <a:xfrm>
            <a:off x="0" y="0"/>
            <a:ext cx="4648200" cy="6858000"/>
          </a:xfrm>
        </p:spPr>
      </p:pic>
      <p:sp>
        <p:nvSpPr>
          <p:cNvPr id="4" name="Content Placeholder 3"/>
          <p:cNvSpPr>
            <a:spLocks noGrp="1"/>
          </p:cNvSpPr>
          <p:nvPr>
            <p:ph sz="half" idx="2"/>
          </p:nvPr>
        </p:nvSpPr>
        <p:spPr>
          <a:xfrm>
            <a:off x="4648200" y="774478"/>
            <a:ext cx="4495800" cy="6083522"/>
          </a:xfrm>
        </p:spPr>
        <p:txBody>
          <a:bodyPr>
            <a:normAutofit/>
          </a:bodyPr>
          <a:lstStyle/>
          <a:p>
            <a:r>
              <a:rPr lang="en-US" sz="3200" dirty="0" smtClean="0"/>
              <a:t>The same power that split the Read Sea, that divided Jordan in two, was still in existence in Elijah’s day.  The Lord had lost none of His power to work miracles on behalf of His children.  The same power exists today!  Praise God!</a:t>
            </a:r>
            <a:endParaRPr lang="en-US" sz="3200" dirty="0"/>
          </a:p>
        </p:txBody>
      </p:sp>
    </p:spTree>
    <p:extLst>
      <p:ext uri="{BB962C8B-B14F-4D97-AF65-F5344CB8AC3E}">
        <p14:creationId xmlns:p14="http://schemas.microsoft.com/office/powerpoint/2010/main" val="3376026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1925"/>
          </a:xfrm>
        </p:spPr>
        <p:txBody>
          <a:bodyPr/>
          <a:lstStyle/>
          <a:p>
            <a:r>
              <a:rPr lang="en-US" b="1" i="1" u="sng" dirty="0" smtClean="0">
                <a:solidFill>
                  <a:srgbClr val="FF0000"/>
                </a:solidFill>
              </a:rPr>
              <a:t>Deliverance Today</a:t>
            </a:r>
            <a:endParaRPr lang="en-US" b="1" i="1" u="sng" dirty="0">
              <a:solidFill>
                <a:srgbClr val="FF0000"/>
              </a:solidFill>
            </a:endParaRPr>
          </a:p>
        </p:txBody>
      </p:sp>
      <p:sp>
        <p:nvSpPr>
          <p:cNvPr id="3" name="Content Placeholder 2"/>
          <p:cNvSpPr>
            <a:spLocks noGrp="1"/>
          </p:cNvSpPr>
          <p:nvPr>
            <p:ph idx="1"/>
          </p:nvPr>
        </p:nvSpPr>
        <p:spPr>
          <a:xfrm>
            <a:off x="0" y="728009"/>
            <a:ext cx="9144000" cy="6129991"/>
          </a:xfrm>
        </p:spPr>
        <p:txBody>
          <a:bodyPr>
            <a:normAutofit fontScale="92500" lnSpcReduction="20000"/>
          </a:bodyPr>
          <a:lstStyle/>
          <a:p>
            <a:r>
              <a:rPr lang="en-US" dirty="0" smtClean="0"/>
              <a:t>“This </a:t>
            </a:r>
            <a:r>
              <a:rPr lang="en-US" dirty="0"/>
              <a:t>song and the great deliverance which it commemorates, made an impression never to be effaced from the memory of the Hebrew people. From age to age it was echoed by the prophets and singers of Israel, testifying that Jehovah is the strength and deliverance of those who trust in Him. That song does not belong to the Jewish people alone. It points forward to the destruction of all the foes of righteousness and the final victory of the Israel of God. The prophet of Patmos beholds the white-robed multitude that have "gotten the victory," standing on the "sea of glass mingled with fire," having "the harps of God. And they sing the song of Moses the servant of God, and the song of the Lamb." Revelation 15:2, 3. </a:t>
            </a:r>
            <a:r>
              <a:rPr lang="en-US" dirty="0" smtClean="0"/>
              <a:t>  PP, pg. 289</a:t>
            </a:r>
            <a:endParaRPr lang="en-US" dirty="0"/>
          </a:p>
        </p:txBody>
      </p:sp>
    </p:spTree>
    <p:extLst>
      <p:ext uri="{BB962C8B-B14F-4D97-AF65-F5344CB8AC3E}">
        <p14:creationId xmlns:p14="http://schemas.microsoft.com/office/powerpoint/2010/main" val="2971601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05457"/>
          </a:xfrm>
        </p:spPr>
        <p:txBody>
          <a:bodyPr/>
          <a:lstStyle/>
          <a:p>
            <a:r>
              <a:rPr lang="en-US" b="1" i="1" u="sng" dirty="0" smtClean="0">
                <a:solidFill>
                  <a:srgbClr val="0000FF"/>
                </a:solidFill>
              </a:rPr>
              <a:t>Elisha’s Request</a:t>
            </a:r>
            <a:endParaRPr lang="en-US" b="1" i="1" u="sng" dirty="0">
              <a:solidFill>
                <a:srgbClr val="0000FF"/>
              </a:solidFill>
            </a:endParaRPr>
          </a:p>
        </p:txBody>
      </p:sp>
      <p:sp>
        <p:nvSpPr>
          <p:cNvPr id="3" name="Content Placeholder 2"/>
          <p:cNvSpPr>
            <a:spLocks noGrp="1"/>
          </p:cNvSpPr>
          <p:nvPr>
            <p:ph sz="half" idx="1"/>
          </p:nvPr>
        </p:nvSpPr>
        <p:spPr>
          <a:xfrm>
            <a:off x="0" y="666051"/>
            <a:ext cx="4495800" cy="6191949"/>
          </a:xfrm>
        </p:spPr>
        <p:txBody>
          <a:bodyPr>
            <a:normAutofit fontScale="92500"/>
          </a:bodyPr>
          <a:lstStyle/>
          <a:p>
            <a:r>
              <a:rPr lang="en-US" dirty="0" smtClean="0"/>
              <a:t>“And </a:t>
            </a:r>
            <a:r>
              <a:rPr lang="en-US" dirty="0"/>
              <a:t>it came to pass, when they were gone over, that Elijah said unto Elisha, Ask what I shall do for thee, before I be taken away from thee. And Elisha said, I pray thee, let a double portion of thy spirit be upon me</a:t>
            </a:r>
            <a:r>
              <a:rPr lang="en-US" dirty="0" smtClean="0"/>
              <a:t>.  </a:t>
            </a:r>
            <a:r>
              <a:rPr lang="en-US" b="1" dirty="0" smtClean="0"/>
              <a:t>And </a:t>
            </a:r>
            <a:r>
              <a:rPr lang="en-US" b="1" dirty="0"/>
              <a:t>he said, Thou hast asked a hard thing: </a:t>
            </a:r>
            <a:r>
              <a:rPr lang="en-US" b="1" i="1" dirty="0"/>
              <a:t>nevertheless</a:t>
            </a:r>
            <a:r>
              <a:rPr lang="en-US" b="1" dirty="0"/>
              <a:t>, if thou see me </a:t>
            </a:r>
            <a:r>
              <a:rPr lang="en-US" b="1" i="1" dirty="0"/>
              <a:t>when I am</a:t>
            </a:r>
            <a:r>
              <a:rPr lang="en-US" b="1" dirty="0"/>
              <a:t> taken from thee, it shall be so unto thee; but if not, it shall not be </a:t>
            </a:r>
            <a:r>
              <a:rPr lang="en-US" b="1" i="1" dirty="0"/>
              <a:t>so</a:t>
            </a:r>
            <a:r>
              <a:rPr lang="en-US" b="1" dirty="0" smtClean="0"/>
              <a:t>.”  2 Kings 2:9,10</a:t>
            </a:r>
            <a:endParaRPr lang="en-US" dirty="0"/>
          </a:p>
          <a:p>
            <a:endParaRPr lang="en-US" dirty="0"/>
          </a:p>
        </p:txBody>
      </p:sp>
      <p:pic>
        <p:nvPicPr>
          <p:cNvPr id="5" name="Content Placeholder 4"/>
          <p:cNvPicPr>
            <a:picLocks noGrp="1" noChangeAspect="1"/>
          </p:cNvPicPr>
          <p:nvPr>
            <p:ph sz="half" idx="2"/>
          </p:nvPr>
        </p:nvPicPr>
        <p:blipFill>
          <a:blip r:embed="rId2"/>
          <a:srcRect l="31356" r="31356"/>
          <a:stretch>
            <a:fillRect/>
          </a:stretch>
        </p:blipFill>
        <p:spPr>
          <a:xfrm>
            <a:off x="4290304" y="666051"/>
            <a:ext cx="4853696" cy="6191949"/>
          </a:xfrm>
        </p:spPr>
      </p:pic>
    </p:spTree>
    <p:extLst>
      <p:ext uri="{BB962C8B-B14F-4D97-AF65-F5344CB8AC3E}">
        <p14:creationId xmlns:p14="http://schemas.microsoft.com/office/powerpoint/2010/main" val="2020705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2923</TotalTime>
  <Words>1963</Words>
  <Application>Microsoft Macintosh PowerPoint</Application>
  <PresentationFormat>On-screen Show (4:3)</PresentationFormat>
  <Paragraphs>39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Elijah, pt. 10</vt:lpstr>
      <vt:lpstr>Active Life</vt:lpstr>
      <vt:lpstr>Knew What was Coming!</vt:lpstr>
      <vt:lpstr>PowerPoint Presentation</vt:lpstr>
      <vt:lpstr>Determination, Perseverance</vt:lpstr>
      <vt:lpstr>Divided the Waters</vt:lpstr>
      <vt:lpstr>Same as of Old</vt:lpstr>
      <vt:lpstr>Deliverance Today</vt:lpstr>
      <vt:lpstr>Elisha’s Request</vt:lpstr>
      <vt:lpstr>PowerPoint Presentation</vt:lpstr>
      <vt:lpstr>Double Dose</vt:lpstr>
      <vt:lpstr>True to Their Call</vt:lpstr>
      <vt:lpstr>A Wise Heart!</vt:lpstr>
      <vt:lpstr>Translation!</vt:lpstr>
      <vt:lpstr>PowerPoint Presentation</vt:lpstr>
      <vt:lpstr>Where is Catholicism /Apostate Adventism?</vt:lpstr>
      <vt:lpstr>Paradise</vt:lpstr>
      <vt:lpstr>Home at Last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Elijah, pt. 10</dc:title>
  <dc:creator>Erica Hughes</dc:creator>
  <cp:lastModifiedBy>Erica Hughes</cp:lastModifiedBy>
  <cp:revision>10</cp:revision>
  <dcterms:created xsi:type="dcterms:W3CDTF">2014-10-07T10:42:06Z</dcterms:created>
  <dcterms:modified xsi:type="dcterms:W3CDTF">2014-10-10T17:49:34Z</dcterms:modified>
</cp:coreProperties>
</file>