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3" r:id="rId6"/>
    <p:sldId id="260" r:id="rId7"/>
    <p:sldId id="261" r:id="rId8"/>
    <p:sldId id="262" r:id="rId9"/>
    <p:sldId id="265" r:id="rId10"/>
    <p:sldId id="266" r:id="rId11"/>
    <p:sldId id="264" r:id="rId12"/>
    <p:sldId id="274" r:id="rId13"/>
    <p:sldId id="27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943589-616A-7E41-8613-DB27F5671D68}"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F42DD-9109-3F47-A416-3CD6B190684E}" type="slidenum">
              <a:rPr lang="en-US" smtClean="0"/>
              <a:t>‹#›</a:t>
            </a:fld>
            <a:endParaRPr lang="en-US"/>
          </a:p>
        </p:txBody>
      </p:sp>
    </p:spTree>
    <p:extLst>
      <p:ext uri="{BB962C8B-B14F-4D97-AF65-F5344CB8AC3E}">
        <p14:creationId xmlns:p14="http://schemas.microsoft.com/office/powerpoint/2010/main" val="369364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43589-616A-7E41-8613-DB27F5671D68}"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F42DD-9109-3F47-A416-3CD6B190684E}" type="slidenum">
              <a:rPr lang="en-US" smtClean="0"/>
              <a:t>‹#›</a:t>
            </a:fld>
            <a:endParaRPr lang="en-US"/>
          </a:p>
        </p:txBody>
      </p:sp>
    </p:spTree>
    <p:extLst>
      <p:ext uri="{BB962C8B-B14F-4D97-AF65-F5344CB8AC3E}">
        <p14:creationId xmlns:p14="http://schemas.microsoft.com/office/powerpoint/2010/main" val="297928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43589-616A-7E41-8613-DB27F5671D68}"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F42DD-9109-3F47-A416-3CD6B190684E}" type="slidenum">
              <a:rPr lang="en-US" smtClean="0"/>
              <a:t>‹#›</a:t>
            </a:fld>
            <a:endParaRPr lang="en-US"/>
          </a:p>
        </p:txBody>
      </p:sp>
    </p:spTree>
    <p:extLst>
      <p:ext uri="{BB962C8B-B14F-4D97-AF65-F5344CB8AC3E}">
        <p14:creationId xmlns:p14="http://schemas.microsoft.com/office/powerpoint/2010/main" val="277543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43589-616A-7E41-8613-DB27F5671D68}"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F42DD-9109-3F47-A416-3CD6B190684E}" type="slidenum">
              <a:rPr lang="en-US" smtClean="0"/>
              <a:t>‹#›</a:t>
            </a:fld>
            <a:endParaRPr lang="en-US"/>
          </a:p>
        </p:txBody>
      </p:sp>
    </p:spTree>
    <p:extLst>
      <p:ext uri="{BB962C8B-B14F-4D97-AF65-F5344CB8AC3E}">
        <p14:creationId xmlns:p14="http://schemas.microsoft.com/office/powerpoint/2010/main" val="75331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943589-616A-7E41-8613-DB27F5671D68}"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F42DD-9109-3F47-A416-3CD6B190684E}" type="slidenum">
              <a:rPr lang="en-US" smtClean="0"/>
              <a:t>‹#›</a:t>
            </a:fld>
            <a:endParaRPr lang="en-US"/>
          </a:p>
        </p:txBody>
      </p:sp>
    </p:spTree>
    <p:extLst>
      <p:ext uri="{BB962C8B-B14F-4D97-AF65-F5344CB8AC3E}">
        <p14:creationId xmlns:p14="http://schemas.microsoft.com/office/powerpoint/2010/main" val="188010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943589-616A-7E41-8613-DB27F5671D68}"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F42DD-9109-3F47-A416-3CD6B190684E}" type="slidenum">
              <a:rPr lang="en-US" smtClean="0"/>
              <a:t>‹#›</a:t>
            </a:fld>
            <a:endParaRPr lang="en-US"/>
          </a:p>
        </p:txBody>
      </p:sp>
    </p:spTree>
    <p:extLst>
      <p:ext uri="{BB962C8B-B14F-4D97-AF65-F5344CB8AC3E}">
        <p14:creationId xmlns:p14="http://schemas.microsoft.com/office/powerpoint/2010/main" val="375266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943589-616A-7E41-8613-DB27F5671D68}" type="datetimeFigureOut">
              <a:rPr lang="en-US" smtClean="0"/>
              <a:t>10/12/2019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F42DD-9109-3F47-A416-3CD6B190684E}" type="slidenum">
              <a:rPr lang="en-US" smtClean="0"/>
              <a:t>‹#›</a:t>
            </a:fld>
            <a:endParaRPr lang="en-US"/>
          </a:p>
        </p:txBody>
      </p:sp>
    </p:spTree>
    <p:extLst>
      <p:ext uri="{BB962C8B-B14F-4D97-AF65-F5344CB8AC3E}">
        <p14:creationId xmlns:p14="http://schemas.microsoft.com/office/powerpoint/2010/main" val="393008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943589-616A-7E41-8613-DB27F5671D68}" type="datetimeFigureOut">
              <a:rPr lang="en-US" smtClean="0"/>
              <a:t>10/12/2019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F42DD-9109-3F47-A416-3CD6B190684E}" type="slidenum">
              <a:rPr lang="en-US" smtClean="0"/>
              <a:t>‹#›</a:t>
            </a:fld>
            <a:endParaRPr lang="en-US"/>
          </a:p>
        </p:txBody>
      </p:sp>
    </p:spTree>
    <p:extLst>
      <p:ext uri="{BB962C8B-B14F-4D97-AF65-F5344CB8AC3E}">
        <p14:creationId xmlns:p14="http://schemas.microsoft.com/office/powerpoint/2010/main" val="315899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43589-616A-7E41-8613-DB27F5671D68}" type="datetimeFigureOut">
              <a:rPr lang="en-US" smtClean="0"/>
              <a:t>10/12/2019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F42DD-9109-3F47-A416-3CD6B190684E}" type="slidenum">
              <a:rPr lang="en-US" smtClean="0"/>
              <a:t>‹#›</a:t>
            </a:fld>
            <a:endParaRPr lang="en-US"/>
          </a:p>
        </p:txBody>
      </p:sp>
    </p:spTree>
    <p:extLst>
      <p:ext uri="{BB962C8B-B14F-4D97-AF65-F5344CB8AC3E}">
        <p14:creationId xmlns:p14="http://schemas.microsoft.com/office/powerpoint/2010/main" val="20681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943589-616A-7E41-8613-DB27F5671D68}"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F42DD-9109-3F47-A416-3CD6B190684E}" type="slidenum">
              <a:rPr lang="en-US" smtClean="0"/>
              <a:t>‹#›</a:t>
            </a:fld>
            <a:endParaRPr lang="en-US"/>
          </a:p>
        </p:txBody>
      </p:sp>
    </p:spTree>
    <p:extLst>
      <p:ext uri="{BB962C8B-B14F-4D97-AF65-F5344CB8AC3E}">
        <p14:creationId xmlns:p14="http://schemas.microsoft.com/office/powerpoint/2010/main" val="186930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943589-616A-7E41-8613-DB27F5671D68}"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F42DD-9109-3F47-A416-3CD6B190684E}" type="slidenum">
              <a:rPr lang="en-US" smtClean="0"/>
              <a:t>‹#›</a:t>
            </a:fld>
            <a:endParaRPr lang="en-US"/>
          </a:p>
        </p:txBody>
      </p:sp>
    </p:spTree>
    <p:extLst>
      <p:ext uri="{BB962C8B-B14F-4D97-AF65-F5344CB8AC3E}">
        <p14:creationId xmlns:p14="http://schemas.microsoft.com/office/powerpoint/2010/main" val="245629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43589-616A-7E41-8613-DB27F5671D68}" type="datetimeFigureOut">
              <a:rPr lang="en-US" smtClean="0"/>
              <a:t>10/12/2019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F42DD-9109-3F47-A416-3CD6B190684E}" type="slidenum">
              <a:rPr lang="en-US" smtClean="0"/>
              <a:t>‹#›</a:t>
            </a:fld>
            <a:endParaRPr lang="en-US"/>
          </a:p>
        </p:txBody>
      </p:sp>
    </p:spTree>
    <p:extLst>
      <p:ext uri="{BB962C8B-B14F-4D97-AF65-F5344CB8AC3E}">
        <p14:creationId xmlns:p14="http://schemas.microsoft.com/office/powerpoint/2010/main" val="693942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ortnite-Screenshot-2018.07.11-16.19.48.43-1024x57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8767"/>
            <a:ext cx="9144000" cy="5143500"/>
          </a:xfrm>
          <a:prstGeom prst="rect">
            <a:avLst/>
          </a:prstGeom>
        </p:spPr>
      </p:pic>
      <p:sp>
        <p:nvSpPr>
          <p:cNvPr id="3" name="Subtitle 2"/>
          <p:cNvSpPr>
            <a:spLocks noGrp="1"/>
          </p:cNvSpPr>
          <p:nvPr>
            <p:ph type="subTitle" idx="1"/>
          </p:nvPr>
        </p:nvSpPr>
        <p:spPr>
          <a:xfrm>
            <a:off x="1375900" y="345722"/>
            <a:ext cx="6400800" cy="1752600"/>
          </a:xfrm>
        </p:spPr>
        <p:txBody>
          <a:bodyPr>
            <a:normAutofit/>
          </a:bodyPr>
          <a:lstStyle/>
          <a:p>
            <a:r>
              <a:rPr lang="en-US" sz="4800" b="1" i="1" dirty="0">
                <a:solidFill>
                  <a:schemeClr val="tx1"/>
                </a:solidFill>
              </a:rPr>
              <a:t>Only a Video Game?</a:t>
            </a:r>
          </a:p>
        </p:txBody>
      </p:sp>
      <p:pic>
        <p:nvPicPr>
          <p:cNvPr id="10" name="Picture 9" descr="br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4800"/>
            <a:ext cx="1375900" cy="1371600"/>
          </a:xfrm>
          <a:prstGeom prst="rect">
            <a:avLst/>
          </a:prstGeom>
        </p:spPr>
      </p:pic>
    </p:spTree>
    <p:extLst>
      <p:ext uri="{BB962C8B-B14F-4D97-AF65-F5344CB8AC3E}">
        <p14:creationId xmlns:p14="http://schemas.microsoft.com/office/powerpoint/2010/main" val="4140855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0204" y="152764"/>
            <a:ext cx="4723796" cy="6740306"/>
          </a:xfrm>
          <a:prstGeom prst="rect">
            <a:avLst/>
          </a:prstGeom>
        </p:spPr>
        <p:txBody>
          <a:bodyPr wrap="square">
            <a:spAutoFit/>
          </a:bodyPr>
          <a:lstStyle/>
          <a:p>
            <a:r>
              <a:rPr lang="en-US" sz="2400" b="1" dirty="0"/>
              <a:t>“The video game group, which played video games for 2-7 hours daily, showed </a:t>
            </a:r>
            <a:r>
              <a:rPr lang="en-US" sz="2400" b="1" u="sng" dirty="0"/>
              <a:t>nearly zero beta activity all the time, even when they were not playing video games</a:t>
            </a:r>
            <a:r>
              <a:rPr lang="en-US" sz="2400" b="1" dirty="0"/>
              <a:t>.</a:t>
            </a:r>
            <a:r>
              <a:rPr lang="en-US" sz="2400" dirty="0"/>
              <a:t> </a:t>
            </a:r>
            <a:r>
              <a:rPr lang="en-US" sz="2400" b="1" u="sng" dirty="0"/>
              <a:t>This means there was little to no activity in their prefrontal lobes</a:t>
            </a:r>
            <a:r>
              <a:rPr lang="en-US" sz="2400" dirty="0"/>
              <a:t>. </a:t>
            </a:r>
            <a:r>
              <a:rPr lang="en-US" sz="2400" b="1" u="sng" dirty="0"/>
              <a:t>These subjects reported being easily angered, having difficulty concentrating, and having trouble socializing</a:t>
            </a:r>
            <a:r>
              <a:rPr lang="en-US" sz="2400" dirty="0"/>
              <a:t>.</a:t>
            </a:r>
          </a:p>
          <a:p>
            <a:endParaRPr lang="en-US" sz="2400" dirty="0"/>
          </a:p>
          <a:p>
            <a:r>
              <a:rPr lang="en-US" sz="2400" dirty="0"/>
              <a:t>The visual group, comprised of people who largely engage in visual stimulation such as television, was found to easily develop symptoms similar to the video game group.”—</a:t>
            </a:r>
            <a:r>
              <a:rPr lang="en-US" sz="2400" dirty="0" err="1"/>
              <a:t>Geek.com</a:t>
            </a:r>
            <a:r>
              <a:rPr lang="en-US" sz="2400" dirty="0"/>
              <a:t>, July 9, 2002</a:t>
            </a:r>
          </a:p>
        </p:txBody>
      </p:sp>
      <p:pic>
        <p:nvPicPr>
          <p:cNvPr id="4" name="Picture 3" descr="hal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5686"/>
            <a:ext cx="4344774" cy="2618502"/>
          </a:xfrm>
          <a:prstGeom prst="rect">
            <a:avLst/>
          </a:prstGeom>
        </p:spPr>
      </p:pic>
      <p:pic>
        <p:nvPicPr>
          <p:cNvPr id="5" name="Picture 4" descr="socializ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6" y="3331599"/>
            <a:ext cx="4357218" cy="2904812"/>
          </a:xfrm>
          <a:prstGeom prst="rect">
            <a:avLst/>
          </a:prstGeom>
        </p:spPr>
      </p:pic>
    </p:spTree>
    <p:extLst>
      <p:ext uri="{BB962C8B-B14F-4D97-AF65-F5344CB8AC3E}">
        <p14:creationId xmlns:p14="http://schemas.microsoft.com/office/powerpoint/2010/main" val="289503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758"/>
            <a:ext cx="8229600" cy="1143000"/>
          </a:xfrm>
        </p:spPr>
        <p:txBody>
          <a:bodyPr/>
          <a:lstStyle/>
          <a:p>
            <a:r>
              <a:rPr lang="en-US" dirty="0">
                <a:solidFill>
                  <a:srgbClr val="000090"/>
                </a:solidFill>
              </a:rPr>
              <a:t>Another Study</a:t>
            </a:r>
            <a:r>
              <a:rPr lang="mr-IN" dirty="0">
                <a:solidFill>
                  <a:srgbClr val="000090"/>
                </a:solidFill>
              </a:rPr>
              <a:t>…</a:t>
            </a:r>
            <a:endParaRPr lang="en-US" dirty="0">
              <a:solidFill>
                <a:srgbClr val="000090"/>
              </a:solidFill>
            </a:endParaRPr>
          </a:p>
        </p:txBody>
      </p:sp>
      <p:sp>
        <p:nvSpPr>
          <p:cNvPr id="3" name="Rectangle 2"/>
          <p:cNvSpPr/>
          <p:nvPr/>
        </p:nvSpPr>
        <p:spPr>
          <a:xfrm>
            <a:off x="117189" y="777776"/>
            <a:ext cx="8909621" cy="2308324"/>
          </a:xfrm>
          <a:prstGeom prst="rect">
            <a:avLst/>
          </a:prstGeom>
        </p:spPr>
        <p:txBody>
          <a:bodyPr wrap="square">
            <a:spAutoFit/>
          </a:bodyPr>
          <a:lstStyle/>
          <a:p>
            <a:r>
              <a:rPr lang="en-US" sz="2400" dirty="0"/>
              <a:t>“The study, carried out by researchers at the University of Montreal, revealed that playing "shooter" games can damage the hippocampus area of the brain, causing it to lose cells. It suggests that this could weaken the brains of young people and put them at greater risk of dementia in later life”—Wells &amp; </a:t>
            </a:r>
            <a:r>
              <a:rPr lang="en-US" sz="2400" dirty="0" err="1"/>
              <a:t>Blagburn</a:t>
            </a:r>
            <a:r>
              <a:rPr lang="en-US" sz="2400" dirty="0"/>
              <a:t>, The Telegraph, Aug. 8, 2017</a:t>
            </a:r>
          </a:p>
          <a:p>
            <a:endParaRPr lang="en-US" sz="2400" b="1" dirty="0"/>
          </a:p>
        </p:txBody>
      </p:sp>
      <p:pic>
        <p:nvPicPr>
          <p:cNvPr id="5" name="Picture 4" descr="mild-traumatic-brain-inju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628" y="3086100"/>
            <a:ext cx="6731000" cy="3771900"/>
          </a:xfrm>
          <a:prstGeom prst="rect">
            <a:avLst/>
          </a:prstGeom>
        </p:spPr>
      </p:pic>
    </p:spTree>
    <p:extLst>
      <p:ext uri="{BB962C8B-B14F-4D97-AF65-F5344CB8AC3E}">
        <p14:creationId xmlns:p14="http://schemas.microsoft.com/office/powerpoint/2010/main" val="332106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F1ECD8-5AA8-4329-9A63-F1F963021D1E}"/>
              </a:ext>
            </a:extLst>
          </p:cNvPr>
          <p:cNvSpPr>
            <a:spLocks noGrp="1"/>
          </p:cNvSpPr>
          <p:nvPr>
            <p:ph type="title"/>
          </p:nvPr>
        </p:nvSpPr>
        <p:spPr>
          <a:xfrm>
            <a:off x="457200" y="-143055"/>
            <a:ext cx="8229600" cy="1143000"/>
          </a:xfrm>
        </p:spPr>
        <p:txBody>
          <a:bodyPr/>
          <a:lstStyle/>
          <a:p>
            <a:r>
              <a:rPr lang="en-US" dirty="0"/>
              <a:t>What About Time??</a:t>
            </a:r>
          </a:p>
        </p:txBody>
      </p:sp>
      <p:pic>
        <p:nvPicPr>
          <p:cNvPr id="3" name="Picture 2">
            <a:extLst>
              <a:ext uri="{FF2B5EF4-FFF2-40B4-BE49-F238E27FC236}">
                <a16:creationId xmlns:a16="http://schemas.microsoft.com/office/drawing/2014/main" xmlns="" id="{8B1F5734-7F6C-4033-812D-981B1EB86EAD}"/>
              </a:ext>
            </a:extLst>
          </p:cNvPr>
          <p:cNvPicPr>
            <a:picLocks noChangeAspect="1"/>
          </p:cNvPicPr>
          <p:nvPr/>
        </p:nvPicPr>
        <p:blipFill>
          <a:blip r:embed="rId2"/>
          <a:stretch>
            <a:fillRect/>
          </a:stretch>
        </p:blipFill>
        <p:spPr>
          <a:xfrm>
            <a:off x="0" y="831502"/>
            <a:ext cx="5715000" cy="3810000"/>
          </a:xfrm>
          <a:prstGeom prst="rect">
            <a:avLst/>
          </a:prstGeom>
        </p:spPr>
      </p:pic>
      <p:sp>
        <p:nvSpPr>
          <p:cNvPr id="4" name="Rectangle 3">
            <a:extLst>
              <a:ext uri="{FF2B5EF4-FFF2-40B4-BE49-F238E27FC236}">
                <a16:creationId xmlns:a16="http://schemas.microsoft.com/office/drawing/2014/main" xmlns="" id="{75B85C20-AD15-4E6E-BE37-0C8926747199}"/>
              </a:ext>
            </a:extLst>
          </p:cNvPr>
          <p:cNvSpPr/>
          <p:nvPr/>
        </p:nvSpPr>
        <p:spPr>
          <a:xfrm>
            <a:off x="324555" y="5015894"/>
            <a:ext cx="8494889" cy="1200329"/>
          </a:xfrm>
          <a:prstGeom prst="rect">
            <a:avLst/>
          </a:prstGeom>
        </p:spPr>
        <p:txBody>
          <a:bodyPr wrap="square">
            <a:spAutoFit/>
          </a:bodyPr>
          <a:lstStyle/>
          <a:p>
            <a:r>
              <a:rPr lang="en-US" dirty="0"/>
              <a:t>Eph. 5:14-17 “Wherefore he saith, Awake thou that </a:t>
            </a:r>
            <a:r>
              <a:rPr lang="en-US" dirty="0" err="1"/>
              <a:t>sleepest</a:t>
            </a:r>
            <a:r>
              <a:rPr lang="en-US" dirty="0"/>
              <a:t>, and arise from the dead, and Christ shall give thee light. </a:t>
            </a:r>
            <a:r>
              <a:rPr lang="en-US" b="1" dirty="0"/>
              <a:t>See then that ye walk circumspectly, not as fools, but as wise</a:t>
            </a:r>
            <a:r>
              <a:rPr lang="en-US" dirty="0"/>
              <a:t>, </a:t>
            </a:r>
            <a:r>
              <a:rPr lang="en-US" b="1" u="sng" dirty="0"/>
              <a:t>Redeeming the time</a:t>
            </a:r>
            <a:r>
              <a:rPr lang="en-US" dirty="0"/>
              <a:t>, because the days are evil. Wherefore be ye not unwise, but </a:t>
            </a:r>
            <a:r>
              <a:rPr lang="en-US" b="1" dirty="0"/>
              <a:t>understanding what the will of the Lord is</a:t>
            </a:r>
            <a:r>
              <a:rPr lang="en-US" dirty="0"/>
              <a:t>.</a:t>
            </a:r>
          </a:p>
        </p:txBody>
      </p:sp>
      <p:pic>
        <p:nvPicPr>
          <p:cNvPr id="5" name="Picture 4">
            <a:extLst>
              <a:ext uri="{FF2B5EF4-FFF2-40B4-BE49-F238E27FC236}">
                <a16:creationId xmlns:a16="http://schemas.microsoft.com/office/drawing/2014/main" xmlns="" id="{F60FC382-D01E-4B29-B76C-0BD1EFF516C0}"/>
              </a:ext>
            </a:extLst>
          </p:cNvPr>
          <p:cNvPicPr>
            <a:picLocks noChangeAspect="1"/>
          </p:cNvPicPr>
          <p:nvPr/>
        </p:nvPicPr>
        <p:blipFill rotWithShape="1">
          <a:blip r:embed="rId3"/>
          <a:srcRect l="22099" r="21728"/>
          <a:stretch/>
        </p:blipFill>
        <p:spPr>
          <a:xfrm>
            <a:off x="5935326" y="831502"/>
            <a:ext cx="3208674" cy="3810000"/>
          </a:xfrm>
          <a:prstGeom prst="rect">
            <a:avLst/>
          </a:prstGeom>
        </p:spPr>
      </p:pic>
    </p:spTree>
    <p:extLst>
      <p:ext uri="{BB962C8B-B14F-4D97-AF65-F5344CB8AC3E}">
        <p14:creationId xmlns:p14="http://schemas.microsoft.com/office/powerpoint/2010/main" val="400049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52131-3A56-4143-B291-28CD48795BCB}"/>
              </a:ext>
            </a:extLst>
          </p:cNvPr>
          <p:cNvSpPr>
            <a:spLocks noGrp="1"/>
          </p:cNvSpPr>
          <p:nvPr>
            <p:ph type="title"/>
          </p:nvPr>
        </p:nvSpPr>
        <p:spPr>
          <a:xfrm>
            <a:off x="457200" y="-188206"/>
            <a:ext cx="8229600" cy="1143000"/>
          </a:xfrm>
        </p:spPr>
        <p:txBody>
          <a:bodyPr/>
          <a:lstStyle/>
          <a:p>
            <a:r>
              <a:rPr lang="en-US" dirty="0"/>
              <a:t>An Addiction?</a:t>
            </a:r>
          </a:p>
        </p:txBody>
      </p:sp>
      <p:sp>
        <p:nvSpPr>
          <p:cNvPr id="3" name="Rectangle 2">
            <a:extLst>
              <a:ext uri="{FF2B5EF4-FFF2-40B4-BE49-F238E27FC236}">
                <a16:creationId xmlns:a16="http://schemas.microsoft.com/office/drawing/2014/main" xmlns="" id="{68911084-9F47-4CEE-8FD2-04E345650A6F}"/>
              </a:ext>
            </a:extLst>
          </p:cNvPr>
          <p:cNvSpPr/>
          <p:nvPr/>
        </p:nvSpPr>
        <p:spPr>
          <a:xfrm>
            <a:off x="1" y="831837"/>
            <a:ext cx="9144000" cy="6370975"/>
          </a:xfrm>
          <a:prstGeom prst="rect">
            <a:avLst/>
          </a:prstGeom>
        </p:spPr>
        <p:txBody>
          <a:bodyPr wrap="square">
            <a:spAutoFit/>
          </a:bodyPr>
          <a:lstStyle/>
          <a:p>
            <a:r>
              <a:rPr lang="en-US" sz="2400" dirty="0"/>
              <a:t>1. Pre-occupation. Do you spend a lot of time thinking about games even when you are not playing, or planning when you can play next?</a:t>
            </a:r>
          </a:p>
          <a:p>
            <a:r>
              <a:rPr lang="en-US" sz="2400" dirty="0"/>
              <a:t>2. Withdrawal. Do you feel restless, irritable, moody, angry, anxious or sad when attempting to cut down or stop gaming, or when you are unable to play?</a:t>
            </a:r>
          </a:p>
          <a:p>
            <a:r>
              <a:rPr lang="en-US" sz="2400" dirty="0"/>
              <a:t>3. Tolerance. Do you feel the need to play for increasing amounts of time, play more exciting games, or use more powerful equipment to get the same amount of excitement you used to get?</a:t>
            </a:r>
          </a:p>
          <a:p>
            <a:r>
              <a:rPr lang="en-US" sz="2400" dirty="0"/>
              <a:t>4. Reduce/stop. Do you feel that you should play less, but are unable to cut back on the amount of time you spend playing games?</a:t>
            </a:r>
          </a:p>
          <a:p>
            <a:r>
              <a:rPr lang="en-US" sz="2400" dirty="0"/>
              <a:t>5. Give up other activities. Do you lose interest in or reduce participation in other recreational activities due to gaming?</a:t>
            </a:r>
          </a:p>
          <a:p>
            <a:r>
              <a:rPr lang="en-US" sz="2400" dirty="0"/>
              <a:t>6. Continue despite problems. Do you continue to play games even though you are aware of negative consequences, such as not getting enough sleep, being late to school/work, spending too much money, having arguments with others, or neglecting important duties?</a:t>
            </a:r>
          </a:p>
          <a:p>
            <a:endParaRPr lang="en-US" sz="2400" dirty="0"/>
          </a:p>
        </p:txBody>
      </p:sp>
    </p:spTree>
    <p:extLst>
      <p:ext uri="{BB962C8B-B14F-4D97-AF65-F5344CB8AC3E}">
        <p14:creationId xmlns:p14="http://schemas.microsoft.com/office/powerpoint/2010/main" val="243396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934"/>
            <a:ext cx="8229600" cy="1143000"/>
          </a:xfrm>
        </p:spPr>
        <p:txBody>
          <a:bodyPr>
            <a:normAutofit fontScale="90000"/>
          </a:bodyPr>
          <a:lstStyle/>
          <a:p>
            <a:r>
              <a:rPr lang="en-US" dirty="0"/>
              <a:t>The Forehead and/or Hand is Where Our Destiny Lies. . . .</a:t>
            </a:r>
          </a:p>
        </p:txBody>
      </p:sp>
      <p:sp>
        <p:nvSpPr>
          <p:cNvPr id="3" name="TextBox 2"/>
          <p:cNvSpPr txBox="1"/>
          <p:nvPr/>
        </p:nvSpPr>
        <p:spPr>
          <a:xfrm>
            <a:off x="167534" y="1728833"/>
            <a:ext cx="4712238" cy="4524315"/>
          </a:xfrm>
          <a:prstGeom prst="rect">
            <a:avLst/>
          </a:prstGeom>
          <a:noFill/>
        </p:spPr>
        <p:txBody>
          <a:bodyPr wrap="square" rtlCol="0">
            <a:spAutoFit/>
          </a:bodyPr>
          <a:lstStyle/>
          <a:p>
            <a:r>
              <a:rPr lang="en-US" sz="2400" dirty="0"/>
              <a:t>Rev. 14:9-10 “And the third angel followed them, saying with a loud voice, If any man worship the beast and his image, </a:t>
            </a:r>
            <a:r>
              <a:rPr lang="en-US" sz="2400" b="1" dirty="0"/>
              <a:t>and receive his mark in his </a:t>
            </a:r>
            <a:r>
              <a:rPr lang="en-US" sz="2400" b="1" u="sng" dirty="0"/>
              <a:t>forehead, or in his hand</a:t>
            </a:r>
            <a:r>
              <a:rPr lang="en-US" sz="2400" dirty="0"/>
              <a:t>, The same shall drink of the wine of the wrath of God, which is poured out without mixture into the cup of his indignation; and he shall be tormented with fire and brimstone in the presence of the holy angels, and in the presence of the Lamb”</a:t>
            </a:r>
          </a:p>
        </p:txBody>
      </p:sp>
      <p:pic>
        <p:nvPicPr>
          <p:cNvPr id="4" name="Picture 3" descr="the-mark-of-the-beast_640_426_80_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848" y="1417638"/>
            <a:ext cx="4224152" cy="2811701"/>
          </a:xfrm>
          <a:prstGeom prst="rect">
            <a:avLst/>
          </a:prstGeom>
        </p:spPr>
      </p:pic>
      <p:pic>
        <p:nvPicPr>
          <p:cNvPr id="5" name="Picture 4"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848" y="4229339"/>
            <a:ext cx="4264228" cy="2398628"/>
          </a:xfrm>
          <a:prstGeom prst="rect">
            <a:avLst/>
          </a:prstGeom>
        </p:spPr>
      </p:pic>
    </p:spTree>
    <p:extLst>
      <p:ext uri="{BB962C8B-B14F-4D97-AF65-F5344CB8AC3E}">
        <p14:creationId xmlns:p14="http://schemas.microsoft.com/office/powerpoint/2010/main" val="104252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622"/>
            <a:ext cx="8229600" cy="1143000"/>
          </a:xfrm>
        </p:spPr>
        <p:txBody>
          <a:bodyPr/>
          <a:lstStyle/>
          <a:p>
            <a:r>
              <a:rPr lang="en-US" u="sng" dirty="0">
                <a:solidFill>
                  <a:srgbClr val="000090"/>
                </a:solidFill>
              </a:rPr>
              <a:t>The Bible Unlocks the Symbolism</a:t>
            </a:r>
          </a:p>
        </p:txBody>
      </p:sp>
      <p:sp>
        <p:nvSpPr>
          <p:cNvPr id="3" name="Rectangle 2"/>
          <p:cNvSpPr/>
          <p:nvPr/>
        </p:nvSpPr>
        <p:spPr>
          <a:xfrm>
            <a:off x="4231224" y="1083378"/>
            <a:ext cx="4912776" cy="5632310"/>
          </a:xfrm>
          <a:prstGeom prst="rect">
            <a:avLst/>
          </a:prstGeom>
        </p:spPr>
        <p:txBody>
          <a:bodyPr wrap="square">
            <a:spAutoFit/>
          </a:bodyPr>
          <a:lstStyle/>
          <a:p>
            <a:r>
              <a:rPr lang="en-US" sz="2400" dirty="0"/>
              <a:t>Deut. 6:1,  7-8 “Now these are the commandments, the statutes, and the judgments, which the Lord your God commanded to teach you, that ye might do them in the land whither ye go to possess it. . . </a:t>
            </a:r>
            <a:r>
              <a:rPr lang="en-US" sz="2400" b="1" dirty="0"/>
              <a:t>And thou shalt teach them diligently unto thy children</a:t>
            </a:r>
            <a:r>
              <a:rPr lang="en-US" sz="2400" dirty="0"/>
              <a:t>, and shalt talk of them when thou </a:t>
            </a:r>
            <a:r>
              <a:rPr lang="en-US" sz="2400" dirty="0" err="1"/>
              <a:t>sittest</a:t>
            </a:r>
            <a:r>
              <a:rPr lang="en-US" sz="2400" dirty="0"/>
              <a:t> in </a:t>
            </a:r>
            <a:r>
              <a:rPr lang="en-US" sz="2400" dirty="0" err="1"/>
              <a:t>thine</a:t>
            </a:r>
            <a:r>
              <a:rPr lang="en-US" sz="2400" dirty="0"/>
              <a:t> house, and when thou </a:t>
            </a:r>
            <a:r>
              <a:rPr lang="en-US" sz="2400" dirty="0" err="1"/>
              <a:t>walkest</a:t>
            </a:r>
            <a:r>
              <a:rPr lang="en-US" sz="2400" dirty="0"/>
              <a:t> by the way, and when thou </a:t>
            </a:r>
            <a:r>
              <a:rPr lang="en-US" sz="2400" dirty="0" err="1"/>
              <a:t>liest</a:t>
            </a:r>
            <a:r>
              <a:rPr lang="en-US" sz="2400" dirty="0"/>
              <a:t> down, and when thou </a:t>
            </a:r>
            <a:r>
              <a:rPr lang="en-US" sz="2400" dirty="0" err="1"/>
              <a:t>risest</a:t>
            </a:r>
            <a:r>
              <a:rPr lang="en-US" sz="2400" dirty="0"/>
              <a:t> up. </a:t>
            </a:r>
            <a:r>
              <a:rPr lang="en-US" sz="2400" b="1" dirty="0"/>
              <a:t>And thou shalt bind them for a sign upon </a:t>
            </a:r>
            <a:r>
              <a:rPr lang="en-US" sz="2400" b="1" dirty="0" err="1"/>
              <a:t>thine</a:t>
            </a:r>
            <a:r>
              <a:rPr lang="en-US" sz="2400" b="1" dirty="0"/>
              <a:t> hand, and they shall be as frontlets between </a:t>
            </a:r>
            <a:r>
              <a:rPr lang="en-US" sz="2400" b="1" dirty="0" err="1"/>
              <a:t>thine</a:t>
            </a:r>
            <a:r>
              <a:rPr lang="en-US" sz="2400" b="1" dirty="0"/>
              <a:t> eyes.”</a:t>
            </a:r>
          </a:p>
          <a:p>
            <a:endParaRPr lang="en-US" sz="2400" dirty="0"/>
          </a:p>
        </p:txBody>
      </p:sp>
      <p:pic>
        <p:nvPicPr>
          <p:cNvPr id="7" name="Picture 6" descr="phylact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090" y="1083378"/>
            <a:ext cx="3751118" cy="5632310"/>
          </a:xfrm>
          <a:prstGeom prst="rect">
            <a:avLst/>
          </a:prstGeom>
        </p:spPr>
      </p:pic>
    </p:spTree>
    <p:extLst>
      <p:ext uri="{BB962C8B-B14F-4D97-AF65-F5344CB8AC3E}">
        <p14:creationId xmlns:p14="http://schemas.microsoft.com/office/powerpoint/2010/main" val="216306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467" y="3880667"/>
            <a:ext cx="5080000" cy="2677656"/>
          </a:xfrm>
          <a:prstGeom prst="rect">
            <a:avLst/>
          </a:prstGeom>
        </p:spPr>
        <p:txBody>
          <a:bodyPr wrap="square">
            <a:spAutoFit/>
          </a:bodyPr>
          <a:lstStyle/>
          <a:p>
            <a:r>
              <a:rPr lang="en-US" sz="2400" dirty="0"/>
              <a:t>Matt. 5:27-28 “Ye have heard that it was said by them of old time, </a:t>
            </a:r>
            <a:r>
              <a:rPr lang="en-US" sz="2400" b="1" u="sng" dirty="0"/>
              <a:t>Thou shalt not commit adultery: But I say unto you, That whosoever </a:t>
            </a:r>
            <a:r>
              <a:rPr lang="en-US" sz="2400" b="1" u="sng" dirty="0" err="1"/>
              <a:t>looketh</a:t>
            </a:r>
            <a:r>
              <a:rPr lang="en-US" sz="2400" b="1" u="sng" dirty="0"/>
              <a:t> on a woman to lust after her hath committed adultery with her already in his heart.</a:t>
            </a:r>
            <a:r>
              <a:rPr lang="en-US" sz="2400" dirty="0"/>
              <a:t>”</a:t>
            </a:r>
          </a:p>
        </p:txBody>
      </p:sp>
      <p:sp>
        <p:nvSpPr>
          <p:cNvPr id="4" name="Rectangle 3"/>
          <p:cNvSpPr/>
          <p:nvPr/>
        </p:nvSpPr>
        <p:spPr>
          <a:xfrm>
            <a:off x="135467" y="180426"/>
            <a:ext cx="4715477" cy="3416320"/>
          </a:xfrm>
          <a:prstGeom prst="rect">
            <a:avLst/>
          </a:prstGeom>
        </p:spPr>
        <p:txBody>
          <a:bodyPr wrap="square">
            <a:spAutoFit/>
          </a:bodyPr>
          <a:lstStyle/>
          <a:p>
            <a:r>
              <a:rPr lang="en-US" sz="2400" dirty="0"/>
              <a:t>Ex. 28:36-38 “And thou shalt make a plate of pure gold, and grave upon it, like the engravings of a signet, </a:t>
            </a:r>
            <a:r>
              <a:rPr lang="en-US" sz="2400" b="1" dirty="0"/>
              <a:t>Holiness To The Lord</a:t>
            </a:r>
            <a:r>
              <a:rPr lang="en-US" sz="2400" dirty="0"/>
              <a:t>. And thou shalt put it on a blue lace, that it may be upon the </a:t>
            </a:r>
            <a:r>
              <a:rPr lang="en-US" sz="2400" dirty="0" err="1"/>
              <a:t>mitre</a:t>
            </a:r>
            <a:r>
              <a:rPr lang="en-US" sz="2400" dirty="0"/>
              <a:t>; </a:t>
            </a:r>
            <a:r>
              <a:rPr lang="en-US" sz="2400" b="1" dirty="0"/>
              <a:t>upon the forefront of the </a:t>
            </a:r>
            <a:r>
              <a:rPr lang="en-US" sz="2400" b="1" dirty="0" err="1"/>
              <a:t>mitre</a:t>
            </a:r>
            <a:r>
              <a:rPr lang="en-US" sz="2400" b="1" dirty="0"/>
              <a:t> it shall be</a:t>
            </a:r>
            <a:r>
              <a:rPr lang="en-US" sz="2400" dirty="0"/>
              <a:t>. </a:t>
            </a:r>
            <a:r>
              <a:rPr lang="en-US" sz="2400" b="1" dirty="0"/>
              <a:t>And it shall be upon Aaron’s forehead”</a:t>
            </a:r>
            <a:endParaRPr lang="en-US" sz="2400" dirty="0"/>
          </a:p>
        </p:txBody>
      </p:sp>
      <p:pic>
        <p:nvPicPr>
          <p:cNvPr id="5" name="Picture 4" descr="goldenplateandmiter1.jpg"/>
          <p:cNvPicPr>
            <a:picLocks noChangeAspect="1"/>
          </p:cNvPicPr>
          <p:nvPr/>
        </p:nvPicPr>
        <p:blipFill rotWithShape="1">
          <a:blip r:embed="rId2">
            <a:extLst>
              <a:ext uri="{28A0092B-C50C-407E-A947-70E740481C1C}">
                <a14:useLocalDpi xmlns:a14="http://schemas.microsoft.com/office/drawing/2010/main" val="0"/>
              </a:ext>
            </a:extLst>
          </a:blip>
          <a:srcRect l="-11930" r="31751"/>
          <a:stretch/>
        </p:blipFill>
        <p:spPr>
          <a:xfrm>
            <a:off x="4572000" y="1025989"/>
            <a:ext cx="4572000" cy="5054600"/>
          </a:xfrm>
          <a:prstGeom prst="rect">
            <a:avLst/>
          </a:prstGeom>
        </p:spPr>
      </p:pic>
    </p:spTree>
    <p:extLst>
      <p:ext uri="{BB962C8B-B14F-4D97-AF65-F5344CB8AC3E}">
        <p14:creationId xmlns:p14="http://schemas.microsoft.com/office/powerpoint/2010/main" val="346746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mbic-system-emotional-br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21" y="0"/>
            <a:ext cx="7362883" cy="6858000"/>
          </a:xfrm>
          <a:prstGeom prst="rect">
            <a:avLst/>
          </a:prstGeom>
        </p:spPr>
      </p:pic>
    </p:spTree>
    <p:extLst>
      <p:ext uri="{BB962C8B-B14F-4D97-AF65-F5344CB8AC3E}">
        <p14:creationId xmlns:p14="http://schemas.microsoft.com/office/powerpoint/2010/main" val="65468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00FF"/>
                </a:solidFill>
              </a:rPr>
              <a:t>The War is for the Mind</a:t>
            </a:r>
          </a:p>
        </p:txBody>
      </p:sp>
      <p:sp>
        <p:nvSpPr>
          <p:cNvPr id="3" name="Rectangle 2"/>
          <p:cNvSpPr/>
          <p:nvPr/>
        </p:nvSpPr>
        <p:spPr>
          <a:xfrm>
            <a:off x="228600" y="1599210"/>
            <a:ext cx="8686800" cy="1938992"/>
          </a:xfrm>
          <a:prstGeom prst="rect">
            <a:avLst/>
          </a:prstGeom>
        </p:spPr>
        <p:txBody>
          <a:bodyPr wrap="square">
            <a:spAutoFit/>
          </a:bodyPr>
          <a:lstStyle/>
          <a:p>
            <a:r>
              <a:rPr lang="en-US" sz="2400" dirty="0"/>
              <a:t>John 4:24 “God is a Spirit: and </a:t>
            </a:r>
            <a:r>
              <a:rPr lang="en-US" sz="2400" b="1" u="sng" dirty="0"/>
              <a:t>they that worship him must worship him in spirit and in truth</a:t>
            </a:r>
            <a:r>
              <a:rPr lang="en-US" sz="2400" dirty="0"/>
              <a:t>.”</a:t>
            </a:r>
          </a:p>
          <a:p>
            <a:endParaRPr lang="en-US" sz="2400" dirty="0"/>
          </a:p>
          <a:p>
            <a:r>
              <a:rPr lang="en-US" sz="2400" dirty="0"/>
              <a:t>Psalm 101:3 “</a:t>
            </a:r>
            <a:r>
              <a:rPr lang="en-US" sz="2400" b="1" u="sng" dirty="0"/>
              <a:t>I will set no wicked thing before mine eyes</a:t>
            </a:r>
            <a:r>
              <a:rPr lang="en-US" sz="2400" dirty="0"/>
              <a:t>: I hate the work of them that turn aside; it shall not cleave to me.”</a:t>
            </a:r>
          </a:p>
        </p:txBody>
      </p:sp>
      <p:sp>
        <p:nvSpPr>
          <p:cNvPr id="5" name="Rectangle 4"/>
          <p:cNvSpPr/>
          <p:nvPr/>
        </p:nvSpPr>
        <p:spPr>
          <a:xfrm>
            <a:off x="5577269" y="4393447"/>
            <a:ext cx="3338131" cy="1200328"/>
          </a:xfrm>
          <a:prstGeom prst="rect">
            <a:avLst/>
          </a:prstGeom>
        </p:spPr>
        <p:txBody>
          <a:bodyPr wrap="square">
            <a:spAutoFit/>
          </a:bodyPr>
          <a:lstStyle/>
          <a:p>
            <a:r>
              <a:rPr lang="en-US" sz="2400" dirty="0"/>
              <a:t>Job 31:1 “</a:t>
            </a:r>
            <a:r>
              <a:rPr lang="en-US" sz="2400" b="1" u="sng" dirty="0"/>
              <a:t>I made a covenant with mine eyes</a:t>
            </a:r>
            <a:r>
              <a:rPr lang="en-US" sz="2400" dirty="0"/>
              <a:t>”</a:t>
            </a:r>
          </a:p>
        </p:txBody>
      </p:sp>
      <p:pic>
        <p:nvPicPr>
          <p:cNvPr id="6" name="Picture 5" descr="Playing-computer-games-by-artub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9068"/>
            <a:ext cx="5303130" cy="2538418"/>
          </a:xfrm>
          <a:prstGeom prst="rect">
            <a:avLst/>
          </a:prstGeom>
        </p:spPr>
      </p:pic>
    </p:spTree>
    <p:extLst>
      <p:ext uri="{BB962C8B-B14F-4D97-AF65-F5344CB8AC3E}">
        <p14:creationId xmlns:p14="http://schemas.microsoft.com/office/powerpoint/2010/main" val="85965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 jeky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27" y="0"/>
            <a:ext cx="8651146" cy="6858000"/>
          </a:xfrm>
          <a:prstGeom prst="rect">
            <a:avLst/>
          </a:prstGeom>
        </p:spPr>
      </p:pic>
      <p:cxnSp>
        <p:nvCxnSpPr>
          <p:cNvPr id="5" name="Straight Connector 4"/>
          <p:cNvCxnSpPr/>
          <p:nvPr/>
        </p:nvCxnSpPr>
        <p:spPr>
          <a:xfrm>
            <a:off x="4211309" y="0"/>
            <a:ext cx="178257" cy="685800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211309" y="0"/>
            <a:ext cx="445642" cy="6858000"/>
          </a:xfrm>
          <a:prstGeom prst="rect">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160434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474"/>
            <a:ext cx="8229600" cy="1143000"/>
          </a:xfrm>
        </p:spPr>
        <p:txBody>
          <a:bodyPr/>
          <a:lstStyle/>
          <a:p>
            <a:r>
              <a:rPr lang="en-US" i="1" dirty="0">
                <a:solidFill>
                  <a:srgbClr val="800000"/>
                </a:solidFill>
              </a:rPr>
              <a:t>Video Games on the Mind</a:t>
            </a:r>
            <a:r>
              <a:rPr lang="mr-IN" i="1" dirty="0">
                <a:solidFill>
                  <a:srgbClr val="800000"/>
                </a:solidFill>
              </a:rPr>
              <a:t>…</a:t>
            </a:r>
            <a:endParaRPr lang="en-US" i="1" dirty="0">
              <a:solidFill>
                <a:srgbClr val="800000"/>
              </a:solidFill>
            </a:endParaRPr>
          </a:p>
        </p:txBody>
      </p:sp>
      <p:sp>
        <p:nvSpPr>
          <p:cNvPr id="4" name="Rectangle 3"/>
          <p:cNvSpPr/>
          <p:nvPr/>
        </p:nvSpPr>
        <p:spPr>
          <a:xfrm>
            <a:off x="0" y="1204680"/>
            <a:ext cx="5080309" cy="5632310"/>
          </a:xfrm>
          <a:prstGeom prst="rect">
            <a:avLst/>
          </a:prstGeom>
        </p:spPr>
        <p:txBody>
          <a:bodyPr wrap="square">
            <a:spAutoFit/>
          </a:bodyPr>
          <a:lstStyle/>
          <a:p>
            <a:r>
              <a:rPr lang="en-US" sz="2400" dirty="0"/>
              <a:t>“Professor Akio Mori, of Nihon University's College of Humanities and sciences in Japan, </a:t>
            </a:r>
            <a:r>
              <a:rPr lang="en-US" sz="2400" b="1" dirty="0"/>
              <a:t>measured the brain activity 240 subjects aged between 6 and 29</a:t>
            </a:r>
            <a:r>
              <a:rPr lang="en-US" sz="2400" dirty="0"/>
              <a:t>. Mori measured beta waves, which indicate activity in </a:t>
            </a:r>
            <a:r>
              <a:rPr lang="en-US" sz="2400" b="1" dirty="0"/>
              <a:t>the prefrontal lobe, and alpha waves, which often appear when the brain is resting</a:t>
            </a:r>
            <a:r>
              <a:rPr lang="en-US" sz="2400" dirty="0"/>
              <a:t>. The prefrontal lobe is thought to be the center of emotion and creativity in the brain. Mori divided the brain activity of participants into four categories: normal, visual, half-videogame, and videogame.”</a:t>
            </a:r>
          </a:p>
          <a:p>
            <a:endParaRPr lang="en-US" sz="2400" dirty="0"/>
          </a:p>
        </p:txBody>
      </p:sp>
      <p:pic>
        <p:nvPicPr>
          <p:cNvPr id="5" name="Picture 4" descr="Jap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309" y="1617708"/>
            <a:ext cx="4117678" cy="3084284"/>
          </a:xfrm>
          <a:prstGeom prst="rect">
            <a:avLst/>
          </a:prstGeom>
        </p:spPr>
      </p:pic>
    </p:spTree>
    <p:extLst>
      <p:ext uri="{BB962C8B-B14F-4D97-AF65-F5344CB8AC3E}">
        <p14:creationId xmlns:p14="http://schemas.microsoft.com/office/powerpoint/2010/main" val="92612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3579769"/>
            <a:ext cx="9143999" cy="3046988"/>
          </a:xfrm>
          <a:prstGeom prst="rect">
            <a:avLst/>
          </a:prstGeom>
        </p:spPr>
        <p:txBody>
          <a:bodyPr wrap="square">
            <a:spAutoFit/>
          </a:bodyPr>
          <a:lstStyle/>
          <a:p>
            <a:r>
              <a:rPr lang="en-US" sz="2400" b="1" dirty="0"/>
              <a:t>“Normal subjects, who rarely played video games, were found to have much stronger beta waves than alpha waves. Little change was seen while these subjects did play video games</a:t>
            </a:r>
            <a:r>
              <a:rPr lang="en-US" sz="2400" dirty="0"/>
              <a:t>.</a:t>
            </a:r>
          </a:p>
          <a:p>
            <a:endParaRPr lang="en-US" sz="2400" dirty="0"/>
          </a:p>
          <a:p>
            <a:r>
              <a:rPr lang="en-US" sz="2400" dirty="0"/>
              <a:t>the half-video game group, which played video games for 1-3 hours 3-4 days a week, had roughly equal strength beta and alpha waves when not playing video games; but when they did play video games their beta waves fell below their alpha waves.”</a:t>
            </a:r>
          </a:p>
        </p:txBody>
      </p:sp>
      <p:pic>
        <p:nvPicPr>
          <p:cNvPr id="4" name="Picture 3" descr="Video Game 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46" y="401118"/>
            <a:ext cx="4487061" cy="2989866"/>
          </a:xfrm>
          <a:prstGeom prst="rect">
            <a:avLst/>
          </a:prstGeom>
        </p:spPr>
      </p:pic>
      <p:pic>
        <p:nvPicPr>
          <p:cNvPr id="5" name="Picture 4" descr="gaming-disorder-reac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958" y="401118"/>
            <a:ext cx="4249913" cy="2989866"/>
          </a:xfrm>
          <a:prstGeom prst="rect">
            <a:avLst/>
          </a:prstGeom>
        </p:spPr>
      </p:pic>
    </p:spTree>
    <p:extLst>
      <p:ext uri="{BB962C8B-B14F-4D97-AF65-F5344CB8AC3E}">
        <p14:creationId xmlns:p14="http://schemas.microsoft.com/office/powerpoint/2010/main" val="1298947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743</TotalTime>
  <Words>981</Words>
  <Application>Microsoft Office PowerPoint</Application>
  <PresentationFormat>On-screen Show (4:3)</PresentationFormat>
  <Paragraphs>31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The Forehead and/or Hand is Where Our Destiny Lies. . . .</vt:lpstr>
      <vt:lpstr>The Bible Unlocks the Symbolism</vt:lpstr>
      <vt:lpstr>PowerPoint Presentation</vt:lpstr>
      <vt:lpstr>PowerPoint Presentation</vt:lpstr>
      <vt:lpstr>The War is for the Mind</vt:lpstr>
      <vt:lpstr>PowerPoint Presentation</vt:lpstr>
      <vt:lpstr>Video Games on the Mind…</vt:lpstr>
      <vt:lpstr>PowerPoint Presentation</vt:lpstr>
      <vt:lpstr>PowerPoint Presentation</vt:lpstr>
      <vt:lpstr>Another Study…</vt:lpstr>
      <vt:lpstr>What About Time??</vt:lpstr>
      <vt:lpstr>An Addiction?</vt:lpstr>
    </vt:vector>
  </TitlesOfParts>
  <Company>Valencia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Spirit of the Game</dc:title>
  <dc:creator>Kody Morey</dc:creator>
  <cp:lastModifiedBy>Staff</cp:lastModifiedBy>
  <cp:revision>59</cp:revision>
  <dcterms:created xsi:type="dcterms:W3CDTF">2018-10-18T10:33:59Z</dcterms:created>
  <dcterms:modified xsi:type="dcterms:W3CDTF">2019-10-13T02:14:19Z</dcterms:modified>
</cp:coreProperties>
</file>