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2" r:id="rId15"/>
    <p:sldId id="270" r:id="rId16"/>
    <p:sldId id="271" r:id="rId17"/>
    <p:sldId id="273" r:id="rId18"/>
    <p:sldId id="274" r:id="rId19"/>
    <p:sldId id="275" r:id="rId20"/>
    <p:sldId id="276"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7" d="100"/>
          <a:sy n="67" d="100"/>
        </p:scale>
        <p:origin x="-117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2E5594-6735-4456-A917-B9A64BD6FBB0}" type="datetimeFigureOut">
              <a:rPr lang="en-US" smtClean="0"/>
              <a:pPr/>
              <a:t>9/12/2009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E5594-6735-4456-A917-B9A64BD6FBB0}" type="datetimeFigureOut">
              <a:rPr lang="en-US" smtClean="0"/>
              <a:pPr/>
              <a:t>9/12/2009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E5594-6735-4456-A917-B9A64BD6FBB0}" type="datetimeFigureOut">
              <a:rPr lang="en-US" smtClean="0"/>
              <a:pPr/>
              <a:t>9/12/2009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E5594-6735-4456-A917-B9A64BD6FBB0}" type="datetimeFigureOut">
              <a:rPr lang="en-US" smtClean="0"/>
              <a:pPr/>
              <a:t>9/12/2009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2E5594-6735-4456-A917-B9A64BD6FBB0}" type="datetimeFigureOut">
              <a:rPr lang="en-US" smtClean="0"/>
              <a:pPr/>
              <a:t>9/12/2009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2E5594-6735-4456-A917-B9A64BD6FBB0}" type="datetimeFigureOut">
              <a:rPr lang="en-US" smtClean="0"/>
              <a:pPr/>
              <a:t>9/12/2009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2E5594-6735-4456-A917-B9A64BD6FBB0}" type="datetimeFigureOut">
              <a:rPr lang="en-US" smtClean="0"/>
              <a:pPr/>
              <a:t>9/12/2009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2E5594-6735-4456-A917-B9A64BD6FBB0}" type="datetimeFigureOut">
              <a:rPr lang="en-US" smtClean="0"/>
              <a:pPr/>
              <a:t>9/12/2009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E5594-6735-4456-A917-B9A64BD6FBB0}" type="datetimeFigureOut">
              <a:rPr lang="en-US" smtClean="0"/>
              <a:pPr/>
              <a:t>9/12/2009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E5594-6735-4456-A917-B9A64BD6FBB0}" type="datetimeFigureOut">
              <a:rPr lang="en-US" smtClean="0"/>
              <a:pPr/>
              <a:t>9/12/2009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E5594-6735-4456-A917-B9A64BD6FBB0}" type="datetimeFigureOut">
              <a:rPr lang="en-US" smtClean="0"/>
              <a:pPr/>
              <a:t>9/12/2009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43BF1-7329-4774-9DAD-120825F620E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E5594-6735-4456-A917-B9A64BD6FBB0}" type="datetimeFigureOut">
              <a:rPr lang="en-US" smtClean="0"/>
              <a:pPr/>
              <a:t>9/12/2009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43BF1-7329-4774-9DAD-120825F620E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solidFill>
                  <a:srgbClr val="002060"/>
                </a:solidFill>
              </a:rPr>
              <a:t>The Book of Romans, pt. 6</a:t>
            </a:r>
            <a:endParaRPr lang="en-US" u="sng" dirty="0">
              <a:solidFill>
                <a:srgbClr val="002060"/>
              </a:solidFill>
            </a:endParaRPr>
          </a:p>
        </p:txBody>
      </p:sp>
      <p:sp>
        <p:nvSpPr>
          <p:cNvPr id="3" name="Subtitle 2"/>
          <p:cNvSpPr>
            <a:spLocks noGrp="1"/>
          </p:cNvSpPr>
          <p:nvPr>
            <p:ph type="subTitle" idx="1"/>
          </p:nvPr>
        </p:nvSpPr>
        <p:spPr/>
        <p:txBody>
          <a:bodyPr/>
          <a:lstStyle/>
          <a:p>
            <a:r>
              <a:rPr lang="en-US" u="sng" dirty="0" smtClean="0">
                <a:solidFill>
                  <a:srgbClr val="0070C0"/>
                </a:solidFill>
              </a:rPr>
              <a:t>Romans 3:21-31</a:t>
            </a:r>
            <a:endParaRPr lang="en-US" u="sng" dirty="0">
              <a:solidFill>
                <a:srgbClr val="0070C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srcRect/>
          <a:stretch>
            <a:fillRect/>
          </a:stretch>
        </p:blipFill>
        <p:spPr bwMode="auto">
          <a:xfrm>
            <a:off x="0" y="1219200"/>
            <a:ext cx="9144000" cy="5638799"/>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latin typeface="Algerian" pitchFamily="82" charset="0"/>
              </a:rPr>
              <a:t>The Law Remains</a:t>
            </a:r>
            <a:endParaRPr lang="en-US" u="sng" dirty="0">
              <a:latin typeface="Algerian" pitchFamily="82" charset="0"/>
            </a:endParaRPr>
          </a:p>
        </p:txBody>
      </p:sp>
      <p:sp>
        <p:nvSpPr>
          <p:cNvPr id="3" name="Content Placeholder 2"/>
          <p:cNvSpPr>
            <a:spLocks noGrp="1"/>
          </p:cNvSpPr>
          <p:nvPr>
            <p:ph sz="half" idx="1"/>
          </p:nvPr>
        </p:nvSpPr>
        <p:spPr>
          <a:xfrm>
            <a:off x="457200" y="3886200"/>
            <a:ext cx="8305800" cy="2971800"/>
          </a:xfrm>
        </p:spPr>
        <p:txBody>
          <a:bodyPr>
            <a:normAutofit/>
          </a:bodyPr>
          <a:lstStyle/>
          <a:p>
            <a:r>
              <a:rPr lang="en-US" sz="3600" dirty="0" smtClean="0">
                <a:solidFill>
                  <a:schemeClr val="bg1"/>
                </a:solidFill>
              </a:rPr>
              <a:t>Justice is satisfied; the claims of God’s holy law have been met by the perfect life of Christ.  The law of God, which is His character, still remains intact. Man is forgiven.</a:t>
            </a:r>
            <a:endParaRPr lang="en-US" sz="36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143000"/>
            <a:ext cx="9144000" cy="5714999"/>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92D050"/>
                </a:solidFill>
                <a:latin typeface="Algerian" pitchFamily="82" charset="0"/>
              </a:rPr>
              <a:t>Shall we Boast?</a:t>
            </a:r>
            <a:endParaRPr lang="en-US" u="sng" dirty="0">
              <a:solidFill>
                <a:srgbClr val="92D050"/>
              </a:solidFill>
              <a:latin typeface="Algerian" pitchFamily="82" charset="0"/>
            </a:endParaRPr>
          </a:p>
        </p:txBody>
      </p:sp>
      <p:sp>
        <p:nvSpPr>
          <p:cNvPr id="3" name="Content Placeholder 2"/>
          <p:cNvSpPr>
            <a:spLocks noGrp="1"/>
          </p:cNvSpPr>
          <p:nvPr>
            <p:ph sz="half" idx="1"/>
          </p:nvPr>
        </p:nvSpPr>
        <p:spPr>
          <a:xfrm>
            <a:off x="457200" y="1600200"/>
            <a:ext cx="8686800" cy="4525963"/>
          </a:xfrm>
        </p:spPr>
        <p:txBody>
          <a:bodyPr/>
          <a:lstStyle/>
          <a:p>
            <a:r>
              <a:rPr lang="en-US" dirty="0" smtClean="0">
                <a:solidFill>
                  <a:srgbClr val="002060"/>
                </a:solidFill>
              </a:rPr>
              <a:t>“Where is boasting then? It is excluded. By what law? of works? Nay: but by the law of faith.”  Romans 3:27 </a:t>
            </a:r>
          </a:p>
          <a:p>
            <a:r>
              <a:rPr lang="en-US" dirty="0" smtClean="0">
                <a:solidFill>
                  <a:srgbClr val="002060"/>
                </a:solidFill>
              </a:rPr>
              <a:t> In what will we boast?  On what will we depend?  On our efforts to keep a law that we have all shamelessly broken?  Can we boast because we are better than others?  Aren’t we better than the heathen?</a:t>
            </a:r>
            <a:endParaRPr lang="en-US" dirty="0">
              <a:solidFill>
                <a:srgbClr val="00206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B050"/>
                </a:solidFill>
                <a:latin typeface="Aharoni" pitchFamily="2" charset="-79"/>
                <a:cs typeface="Aharoni" pitchFamily="2" charset="-79"/>
              </a:rPr>
              <a:t>God Forbid!</a:t>
            </a:r>
            <a:endParaRPr lang="en-US" u="sng" dirty="0">
              <a:solidFill>
                <a:srgbClr val="00B050"/>
              </a:solidFill>
              <a:latin typeface="Aharoni" pitchFamily="2" charset="-79"/>
              <a:cs typeface="Aharoni" pitchFamily="2" charset="-79"/>
            </a:endParaRPr>
          </a:p>
        </p:txBody>
      </p:sp>
      <p:sp>
        <p:nvSpPr>
          <p:cNvPr id="3" name="Content Placeholder 2"/>
          <p:cNvSpPr>
            <a:spLocks noGrp="1"/>
          </p:cNvSpPr>
          <p:nvPr>
            <p:ph sz="half" idx="1"/>
          </p:nvPr>
        </p:nvSpPr>
        <p:spPr>
          <a:xfrm>
            <a:off x="457200" y="1600200"/>
            <a:ext cx="8382000" cy="4525963"/>
          </a:xfrm>
        </p:spPr>
        <p:txBody>
          <a:bodyPr>
            <a:normAutofit/>
          </a:bodyPr>
          <a:lstStyle/>
          <a:p>
            <a:r>
              <a:rPr lang="en-US" sz="3200" dirty="0" smtClean="0">
                <a:solidFill>
                  <a:srgbClr val="FF0000"/>
                </a:solidFill>
              </a:rPr>
              <a:t>“But God forbid that I should glory, save in the cross of our Lord Jesus Christ, by whom the world is crucified unto me, and I unto the world.”  Galatians 6:14</a:t>
            </a:r>
            <a:endParaRPr lang="en-US" sz="3200"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latin typeface="Arial Black" pitchFamily="34" charset="0"/>
              </a:rPr>
              <a:t>In Law? Or in Grace?</a:t>
            </a:r>
            <a:endParaRPr lang="en-US" u="sng" dirty="0">
              <a:solidFill>
                <a:srgbClr val="0070C0"/>
              </a:solidFill>
              <a:latin typeface="Arial Black" pitchFamily="34" charset="0"/>
            </a:endParaRPr>
          </a:p>
        </p:txBody>
      </p:sp>
      <p:sp>
        <p:nvSpPr>
          <p:cNvPr id="3" name="Content Placeholder 2"/>
          <p:cNvSpPr>
            <a:spLocks noGrp="1"/>
          </p:cNvSpPr>
          <p:nvPr>
            <p:ph sz="half" idx="1"/>
          </p:nvPr>
        </p:nvSpPr>
        <p:spPr>
          <a:xfrm>
            <a:off x="457200" y="1600200"/>
            <a:ext cx="8382000" cy="4525963"/>
          </a:xfrm>
        </p:spPr>
        <p:txBody>
          <a:bodyPr/>
          <a:lstStyle/>
          <a:p>
            <a:r>
              <a:rPr lang="en-US" dirty="0" smtClean="0">
                <a:solidFill>
                  <a:schemeClr val="bg1"/>
                </a:solidFill>
              </a:rPr>
              <a:t>“Therefore we conclude that a man is justified by faith without the deeds of the law.”  Romans 3:28  Paul emphatically declares that acceptance before God comes solely as we accept Christ’s gift by faith!</a:t>
            </a:r>
          </a:p>
          <a:p>
            <a:endParaRPr lang="en-US"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chemeClr val="tx2">
                    <a:lumMod val="60000"/>
                    <a:lumOff val="40000"/>
                  </a:schemeClr>
                </a:solidFill>
                <a:latin typeface="Arial Rounded MT Bold" pitchFamily="34" charset="0"/>
              </a:rPr>
              <a:t>It is Free</a:t>
            </a:r>
            <a:endParaRPr lang="en-US" u="sng" dirty="0">
              <a:solidFill>
                <a:schemeClr val="tx2">
                  <a:lumMod val="60000"/>
                  <a:lumOff val="40000"/>
                </a:schemeClr>
              </a:solidFill>
              <a:latin typeface="Arial Rounded MT Bold" pitchFamily="34" charset="0"/>
            </a:endParaRPr>
          </a:p>
        </p:txBody>
      </p:sp>
      <p:sp>
        <p:nvSpPr>
          <p:cNvPr id="3" name="Content Placeholder 2"/>
          <p:cNvSpPr>
            <a:spLocks noGrp="1"/>
          </p:cNvSpPr>
          <p:nvPr>
            <p:ph sz="half" idx="1"/>
          </p:nvPr>
        </p:nvSpPr>
        <p:spPr>
          <a:xfrm>
            <a:off x="457200" y="1219200"/>
            <a:ext cx="8458200" cy="4906963"/>
          </a:xfrm>
        </p:spPr>
        <p:txBody>
          <a:bodyPr>
            <a:normAutofit/>
          </a:bodyPr>
          <a:lstStyle/>
          <a:p>
            <a:r>
              <a:rPr lang="en-US" sz="3200" dirty="0" smtClean="0">
                <a:solidFill>
                  <a:srgbClr val="002060"/>
                </a:solidFill>
              </a:rPr>
              <a:t>“For by grace are ye saved through faith; and that not of yourselves: it is the gift of God:  Not of works, lest any man should boast.”  Ephesians 2:8,9 </a:t>
            </a:r>
            <a:endParaRPr lang="en-US" sz="3200" dirty="0">
              <a:solidFill>
                <a:srgbClr val="00206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cstate="print"/>
          <a:srcRect/>
          <a:stretch>
            <a:fillRect/>
          </a:stretch>
        </p:blipFill>
        <p:spPr bwMode="auto">
          <a:xfrm>
            <a:off x="0" y="1447800"/>
            <a:ext cx="9144000" cy="5410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solidFill>
                  <a:srgbClr val="0070C0"/>
                </a:solidFill>
                <a:latin typeface="Algerian" pitchFamily="82" charset="0"/>
              </a:rPr>
              <a:t>Without any Merit on our Part</a:t>
            </a:r>
            <a:endParaRPr lang="en-US" u="sng" dirty="0">
              <a:solidFill>
                <a:srgbClr val="0070C0"/>
              </a:solidFill>
              <a:latin typeface="Algerian" pitchFamily="82" charset="0"/>
            </a:endParaRPr>
          </a:p>
        </p:txBody>
      </p:sp>
      <p:sp>
        <p:nvSpPr>
          <p:cNvPr id="3" name="Content Placeholder 2"/>
          <p:cNvSpPr>
            <a:spLocks noGrp="1"/>
          </p:cNvSpPr>
          <p:nvPr>
            <p:ph sz="half" idx="1"/>
          </p:nvPr>
        </p:nvSpPr>
        <p:spPr>
          <a:xfrm>
            <a:off x="457200" y="1600201"/>
            <a:ext cx="8305800" cy="3200400"/>
          </a:xfrm>
        </p:spPr>
        <p:txBody>
          <a:bodyPr>
            <a:normAutofit fontScale="92500" lnSpcReduction="20000"/>
          </a:bodyPr>
          <a:lstStyle/>
          <a:p>
            <a:r>
              <a:rPr lang="en-US" sz="3200" dirty="0" smtClean="0">
                <a:solidFill>
                  <a:srgbClr val="FF0000"/>
                </a:solidFill>
              </a:rPr>
              <a:t>God treats everyone the same.  All have fallen.  Christ died for all.  No one can ever earn God’s forgiveness; it is solely a free gift that we must receive and accept for ourselves.  “Ho, every one that thirsteth, come ye to the waters, and he that hath no money; come ye, buy, and eat; yea, come, buy wine and milk without money and without price.”  Isaiah 55:1</a:t>
            </a:r>
            <a:endParaRPr lang="en-US" sz="320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066800"/>
            <a:ext cx="9144000" cy="57912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latin typeface="Aharoni" pitchFamily="2" charset="-79"/>
                <a:cs typeface="Aharoni" pitchFamily="2" charset="-79"/>
              </a:rPr>
              <a:t>All the Same</a:t>
            </a:r>
            <a:endParaRPr lang="en-US" u="sng" dirty="0">
              <a:solidFill>
                <a:srgbClr val="0070C0"/>
              </a:solidFill>
              <a:latin typeface="Aharoni" pitchFamily="2" charset="-79"/>
              <a:cs typeface="Aharoni" pitchFamily="2" charset="-79"/>
            </a:endParaRPr>
          </a:p>
        </p:txBody>
      </p:sp>
      <p:sp>
        <p:nvSpPr>
          <p:cNvPr id="3" name="Content Placeholder 2"/>
          <p:cNvSpPr>
            <a:spLocks noGrp="1"/>
          </p:cNvSpPr>
          <p:nvPr>
            <p:ph sz="half" idx="1"/>
          </p:nvPr>
        </p:nvSpPr>
        <p:spPr>
          <a:xfrm>
            <a:off x="1828800" y="1600200"/>
            <a:ext cx="7315200" cy="4525963"/>
          </a:xfrm>
        </p:spPr>
        <p:txBody>
          <a:bodyPr/>
          <a:lstStyle/>
          <a:p>
            <a:r>
              <a:rPr lang="en-US" dirty="0" smtClean="0">
                <a:solidFill>
                  <a:srgbClr val="C00000"/>
                </a:solidFill>
              </a:rPr>
              <a:t>“Is he the God of the Jews only? is he not also of the Gentiles? Yes, of the Gentiles also:  Seeing it is one God, which shall justify the circumcision by faith, and uncircumcision through faith.”  Romans 3:29,30 </a:t>
            </a:r>
            <a:endParaRPr lang="en-US" dirty="0">
              <a:solidFill>
                <a:srgbClr val="C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a:srcRect/>
          <a:stretch>
            <a:fillRect/>
          </a:stretch>
        </p:blipFill>
        <p:spPr bwMode="auto">
          <a:xfrm>
            <a:off x="1" y="1447800"/>
            <a:ext cx="9144000" cy="54102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latin typeface="Aharoni" pitchFamily="2" charset="-79"/>
                <a:cs typeface="Aharoni" pitchFamily="2" charset="-79"/>
              </a:rPr>
              <a:t>No difference</a:t>
            </a:r>
            <a:endParaRPr lang="en-US" u="sng" dirty="0">
              <a:latin typeface="Aharoni" pitchFamily="2" charset="-79"/>
              <a:cs typeface="Aharoni" pitchFamily="2" charset="-79"/>
            </a:endParaRPr>
          </a:p>
        </p:txBody>
      </p:sp>
      <p:sp>
        <p:nvSpPr>
          <p:cNvPr id="3" name="Content Placeholder 2"/>
          <p:cNvSpPr>
            <a:spLocks noGrp="1"/>
          </p:cNvSpPr>
          <p:nvPr>
            <p:ph sz="half" idx="1"/>
          </p:nvPr>
        </p:nvSpPr>
        <p:spPr>
          <a:xfrm>
            <a:off x="0" y="3810000"/>
            <a:ext cx="9144000" cy="3048000"/>
          </a:xfrm>
        </p:spPr>
        <p:txBody>
          <a:bodyPr>
            <a:normAutofit lnSpcReduction="10000"/>
          </a:bodyPr>
          <a:lstStyle/>
          <a:p>
            <a:r>
              <a:rPr lang="en-US" dirty="0" smtClean="0">
                <a:solidFill>
                  <a:schemeClr val="bg1"/>
                </a:solidFill>
              </a:rPr>
              <a:t>There are no distinctions to be made between the Jew and the Gentile.  God is no respecter of persons.  He accepts everyone the same and treats all the same.  Before Abraham became the father of the Jewish nation, he was a Babylonian from Ur of the Chaldees.  Those who accept His gift, He forgives.  Those who reject His gift, He tries again to reach.</a:t>
            </a:r>
            <a:endParaRPr lang="en-US"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2"/>
          <a:srcRect/>
          <a:stretch>
            <a:fillRect/>
          </a:stretch>
        </p:blipFill>
        <p:spPr bwMode="auto">
          <a:xfrm>
            <a:off x="0" y="1447800"/>
            <a:ext cx="9144000" cy="5410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solidFill>
                  <a:srgbClr val="0070C0"/>
                </a:solidFill>
                <a:latin typeface="Algerian" pitchFamily="82" charset="0"/>
              </a:rPr>
              <a:t>What Happens to the Law of God?</a:t>
            </a:r>
            <a:endParaRPr lang="en-US" u="sng" dirty="0">
              <a:solidFill>
                <a:srgbClr val="0070C0"/>
              </a:solidFill>
              <a:latin typeface="Algerian" pitchFamily="82" charset="0"/>
            </a:endParaRPr>
          </a:p>
        </p:txBody>
      </p:sp>
      <p:sp>
        <p:nvSpPr>
          <p:cNvPr id="3" name="Content Placeholder 2"/>
          <p:cNvSpPr>
            <a:spLocks noGrp="1"/>
          </p:cNvSpPr>
          <p:nvPr>
            <p:ph sz="half" idx="1"/>
          </p:nvPr>
        </p:nvSpPr>
        <p:spPr>
          <a:xfrm>
            <a:off x="457200" y="1600201"/>
            <a:ext cx="8458200" cy="2514599"/>
          </a:xfrm>
        </p:spPr>
        <p:txBody>
          <a:bodyPr>
            <a:normAutofit fontScale="92500" lnSpcReduction="20000"/>
          </a:bodyPr>
          <a:lstStyle/>
          <a:p>
            <a:r>
              <a:rPr lang="en-US" dirty="0" smtClean="0">
                <a:solidFill>
                  <a:srgbClr val="002060"/>
                </a:solidFill>
              </a:rPr>
              <a:t>“Do we then make void the law through faith? God forbid: yea, we establish the law.”  Romans 3:31</a:t>
            </a:r>
          </a:p>
          <a:p>
            <a:r>
              <a:rPr lang="en-US" dirty="0" smtClean="0">
                <a:solidFill>
                  <a:srgbClr val="002060"/>
                </a:solidFill>
              </a:rPr>
              <a:t>“Think not that I am come to destroy the law, or the prophets: I am not come to destroy, but to fulfill.  For verily I say unto you, Till heaven and earth pass, one jot or one tittle shall in no wise pass from the law, till all be fulfilled.”  Matthew 5:17,18</a:t>
            </a:r>
            <a:endParaRPr lang="en-US" dirty="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latin typeface="Arial Rounded MT Bold" pitchFamily="34" charset="0"/>
              </a:rPr>
              <a:t>Did it Disappear? Is it Void?</a:t>
            </a:r>
            <a:endParaRPr lang="en-US" u="sng" dirty="0">
              <a:solidFill>
                <a:srgbClr val="002060"/>
              </a:solidFill>
              <a:latin typeface="Arial Rounded MT Bold" pitchFamily="34" charset="0"/>
            </a:endParaRPr>
          </a:p>
        </p:txBody>
      </p:sp>
      <p:sp>
        <p:nvSpPr>
          <p:cNvPr id="3" name="Content Placeholder 2"/>
          <p:cNvSpPr>
            <a:spLocks noGrp="1"/>
          </p:cNvSpPr>
          <p:nvPr>
            <p:ph sz="half" idx="1"/>
          </p:nvPr>
        </p:nvSpPr>
        <p:spPr>
          <a:xfrm>
            <a:off x="457200" y="3429000"/>
            <a:ext cx="8686800" cy="2697163"/>
          </a:xfrm>
        </p:spPr>
        <p:txBody>
          <a:bodyPr>
            <a:normAutofit/>
          </a:bodyPr>
          <a:lstStyle/>
          <a:p>
            <a:r>
              <a:rPr lang="en-US" dirty="0" smtClean="0">
                <a:solidFill>
                  <a:srgbClr val="FFFF00"/>
                </a:solidFill>
              </a:rPr>
              <a:t>Does the free gift of Christ’s righteousness make void the 10 commandments?  Does faith lead one to disobey the 10 commandments?  Does faith allow for license to do as one pleases? Paul emphatically says ‘NEVER’.  </a:t>
            </a:r>
            <a:endParaRPr lang="en-US" dirty="0">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219200"/>
            <a:ext cx="9144000" cy="56388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C00000"/>
                </a:solidFill>
              </a:rPr>
              <a:t>Summary of Romans 3:1-20</a:t>
            </a:r>
            <a:endParaRPr lang="en-US" u="sng" dirty="0">
              <a:solidFill>
                <a:srgbClr val="C00000"/>
              </a:solidFill>
            </a:endParaRPr>
          </a:p>
        </p:txBody>
      </p:sp>
      <p:sp>
        <p:nvSpPr>
          <p:cNvPr id="3" name="Content Placeholder 2"/>
          <p:cNvSpPr>
            <a:spLocks noGrp="1"/>
          </p:cNvSpPr>
          <p:nvPr>
            <p:ph sz="half" idx="1"/>
          </p:nvPr>
        </p:nvSpPr>
        <p:spPr>
          <a:xfrm>
            <a:off x="457200" y="1600200"/>
            <a:ext cx="8686800" cy="4525963"/>
          </a:xfrm>
        </p:spPr>
        <p:txBody>
          <a:bodyPr>
            <a:normAutofit/>
          </a:bodyPr>
          <a:lstStyle/>
          <a:p>
            <a:r>
              <a:rPr lang="en-US" dirty="0" smtClean="0">
                <a:solidFill>
                  <a:srgbClr val="FFFF00"/>
                </a:solidFill>
              </a:rPr>
              <a:t>1.  The Jews had great advantages over other people.</a:t>
            </a:r>
          </a:p>
          <a:p>
            <a:r>
              <a:rPr lang="en-US" dirty="0" smtClean="0">
                <a:solidFill>
                  <a:srgbClr val="FFFF00"/>
                </a:solidFill>
              </a:rPr>
              <a:t>2.  In spite of their failures, God was never bound by them.  His purposes were accomplished by those who were faithful.</a:t>
            </a:r>
          </a:p>
          <a:p>
            <a:r>
              <a:rPr lang="en-US" dirty="0" smtClean="0">
                <a:solidFill>
                  <a:srgbClr val="FFFF00"/>
                </a:solidFill>
              </a:rPr>
              <a:t>3.Regardless of man’s failings, God has been just and kind.</a:t>
            </a:r>
          </a:p>
          <a:p>
            <a:r>
              <a:rPr lang="en-US" dirty="0" smtClean="0">
                <a:solidFill>
                  <a:srgbClr val="FFFF00"/>
                </a:solidFill>
              </a:rPr>
              <a:t>4.  Mankind all stands doomed before Heaven.</a:t>
            </a:r>
            <a:endParaRPr lang="en-US" dirty="0">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FF0000"/>
                </a:solidFill>
                <a:latin typeface="Algerian" pitchFamily="82" charset="0"/>
              </a:rPr>
              <a:t>Saving Faith</a:t>
            </a:r>
            <a:endParaRPr lang="en-US" u="sng" dirty="0">
              <a:solidFill>
                <a:srgbClr val="FF0000"/>
              </a:solidFill>
              <a:latin typeface="Algerian" pitchFamily="82" charset="0"/>
            </a:endParaRPr>
          </a:p>
        </p:txBody>
      </p:sp>
      <p:sp>
        <p:nvSpPr>
          <p:cNvPr id="3" name="Content Placeholder 2"/>
          <p:cNvSpPr>
            <a:spLocks noGrp="1"/>
          </p:cNvSpPr>
          <p:nvPr>
            <p:ph sz="half" idx="1"/>
          </p:nvPr>
        </p:nvSpPr>
        <p:spPr>
          <a:xfrm>
            <a:off x="457200" y="1143000"/>
            <a:ext cx="8686800" cy="4983163"/>
          </a:xfrm>
        </p:spPr>
        <p:txBody>
          <a:bodyPr>
            <a:noAutofit/>
          </a:bodyPr>
          <a:lstStyle/>
          <a:p>
            <a:r>
              <a:rPr lang="en-US" sz="2000" dirty="0" smtClean="0">
                <a:solidFill>
                  <a:schemeClr val="bg1"/>
                </a:solidFill>
              </a:rPr>
              <a:t>The same faith that grasps God’s promise for forgiveness also grasps God’s promise to dwell in our lives by faith to enable us to walk in God’s commandments. </a:t>
            </a:r>
            <a:r>
              <a:rPr lang="en-US" sz="2000" dirty="0" smtClean="0">
                <a:solidFill>
                  <a:schemeClr val="bg1"/>
                </a:solidFill>
              </a:rPr>
              <a:t>The promise of God that forgives is the same promise that lifts above sin and can keep God’s commandments.</a:t>
            </a:r>
          </a:p>
          <a:p>
            <a:r>
              <a:rPr lang="en-US" sz="2000" dirty="0" smtClean="0">
                <a:solidFill>
                  <a:schemeClr val="bg1"/>
                </a:solidFill>
              </a:rPr>
              <a:t> “</a:t>
            </a:r>
            <a:r>
              <a:rPr lang="en-US" sz="2000" dirty="0" smtClean="0">
                <a:solidFill>
                  <a:schemeClr val="bg1"/>
                </a:solidFill>
              </a:rPr>
              <a:t>Whereby are given unto us exceeding great and precious promises: that by these ye might be partakers of the divine nature, having escaped the corruption that is in the world through lust</a:t>
            </a:r>
            <a:r>
              <a:rPr lang="en-US" sz="2000" dirty="0" smtClean="0">
                <a:solidFill>
                  <a:schemeClr val="bg1"/>
                </a:solidFill>
              </a:rPr>
              <a:t>.”  2Peter 1:4</a:t>
            </a:r>
            <a:endParaRPr lang="en-US" sz="2000"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srcRect/>
          <a:stretch>
            <a:fillRect/>
          </a:stretch>
        </p:blipFill>
        <p:spPr bwMode="auto">
          <a:xfrm>
            <a:off x="0" y="1447800"/>
            <a:ext cx="9144000" cy="5410199"/>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solidFill>
                  <a:schemeClr val="bg2">
                    <a:lumMod val="10000"/>
                  </a:schemeClr>
                </a:solidFill>
                <a:latin typeface="Algerian" pitchFamily="82" charset="0"/>
              </a:rPr>
              <a:t>The Law Remains Eternal, Unchangeable</a:t>
            </a:r>
            <a:endParaRPr lang="en-US" u="sng" dirty="0">
              <a:solidFill>
                <a:schemeClr val="bg2">
                  <a:lumMod val="10000"/>
                </a:schemeClr>
              </a:solidFill>
              <a:latin typeface="Algerian" pitchFamily="82" charset="0"/>
            </a:endParaRPr>
          </a:p>
        </p:txBody>
      </p:sp>
      <p:sp>
        <p:nvSpPr>
          <p:cNvPr id="3" name="Content Placeholder 2"/>
          <p:cNvSpPr>
            <a:spLocks noGrp="1"/>
          </p:cNvSpPr>
          <p:nvPr>
            <p:ph sz="half" idx="1"/>
          </p:nvPr>
        </p:nvSpPr>
        <p:spPr>
          <a:xfrm>
            <a:off x="457200" y="3048000"/>
            <a:ext cx="8534400" cy="3810000"/>
          </a:xfrm>
        </p:spPr>
        <p:txBody>
          <a:bodyPr>
            <a:normAutofit/>
          </a:bodyPr>
          <a:lstStyle/>
          <a:p>
            <a:r>
              <a:rPr lang="en-US" dirty="0" smtClean="0">
                <a:solidFill>
                  <a:schemeClr val="accent6">
                    <a:lumMod val="20000"/>
                    <a:lumOff val="80000"/>
                  </a:schemeClr>
                </a:solidFill>
              </a:rPr>
              <a:t>The reason Paul says so little here about the law is because the point is so obvious; he doesn’t see the need to say a lot. </a:t>
            </a:r>
          </a:p>
          <a:p>
            <a:r>
              <a:rPr lang="en-US" dirty="0" smtClean="0">
                <a:solidFill>
                  <a:schemeClr val="accent6">
                    <a:lumMod val="20000"/>
                    <a:lumOff val="80000"/>
                  </a:schemeClr>
                </a:solidFill>
              </a:rPr>
              <a:t>“By this we know that we love the children of God, when we love God, and keep his commandments</a:t>
            </a:r>
            <a:r>
              <a:rPr lang="en-US" dirty="0" smtClean="0">
                <a:solidFill>
                  <a:schemeClr val="accent6">
                    <a:lumMod val="20000"/>
                    <a:lumOff val="80000"/>
                  </a:schemeClr>
                </a:solidFill>
              </a:rPr>
              <a:t>. </a:t>
            </a:r>
            <a:r>
              <a:rPr lang="en-US" dirty="0" smtClean="0">
                <a:solidFill>
                  <a:schemeClr val="accent6">
                    <a:lumMod val="20000"/>
                    <a:lumOff val="80000"/>
                  </a:schemeClr>
                </a:solidFill>
              </a:rPr>
              <a:t>For </a:t>
            </a:r>
            <a:r>
              <a:rPr lang="en-US" dirty="0" smtClean="0">
                <a:solidFill>
                  <a:schemeClr val="tx1">
                    <a:lumMod val="95000"/>
                    <a:lumOff val="5000"/>
                  </a:schemeClr>
                </a:solidFill>
              </a:rPr>
              <a:t>this is the love of God, that we keep his commandments</a:t>
            </a:r>
            <a:r>
              <a:rPr lang="en-US" dirty="0" smtClean="0">
                <a:solidFill>
                  <a:schemeClr val="accent6">
                    <a:lumMod val="20000"/>
                    <a:lumOff val="80000"/>
                  </a:schemeClr>
                </a:solidFill>
              </a:rPr>
              <a:t>: and his commandments are not grievous</a:t>
            </a:r>
            <a:r>
              <a:rPr lang="en-US" dirty="0" smtClean="0">
                <a:solidFill>
                  <a:schemeClr val="accent6">
                    <a:lumMod val="20000"/>
                    <a:lumOff val="80000"/>
                  </a:schemeClr>
                </a:solidFill>
              </a:rPr>
              <a:t>.”  1John 5:2,3</a:t>
            </a:r>
            <a:endParaRPr lang="en-US" dirty="0">
              <a:solidFill>
                <a:schemeClr val="accent6">
                  <a:lumMod val="20000"/>
                  <a:lumOff val="8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rPr>
              <a:t>Romans 3:21,22</a:t>
            </a:r>
            <a:endParaRPr lang="en-US" u="sng" dirty="0">
              <a:solidFill>
                <a:srgbClr val="002060"/>
              </a:solidFill>
            </a:endParaRPr>
          </a:p>
        </p:txBody>
      </p:sp>
      <p:sp>
        <p:nvSpPr>
          <p:cNvPr id="3" name="Content Placeholder 2"/>
          <p:cNvSpPr>
            <a:spLocks noGrp="1"/>
          </p:cNvSpPr>
          <p:nvPr>
            <p:ph sz="half" idx="1"/>
          </p:nvPr>
        </p:nvSpPr>
        <p:spPr>
          <a:xfrm>
            <a:off x="457200" y="1600200"/>
            <a:ext cx="8458200" cy="4525963"/>
          </a:xfrm>
        </p:spPr>
        <p:txBody>
          <a:bodyPr>
            <a:normAutofit/>
          </a:bodyPr>
          <a:lstStyle/>
          <a:p>
            <a:r>
              <a:rPr lang="en-US" dirty="0" smtClean="0"/>
              <a:t>“But now the righteousness of God without the law is manifested, being witnessed by the law and the prophets; Even the righteousness of God which is by faith of Jesus Christ unto all and upon all them that believe: for there is no difference:” Romans 3:21,22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FF0000"/>
                </a:solidFill>
              </a:rPr>
              <a:t>Righteousness</a:t>
            </a:r>
            <a:endParaRPr lang="en-US" u="sng" dirty="0">
              <a:solidFill>
                <a:srgbClr val="FF0000"/>
              </a:solidFill>
            </a:endParaRPr>
          </a:p>
        </p:txBody>
      </p:sp>
      <p:sp>
        <p:nvSpPr>
          <p:cNvPr id="3" name="Content Placeholder 2"/>
          <p:cNvSpPr>
            <a:spLocks noGrp="1"/>
          </p:cNvSpPr>
          <p:nvPr>
            <p:ph sz="half" idx="1"/>
          </p:nvPr>
        </p:nvSpPr>
        <p:spPr>
          <a:xfrm>
            <a:off x="457200" y="1143000"/>
            <a:ext cx="8686800" cy="4983163"/>
          </a:xfrm>
        </p:spPr>
        <p:txBody>
          <a:bodyPr/>
          <a:lstStyle/>
          <a:p>
            <a:r>
              <a:rPr lang="en-US" dirty="0" smtClean="0">
                <a:solidFill>
                  <a:schemeClr val="bg1"/>
                </a:solidFill>
              </a:rPr>
              <a:t>Righteousness is found in two places; the 10 commandments and in the person of Jesus Christ.  Christ was and is the embodiment of the law.  The only way whereby a person can attain righteousness is through faith in Him.</a:t>
            </a: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a:srcRect/>
          <a:stretch>
            <a:fillRect/>
          </a:stretch>
        </p:blipFill>
        <p:spPr bwMode="auto">
          <a:xfrm>
            <a:off x="0" y="1219200"/>
            <a:ext cx="9144000" cy="56388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B050"/>
                </a:solidFill>
              </a:rPr>
              <a:t>Romans 3:23,24</a:t>
            </a:r>
            <a:endParaRPr lang="en-US" u="sng" dirty="0">
              <a:solidFill>
                <a:srgbClr val="00B050"/>
              </a:solidFill>
            </a:endParaRPr>
          </a:p>
        </p:txBody>
      </p:sp>
      <p:sp>
        <p:nvSpPr>
          <p:cNvPr id="3" name="Content Placeholder 2"/>
          <p:cNvSpPr>
            <a:spLocks noGrp="1"/>
          </p:cNvSpPr>
          <p:nvPr>
            <p:ph sz="half" idx="1"/>
          </p:nvPr>
        </p:nvSpPr>
        <p:spPr>
          <a:xfrm>
            <a:off x="457200" y="3429000"/>
            <a:ext cx="8458200" cy="2697163"/>
          </a:xfrm>
        </p:spPr>
        <p:txBody>
          <a:bodyPr>
            <a:normAutofit/>
          </a:bodyPr>
          <a:lstStyle/>
          <a:p>
            <a:r>
              <a:rPr lang="en-US" sz="3200" dirty="0" smtClean="0">
                <a:solidFill>
                  <a:schemeClr val="accent1">
                    <a:lumMod val="20000"/>
                    <a:lumOff val="80000"/>
                  </a:schemeClr>
                </a:solidFill>
              </a:rPr>
              <a:t>“For all have sinned, and come short of the glory of God;  Being justified freely by his grace through the redemption that is in Christ Jesus:”  Romans 3:23,24</a:t>
            </a:r>
            <a:endParaRPr lang="en-US" sz="3200" dirty="0">
              <a:solidFill>
                <a:schemeClr val="accent1">
                  <a:lumMod val="20000"/>
                  <a:lumOff val="8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a:srcRect/>
          <a:stretch>
            <a:fillRect/>
          </a:stretch>
        </p:blipFill>
        <p:spPr bwMode="auto">
          <a:xfrm>
            <a:off x="0" y="1295400"/>
            <a:ext cx="9144000" cy="54102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t>Mankind’s Failure</a:t>
            </a:r>
            <a:endParaRPr lang="en-US" u="sng" dirty="0"/>
          </a:p>
        </p:txBody>
      </p:sp>
      <p:sp>
        <p:nvSpPr>
          <p:cNvPr id="3" name="Content Placeholder 2"/>
          <p:cNvSpPr>
            <a:spLocks noGrp="1"/>
          </p:cNvSpPr>
          <p:nvPr>
            <p:ph sz="half" idx="1"/>
          </p:nvPr>
        </p:nvSpPr>
        <p:spPr>
          <a:xfrm>
            <a:off x="457200" y="2819400"/>
            <a:ext cx="8229600" cy="3306763"/>
          </a:xfrm>
        </p:spPr>
        <p:txBody>
          <a:bodyPr>
            <a:normAutofit/>
          </a:bodyPr>
          <a:lstStyle/>
          <a:p>
            <a:r>
              <a:rPr lang="en-US" dirty="0" smtClean="0">
                <a:solidFill>
                  <a:srgbClr val="FFFF00"/>
                </a:solidFill>
              </a:rPr>
              <a:t>Mankind has all failed.  All have fallen short of God’s perfect righteousness.  In man’s hopeless condition, Jesus Christ came to save man from eternal ruin.  Mankind, individually can and must accept Christ for He is man’s only hope for righteousness.</a:t>
            </a:r>
            <a:endParaRPr lang="en-US" dirty="0">
              <a:solidFill>
                <a:srgbClr val="FFFF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371600"/>
            <a:ext cx="9144000" cy="548639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Congratulations!</a:t>
            </a:r>
            <a:endParaRPr lang="en-US" dirty="0"/>
          </a:p>
        </p:txBody>
      </p:sp>
      <p:sp>
        <p:nvSpPr>
          <p:cNvPr id="3" name="Content Placeholder 2"/>
          <p:cNvSpPr>
            <a:spLocks noGrp="1"/>
          </p:cNvSpPr>
          <p:nvPr>
            <p:ph sz="half" idx="1"/>
          </p:nvPr>
        </p:nvSpPr>
        <p:spPr>
          <a:xfrm>
            <a:off x="457200" y="1600200"/>
            <a:ext cx="8686800" cy="4525963"/>
          </a:xfrm>
        </p:spPr>
        <p:txBody>
          <a:bodyPr>
            <a:normAutofit/>
          </a:bodyPr>
          <a:lstStyle/>
          <a:p>
            <a:r>
              <a:rPr lang="en-US" dirty="0" smtClean="0">
                <a:solidFill>
                  <a:srgbClr val="FFFF00"/>
                </a:solidFill>
              </a:rPr>
              <a:t>If any man can find good in himself, then Christ need not have died.  If any man believes he is inherently good, and that his righteousness is sufficient, then he has attained to the seat of the pope, who has attained godhood by himself!</a:t>
            </a:r>
            <a:endParaRPr lang="en-US" dirty="0">
              <a:solidFill>
                <a:srgbClr val="FF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srcRect/>
          <a:stretch>
            <a:fillRect/>
          </a:stretch>
        </p:blipFill>
        <p:spPr bwMode="auto">
          <a:xfrm>
            <a:off x="0" y="1143000"/>
            <a:ext cx="9144000" cy="5714999"/>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FF0000"/>
                </a:solidFill>
              </a:rPr>
              <a:t>Christ the Mercy Seat</a:t>
            </a:r>
            <a:endParaRPr lang="en-US" u="sng" dirty="0">
              <a:solidFill>
                <a:srgbClr val="FF0000"/>
              </a:solidFill>
            </a:endParaRPr>
          </a:p>
        </p:txBody>
      </p:sp>
      <p:sp>
        <p:nvSpPr>
          <p:cNvPr id="3" name="Content Placeholder 2"/>
          <p:cNvSpPr>
            <a:spLocks noGrp="1"/>
          </p:cNvSpPr>
          <p:nvPr>
            <p:ph sz="half" idx="1"/>
          </p:nvPr>
        </p:nvSpPr>
        <p:spPr>
          <a:xfrm>
            <a:off x="457200" y="4191000"/>
            <a:ext cx="8153400" cy="2667000"/>
          </a:xfrm>
        </p:spPr>
        <p:txBody>
          <a:bodyPr>
            <a:normAutofit fontScale="92500"/>
          </a:bodyPr>
          <a:lstStyle/>
          <a:p>
            <a:r>
              <a:rPr lang="en-US" dirty="0" smtClean="0">
                <a:solidFill>
                  <a:schemeClr val="accent4">
                    <a:lumMod val="50000"/>
                  </a:schemeClr>
                </a:solidFill>
              </a:rPr>
              <a:t>“Whom God hath set forth to be a propitiation through faith in his blood, to declare his righteousness for the remission of sins that are past, through the forbearance of God;  To declare, I say, at this time his righteousness: that he might be just, and the justifier of him which believeth in Jesus.”  Romans 3:25,26</a:t>
            </a:r>
            <a:endParaRPr lang="en-US" dirty="0">
              <a:solidFill>
                <a:schemeClr val="accent4">
                  <a:lumMod val="5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143000"/>
            <a:ext cx="86868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FF0000"/>
                </a:solidFill>
                <a:latin typeface="Algerian" pitchFamily="82" charset="0"/>
              </a:rPr>
              <a:t>No Fishing Allowed</a:t>
            </a:r>
            <a:endParaRPr lang="en-US" u="sng" dirty="0">
              <a:solidFill>
                <a:srgbClr val="FF0000"/>
              </a:solidFill>
              <a:latin typeface="Algerian" pitchFamily="82" charset="0"/>
            </a:endParaRPr>
          </a:p>
        </p:txBody>
      </p:sp>
      <p:sp>
        <p:nvSpPr>
          <p:cNvPr id="3" name="Content Placeholder 2"/>
          <p:cNvSpPr>
            <a:spLocks noGrp="1"/>
          </p:cNvSpPr>
          <p:nvPr>
            <p:ph sz="half" idx="1"/>
          </p:nvPr>
        </p:nvSpPr>
        <p:spPr>
          <a:xfrm>
            <a:off x="457200" y="1600200"/>
            <a:ext cx="8229600" cy="4525963"/>
          </a:xfrm>
        </p:spPr>
        <p:txBody>
          <a:bodyPr>
            <a:normAutofit lnSpcReduction="10000"/>
          </a:bodyPr>
          <a:lstStyle/>
          <a:p>
            <a:r>
              <a:rPr lang="en-US" sz="4400" dirty="0" smtClean="0"/>
              <a:t>God forgives, wipes away the past for anyone who has faith in Jesus. “He will turn again, he will have compassion upon us; he will subdue our iniquities; and </a:t>
            </a:r>
            <a:r>
              <a:rPr lang="en-US" sz="4400" u="sng" dirty="0" smtClean="0">
                <a:solidFill>
                  <a:srgbClr val="FF0000"/>
                </a:solidFill>
              </a:rPr>
              <a:t>thou wilt cast all their sins into the depths of the sea</a:t>
            </a:r>
            <a:r>
              <a:rPr lang="en-US" sz="4400" dirty="0" smtClean="0"/>
              <a:t>.”  Micah 7:19</a:t>
            </a:r>
            <a:endParaRPr lang="en-US" sz="4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1185</Words>
  <Application>Microsoft Office PowerPoint</Application>
  <PresentationFormat>On-screen Show (4:3)</PresentationFormat>
  <Paragraphs>49</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The Book of Romans, pt. 6</vt:lpstr>
      <vt:lpstr>Summary of Romans 3:1-20</vt:lpstr>
      <vt:lpstr>Romans 3:21,22</vt:lpstr>
      <vt:lpstr>Righteousness</vt:lpstr>
      <vt:lpstr>Romans 3:23,24</vt:lpstr>
      <vt:lpstr>Mankind’s Failure</vt:lpstr>
      <vt:lpstr>Congratulations!</vt:lpstr>
      <vt:lpstr>Christ the Mercy Seat</vt:lpstr>
      <vt:lpstr>No Fishing Allowed</vt:lpstr>
      <vt:lpstr>The Law Remains</vt:lpstr>
      <vt:lpstr>Shall we Boast?</vt:lpstr>
      <vt:lpstr>God Forbid!</vt:lpstr>
      <vt:lpstr>In Law? Or in Grace?</vt:lpstr>
      <vt:lpstr>It is Free</vt:lpstr>
      <vt:lpstr>Without any Merit on our Part</vt:lpstr>
      <vt:lpstr>All the Same</vt:lpstr>
      <vt:lpstr>No difference</vt:lpstr>
      <vt:lpstr>What Happens to the Law of God?</vt:lpstr>
      <vt:lpstr>Did it Disappear? Is it Void?</vt:lpstr>
      <vt:lpstr>Saving Faith</vt:lpstr>
      <vt:lpstr>The Law Remains Eternal, Unchangeable</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Romans, pt. 6</dc:title>
  <dc:creator>Dad</dc:creator>
  <cp:lastModifiedBy>Dad</cp:lastModifiedBy>
  <cp:revision>5</cp:revision>
  <dcterms:created xsi:type="dcterms:W3CDTF">2009-09-09T09:52:12Z</dcterms:created>
  <dcterms:modified xsi:type="dcterms:W3CDTF">2009-09-12T12:36:50Z</dcterms:modified>
</cp:coreProperties>
</file>