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ABEB8-8CA9-47DB-8E1A-F61FD36B6A2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ABEB8-8CA9-47DB-8E1A-F61FD36B6A2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ABEB8-8CA9-47DB-8E1A-F61FD36B6A2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ABEB8-8CA9-47DB-8E1A-F61FD36B6A2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ABEB8-8CA9-47DB-8E1A-F61FD36B6A2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ABEB8-8CA9-47DB-8E1A-F61FD36B6A2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ABEB8-8CA9-47DB-8E1A-F61FD36B6A29}" type="datetimeFigureOut">
              <a:rPr lang="en-US" smtClean="0"/>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ABEB8-8CA9-47DB-8E1A-F61FD36B6A29}"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ABEB8-8CA9-47DB-8E1A-F61FD36B6A29}" type="datetimeFigureOut">
              <a:rPr lang="en-US" smtClean="0"/>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ABEB8-8CA9-47DB-8E1A-F61FD36B6A2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ABEB8-8CA9-47DB-8E1A-F61FD36B6A2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F2774-B78E-453D-9951-0082F9134F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ABEB8-8CA9-47DB-8E1A-F61FD36B6A29}" type="datetimeFigureOut">
              <a:rPr lang="en-US" smtClean="0"/>
              <a:t>3/11/2016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F2774-B78E-453D-9951-0082F9134F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50"/>
                </a:solidFill>
              </a:rPr>
              <a:t>Daniel, chapter 6</a:t>
            </a:r>
            <a:endParaRPr lang="en-US" b="1" i="1" u="sng" dirty="0">
              <a:solidFill>
                <a:srgbClr val="00B050"/>
              </a:solidFill>
            </a:endParaRPr>
          </a:p>
        </p:txBody>
      </p:sp>
      <p:sp>
        <p:nvSpPr>
          <p:cNvPr id="3" name="Subtitle 2"/>
          <p:cNvSpPr>
            <a:spLocks noGrp="1"/>
          </p:cNvSpPr>
          <p:nvPr>
            <p:ph type="subTitle" idx="1"/>
          </p:nvPr>
        </p:nvSpPr>
        <p:spPr>
          <a:xfrm>
            <a:off x="0" y="3886200"/>
            <a:ext cx="9144000" cy="1752600"/>
          </a:xfrm>
        </p:spPr>
        <p:txBody>
          <a:bodyPr>
            <a:normAutofit/>
          </a:bodyPr>
          <a:lstStyle/>
          <a:p>
            <a:r>
              <a:rPr lang="en-US" sz="4400" b="1" i="1" u="sng" dirty="0" smtClean="0">
                <a:solidFill>
                  <a:srgbClr val="FF0000"/>
                </a:solidFill>
                <a:latin typeface="Algerian" pitchFamily="82" charset="0"/>
              </a:rPr>
              <a:t>“Feeling the Lion’s Breathe”</a:t>
            </a:r>
            <a:endParaRPr lang="en-US" sz="4400" b="1" i="1"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latin typeface="Algerian" pitchFamily="82" charset="0"/>
              </a:rPr>
              <a:t>Noble Protest!</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a:t>
            </a:r>
            <a:r>
              <a:rPr lang="en-US" b="1" i="1" u="sng" dirty="0" smtClean="0">
                <a:solidFill>
                  <a:srgbClr val="FF0000"/>
                </a:solidFill>
              </a:rPr>
              <a:t>To </a:t>
            </a:r>
            <a:r>
              <a:rPr lang="en-US" b="1" i="1" u="sng" dirty="0">
                <a:solidFill>
                  <a:srgbClr val="FF0000"/>
                </a:solidFill>
              </a:rPr>
              <a:t>protect liberty of conscience is the duty of the state, and this is the limit of its authority in matters of religion</a:t>
            </a:r>
            <a:r>
              <a:rPr lang="en-US" dirty="0"/>
              <a:t>. Every secular government that attempts to regulate or enforce religious observances by civil authority is sacrificing the very principle for which the evangelical Christian so nobly </a:t>
            </a:r>
            <a:r>
              <a:rPr lang="en-US" dirty="0" smtClean="0"/>
              <a:t>struggled…In matters of conscience, the majority has no power.”  GC, pg. 201 </a:t>
            </a:r>
            <a:r>
              <a:rPr lang="en-US" dirty="0"/>
              <a:t>The protesters had moreover affirmed their right to utter freely their convictions of truth. </a:t>
            </a:r>
            <a:r>
              <a:rPr lang="en-US" b="1" i="1" u="sng" dirty="0">
                <a:solidFill>
                  <a:srgbClr val="FF0000"/>
                </a:solidFill>
              </a:rPr>
              <a:t>They would not only believe and obey, but teach what the word of God presents, and they denied the right of priest or magistrate to interfere.</a:t>
            </a:r>
            <a:r>
              <a:rPr lang="en-US" dirty="0"/>
              <a:t> The Protest of Spires was a solemn witness against religious intolerance, and an assertion of the right of all men to worship God according to the dictates of their own consciences</a:t>
            </a:r>
            <a:r>
              <a:rPr lang="en-US" dirty="0" smtClean="0"/>
              <a:t>.”  GC, pg. 204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Darius-Too Proud to Back Down!</a:t>
            </a:r>
            <a:endParaRPr lang="en-US" b="1" i="1" u="sng" dirty="0">
              <a:solidFill>
                <a:srgbClr val="FF0000"/>
              </a:solidFill>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Darius did something dumb.  He was deceived into making a dumb law.  That law was directed at his friend, advisor, and cohort, Daniel.  The king could do whatever he wanted.  In order to save his own face and protect his own dignity, he would trample on justice and allow an innocent man to die!  Just like Herod with John and Pilate with Jesus!!</a:t>
            </a:r>
            <a:endParaRPr lang="en-US" dirty="0"/>
          </a:p>
        </p:txBody>
      </p:sp>
      <p:pic>
        <p:nvPicPr>
          <p:cNvPr id="5122" name="Picture 2" descr="C:\Users\Dad\Contacts\Downloads\download (94).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Unhappy Night!</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“Full </a:t>
            </a:r>
            <a:r>
              <a:rPr lang="en-US" dirty="0"/>
              <a:t>of satanic exultation, Daniel’s enemies returned to their homes. They drank freely of wine, and congratulated themselves on their success in putting out of the way one whom they could not bribe to forsake the path of </a:t>
            </a:r>
            <a:r>
              <a:rPr lang="en-US" dirty="0" smtClean="0"/>
              <a:t>integrity.</a:t>
            </a:r>
            <a:endParaRPr lang="en-US" dirty="0"/>
          </a:p>
          <a:p>
            <a:r>
              <a:rPr lang="en-US" dirty="0"/>
              <a:t>Not so did Darius pass the night. Daniel’s testimony had made a deep impression on his mind. He had some knowledge of the dealing of God with the people of Israel, and Daniel’s conduct sent home to his heart the conviction, that the God of the Hebrews was the true God. He was filled with remorse for having signed the decree brought to him. His conscience was awakened, and he passed a sleepless and troubled night. The chamber of royalty was one of sorrow and prayer. All music was hushed. All amusements were laid aside. No comforters were admitted</a:t>
            </a:r>
            <a:r>
              <a:rPr lang="en-US" dirty="0" smtClean="0"/>
              <a:t>.</a:t>
            </a:r>
            <a:endParaRPr lang="en-US" dirty="0"/>
          </a:p>
          <a:p>
            <a:r>
              <a:rPr lang="en-US" dirty="0"/>
              <a:t>During that sleepless night the king thought as he had never thought before. Early the next morning, hoping and yet despairing, condemning himself, and praying to him whom he began to recognize as the true God, Darius went to the lions’ </a:t>
            </a:r>
            <a:r>
              <a:rPr lang="en-US" dirty="0" smtClean="0"/>
              <a:t>den.”  YI November 1, 1900</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lstStyle/>
          <a:p>
            <a:r>
              <a:rPr lang="en-US" b="1" i="1" u="sng" dirty="0" smtClean="0">
                <a:solidFill>
                  <a:srgbClr val="0070C0"/>
                </a:solidFill>
                <a:latin typeface="Algerian" pitchFamily="82" charset="0"/>
              </a:rPr>
              <a:t>Is He?</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a:t> And when he came to the den, he cried with a lamentable voice unto Daniel: </a:t>
            </a:r>
            <a:r>
              <a:rPr lang="en-US" i="1" dirty="0"/>
              <a:t>and</a:t>
            </a:r>
            <a:r>
              <a:rPr lang="en-US" dirty="0"/>
              <a:t> the king spake and said to Daniel, O Daniel, servant of the living God, is thy God, whom thou servest continually, able to deliver thee from the </a:t>
            </a:r>
            <a:r>
              <a:rPr lang="en-US" dirty="0" smtClean="0"/>
              <a:t>lions? Then </a:t>
            </a:r>
            <a:r>
              <a:rPr lang="en-US" dirty="0"/>
              <a:t>said Daniel unto the king, O king, live for ever</a:t>
            </a:r>
            <a:r>
              <a:rPr lang="en-US" dirty="0" smtClean="0"/>
              <a:t>. </a:t>
            </a:r>
            <a:r>
              <a:rPr lang="en-US" dirty="0"/>
              <a:t> My God hath sent his angel, and hath shut the lions' mouths, that they have not hurt me: forasmuch as before him innocency was found in me; and also before thee, O king, have I done no hurt</a:t>
            </a:r>
            <a:r>
              <a:rPr lang="en-US" dirty="0" smtClean="0"/>
              <a:t>.”  Daniel 6:20-22</a:t>
            </a:r>
            <a:endParaRPr lang="en-US" dirty="0"/>
          </a:p>
          <a:p>
            <a:endParaRPr lang="en-US" dirty="0"/>
          </a:p>
        </p:txBody>
      </p:sp>
      <p:pic>
        <p:nvPicPr>
          <p:cNvPr id="7170" name="Picture 2" descr="C:\Users\Dad\Contacts\Downloads\download (96).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Great Assurance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 Lord Jesus still shuts lion’s mouths.  “</a:t>
            </a:r>
            <a:r>
              <a:rPr lang="en-US" dirty="0"/>
              <a:t> Be sober, be vigilant; because your adversary the devil, as a roaring lion, walketh about, seeking whom he may </a:t>
            </a:r>
            <a:r>
              <a:rPr lang="en-US" dirty="0" smtClean="0"/>
              <a:t>devour: Whom </a:t>
            </a:r>
            <a:r>
              <a:rPr lang="en-US" dirty="0"/>
              <a:t>resist </a:t>
            </a:r>
            <a:r>
              <a:rPr lang="en-US" dirty="0" smtClean="0"/>
              <a:t>steadfast </a:t>
            </a:r>
            <a:r>
              <a:rPr lang="en-US" dirty="0"/>
              <a:t>in the faith, knowing that the same afflictions are accomplished in your brethren that are in the world</a:t>
            </a:r>
            <a:r>
              <a:rPr lang="en-US" dirty="0" smtClean="0"/>
              <a:t>.”  1 Peter 5:8,9</a:t>
            </a:r>
            <a:endParaRPr lang="en-US" dirty="0"/>
          </a:p>
          <a:p>
            <a:endParaRPr lang="en-US" dirty="0"/>
          </a:p>
        </p:txBody>
      </p:sp>
      <p:pic>
        <p:nvPicPr>
          <p:cNvPr id="6146" name="Picture 2" descr="C:\Users\Dad\Contacts\Downloads\download (95).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Will Happen Again!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Oppressive religious laws, a National and then Universal Sunday Law, in homage to Rome, will be passed in the near future.  “</a:t>
            </a:r>
            <a:r>
              <a:rPr lang="en-US" dirty="0"/>
              <a:t>And he exerciseth all the power of the first beast before him, and causeth the earth and them which dwell therein to worship the first beast, whose deadly wound was healed</a:t>
            </a:r>
            <a:r>
              <a:rPr lang="en-US" dirty="0" smtClean="0"/>
              <a:t>.”  Rev. 13:12</a:t>
            </a:r>
          </a:p>
          <a:p>
            <a:r>
              <a:rPr lang="en-US" dirty="0" smtClean="0"/>
              <a:t>God’s people will be thrown into seasons of distress as was Daniel.  The Lord Jesus will shut the lions mouth for the 144,000 who live to see Christ come!  Daniel and the 144,000 have a work to do and they are immortal as long as the Lord says so!!!</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002060"/>
                </a:solidFill>
                <a:latin typeface="Algerian" pitchFamily="82" charset="0"/>
              </a:rPr>
              <a:t>Daniel Preserved for a Reason!</a:t>
            </a:r>
            <a:endParaRPr lang="en-US" b="1" i="1" u="sng" dirty="0">
              <a:solidFill>
                <a:srgbClr val="002060"/>
              </a:solidFill>
              <a:latin typeface="Algerian" pitchFamily="82" charset="0"/>
            </a:endParaRPr>
          </a:p>
        </p:txBody>
      </p:sp>
      <p:sp>
        <p:nvSpPr>
          <p:cNvPr id="4" name="Content Placeholder 3"/>
          <p:cNvSpPr>
            <a:spLocks noGrp="1"/>
          </p:cNvSpPr>
          <p:nvPr>
            <p:ph sz="half" idx="2"/>
          </p:nvPr>
        </p:nvSpPr>
        <p:spPr>
          <a:xfrm>
            <a:off x="4572000" y="685800"/>
            <a:ext cx="4572000" cy="6172200"/>
          </a:xfrm>
        </p:spPr>
        <p:txBody>
          <a:bodyPr>
            <a:normAutofit/>
          </a:bodyPr>
          <a:lstStyle/>
          <a:p>
            <a:r>
              <a:rPr lang="en-US" dirty="0" smtClean="0"/>
              <a:t>Jeremiah had foretold 70 years of captivity.  Daniel had been in Babylon and now Medo-Persia for a combined 68 years.  The time was about to transpire.  Someone would have to tell Cyrus his duty; someone with influence would have to tell him what God wanted him to do!</a:t>
            </a:r>
            <a:endParaRPr lang="en-US" dirty="0"/>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itchFamily="82" charset="0"/>
              </a:rPr>
              <a:t>Build the Temple!</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sz="3600" dirty="0" smtClean="0"/>
              <a:t>“That </a:t>
            </a:r>
            <a:r>
              <a:rPr lang="en-US" sz="3600" dirty="0"/>
              <a:t>saith of Cyrus, </a:t>
            </a:r>
            <a:r>
              <a:rPr lang="en-US" sz="3600" i="1" dirty="0"/>
              <a:t>He is</a:t>
            </a:r>
            <a:r>
              <a:rPr lang="en-US" sz="3600" dirty="0"/>
              <a:t> my shepherd, and shall perform all my pleasure: even saying to Jerusalem, Thou shalt be built; and to the temple, Thy foundation shall be laid</a:t>
            </a:r>
            <a:r>
              <a:rPr lang="en-US" sz="3600" dirty="0" smtClean="0"/>
              <a:t>.”  Isa. 44:28</a:t>
            </a:r>
            <a:endParaRPr lang="en-US" sz="3600" dirty="0"/>
          </a:p>
          <a:p>
            <a:r>
              <a:rPr lang="en-US" sz="3600" dirty="0" smtClean="0"/>
              <a:t>“</a:t>
            </a:r>
            <a:r>
              <a:rPr lang="en-US" sz="3600" dirty="0"/>
              <a:t> For Jacob my servant's sake, and Israel mine elect, I have even called thee by thy name: I have surnamed thee, though thou hast not known </a:t>
            </a:r>
            <a:r>
              <a:rPr lang="en-US" sz="3600" dirty="0" smtClean="0"/>
              <a:t>me…” </a:t>
            </a:r>
            <a:r>
              <a:rPr lang="en-US" sz="3600" dirty="0"/>
              <a:t>"I have raised him up in righteousness, and I will direct all his ways: he shall build My city, and he shall let go My captives, not for price nor reward, saith the Lord of hosts." Isaiah </a:t>
            </a:r>
            <a:r>
              <a:rPr lang="en-US" sz="3600" dirty="0" smtClean="0"/>
              <a:t>44:28;Isa. 45:4,13</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Let My People Go!</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a:t>deliverance of Daniel from the den of lions had been used of God to create a favorable impression upon the mind of Cyrus the Great. The sterling qualities of the man of God as a statesman of farseeing ability led the Persian ruler to show him marked respect and to honor his judgment. And now, just at the time God had said He would cause His temple at Jerusalem to be rebuilt, He moved upon Cyrus as His agent to discern the prophecies concerning himself, with which Daniel was so familiar, and to grant the Jewish people their liberty.</a:t>
            </a:r>
          </a:p>
          <a:p>
            <a:r>
              <a:rPr lang="en-US" dirty="0"/>
              <a:t>As the king saw the words foretelling, more than a hundred years before his birth, the manner in which Babylon should be taken; as he read the message addressed to him by the Ruler of the </a:t>
            </a:r>
            <a:r>
              <a:rPr lang="en-US" dirty="0" smtClean="0"/>
              <a:t>universe,…his </a:t>
            </a:r>
            <a:r>
              <a:rPr lang="en-US" dirty="0"/>
              <a:t>heart was profoundly moved, and he determined to fulfill his divinely appointed </a:t>
            </a:r>
            <a:r>
              <a:rPr lang="en-US" dirty="0" smtClean="0"/>
              <a:t>mission… </a:t>
            </a:r>
            <a:r>
              <a:rPr lang="en-US" dirty="0"/>
              <a:t>He would let the </a:t>
            </a:r>
            <a:r>
              <a:rPr lang="en-US" dirty="0" smtClean="0"/>
              <a:t>Judean captives </a:t>
            </a:r>
            <a:r>
              <a:rPr lang="en-US" dirty="0"/>
              <a:t>go free; he would help them restore the temple of Jehovah</a:t>
            </a:r>
            <a:r>
              <a:rPr lang="en-US" dirty="0" smtClean="0"/>
              <a:t>.”  PK, pgs. 557,558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Preservation of the 144,000</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As Daniel was preserved by God, so to will the 144,000 be preserved during the time of the Sunday law, the 7 last plagues, and the death decree.  God’s angels will shield His children against all the wicked assaults of the enemy.  They will stand to see Christ appear and vindicate His character in the worst moment of earth’s history!</a:t>
            </a:r>
            <a:endParaRPr lang="en-US" dirty="0"/>
          </a:p>
        </p:txBody>
      </p:sp>
      <p:pic>
        <p:nvPicPr>
          <p:cNvPr id="921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normAutofit fontScale="90000"/>
          </a:bodyPr>
          <a:lstStyle/>
          <a:p>
            <a:r>
              <a:rPr lang="en-US" b="1" i="1" u="sng" dirty="0" smtClean="0">
                <a:solidFill>
                  <a:srgbClr val="FF0000"/>
                </a:solidFill>
              </a:rPr>
              <a:t>Media/Persia Reigns</a:t>
            </a:r>
            <a:endParaRPr lang="en-US" b="1" i="1"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92500"/>
          </a:bodyPr>
          <a:lstStyle/>
          <a:p>
            <a:r>
              <a:rPr lang="en-US" dirty="0"/>
              <a:t> </a:t>
            </a:r>
            <a:r>
              <a:rPr lang="en-US" dirty="0" smtClean="0"/>
              <a:t>”It </a:t>
            </a:r>
            <a:r>
              <a:rPr lang="en-US" dirty="0"/>
              <a:t>pleased Darius to set over the kingdom an hundred and twenty princes, which should be over the whole </a:t>
            </a:r>
            <a:r>
              <a:rPr lang="en-US" dirty="0" smtClean="0"/>
              <a:t>kingdom; And </a:t>
            </a:r>
            <a:r>
              <a:rPr lang="en-US" dirty="0"/>
              <a:t>over these three presidents; of whom Daniel </a:t>
            </a:r>
            <a:r>
              <a:rPr lang="en-US" i="1" dirty="0"/>
              <a:t>was</a:t>
            </a:r>
            <a:r>
              <a:rPr lang="en-US" dirty="0"/>
              <a:t> first: that the princes might give accounts unto them, and the king should have no damage</a:t>
            </a:r>
            <a:r>
              <a:rPr lang="en-US" dirty="0" smtClean="0"/>
              <a:t>. </a:t>
            </a:r>
            <a:r>
              <a:rPr lang="en-US" dirty="0"/>
              <a:t> Then this Daniel was preferred above the presidents and princes, because an excellent spirit </a:t>
            </a:r>
            <a:r>
              <a:rPr lang="en-US" i="1" dirty="0"/>
              <a:t>was</a:t>
            </a:r>
            <a:r>
              <a:rPr lang="en-US" dirty="0"/>
              <a:t> in him; and the king thought to set him over the whole realm</a:t>
            </a:r>
            <a:r>
              <a:rPr lang="en-US" dirty="0" smtClean="0"/>
              <a:t>.”  Daniel 6:1-3</a:t>
            </a:r>
            <a:endParaRPr lang="en-US" dirty="0"/>
          </a:p>
          <a:p>
            <a:endParaRPr lang="en-US" dirty="0"/>
          </a:p>
        </p:txBody>
      </p:sp>
      <p:pic>
        <p:nvPicPr>
          <p:cNvPr id="1026" name="Picture 2" descr="C:\Users\Dad\Contacts\Downloads\download (92).jpg"/>
          <p:cNvPicPr>
            <a:picLocks noGrp="1" noChangeAspect="1" noChangeArrowheads="1"/>
          </p:cNvPicPr>
          <p:nvPr>
            <p:ph sz="half" idx="2"/>
          </p:nvPr>
        </p:nvPicPr>
        <p:blipFill>
          <a:blip r:embed="rId2" cstate="print"/>
          <a:srcRect/>
          <a:stretch>
            <a:fillRect/>
          </a:stretch>
        </p:blipFill>
        <p:spPr bwMode="auto">
          <a:xfrm>
            <a:off x="4572000" y="762000"/>
            <a:ext cx="4571999" cy="60959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itchFamily="82" charset="0"/>
              </a:rPr>
              <a:t>Babylon Falls</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In 539 BC, Babylon fell to the forces of Cyrus.  The chest and arms of silver had replaced the head of gold.  Babylon had ruled from 605 BC-539 BC.  </a:t>
            </a:r>
          </a:p>
          <a:p>
            <a:r>
              <a:rPr lang="en-US" dirty="0" smtClean="0"/>
              <a:t>Daniel had been taken as a castrated captive to the Babylonian courts and by 602 BC, he was one of the wise men in the courts of Babylon. ‘Daniel </a:t>
            </a:r>
            <a:r>
              <a:rPr lang="en-US" dirty="0"/>
              <a:t>was but a youth when carried away captive into Babylon. He was about </a:t>
            </a:r>
            <a:r>
              <a:rPr lang="en-US" b="1" i="1" u="sng" dirty="0">
                <a:solidFill>
                  <a:srgbClr val="C00000"/>
                </a:solidFill>
              </a:rPr>
              <a:t>fifteen or sixteen years </a:t>
            </a:r>
            <a:r>
              <a:rPr lang="en-US" dirty="0"/>
              <a:t>old, for he is called a child, which means that he was in his youth</a:t>
            </a:r>
            <a:r>
              <a:rPr lang="en-US" dirty="0" smtClean="0"/>
              <a:t>.’  UL, pg. 83  For around 63 years, he served in the Babylonian regime.  With the fall of Babylon, the almost 80 year old prophet and statesmen</a:t>
            </a:r>
            <a:r>
              <a:rPr lang="en-US" dirty="0"/>
              <a:t> </a:t>
            </a:r>
            <a:r>
              <a:rPr lang="en-US" dirty="0" smtClean="0"/>
              <a:t>was ready to call it quits, but Darius the Mede was so impressed by him and his reputation that Daniel was placed high up in the new government!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90600"/>
          </a:xfrm>
        </p:spPr>
        <p:txBody>
          <a:bodyPr/>
          <a:lstStyle/>
          <a:p>
            <a:r>
              <a:rPr lang="en-US" b="1" i="1" u="sng" dirty="0" smtClean="0">
                <a:solidFill>
                  <a:srgbClr val="0070C0"/>
                </a:solidFill>
                <a:latin typeface="Algerian" pitchFamily="82" charset="0"/>
              </a:rPr>
              <a:t>His Success</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dirty="0" smtClean="0"/>
              <a:t>“Strict </a:t>
            </a:r>
            <a:r>
              <a:rPr lang="en-US" dirty="0"/>
              <a:t>compliance with the requirements of Heaven brings temporal as well as spiritual blessings. Unwavering in his allegiance to God, unyielding in his mastery of self, Daniel, by his noble dignity and unswerving integrity, while yet a young man, won the "favor and tender love" of the heathen officer in whose charge he had been placed. Daniel 1:9</a:t>
            </a:r>
            <a:r>
              <a:rPr lang="en-US" dirty="0" smtClean="0"/>
              <a:t>.”  PK, pg. 546</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0"/>
            <a:ext cx="4572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What a Testimony!</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a:t>
            </a:r>
            <a:r>
              <a:rPr lang="en-US" dirty="0"/>
              <a:t>same characteristics marked his afterlife. He rose speedily to the position of prime minister of the kingdom of Babylon. Through the reign of successive monarchs, the downfall of the nation, and the establishment of another world empire, such were his wisdom and statesmanship, so perfect his tact, his courtesy, his genuine goodness of heart, his fidelity to principle, that even his enemies were forced to the confession that "they could find none occasion nor fault; forasmuch as he was faithful</a:t>
            </a:r>
            <a:r>
              <a:rPr lang="en-US" dirty="0" smtClean="0"/>
              <a:t>.“  PK, pg. 546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Only One Way</a:t>
            </a:r>
            <a:endParaRPr lang="en-US" b="1" i="1"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fontScale="92500"/>
          </a:bodyPr>
          <a:lstStyle/>
          <a:p>
            <a:r>
              <a:rPr lang="en-US" dirty="0" smtClean="0"/>
              <a:t>“</a:t>
            </a:r>
            <a:r>
              <a:rPr lang="en-US" dirty="0"/>
              <a:t> Then the presidents and princes sought to find occasion against Daniel concerning the kingdom; but they could find none occasion nor fault; forasmuch as he </a:t>
            </a:r>
            <a:r>
              <a:rPr lang="en-US" i="1" dirty="0"/>
              <a:t>was</a:t>
            </a:r>
            <a:r>
              <a:rPr lang="en-US" dirty="0"/>
              <a:t> faithful, neither was there any error or fault found in him</a:t>
            </a:r>
            <a:r>
              <a:rPr lang="en-US" dirty="0" smtClean="0"/>
              <a:t>. </a:t>
            </a:r>
            <a:r>
              <a:rPr lang="en-US" dirty="0"/>
              <a:t> Then said these men, We shall not find any occasion against this Daniel, except we find </a:t>
            </a:r>
            <a:r>
              <a:rPr lang="en-US" i="1" dirty="0"/>
              <a:t>it</a:t>
            </a:r>
            <a:r>
              <a:rPr lang="en-US" dirty="0"/>
              <a:t> against him concerning the law of his God</a:t>
            </a:r>
            <a:r>
              <a:rPr lang="en-US" dirty="0" smtClean="0"/>
              <a:t>.”  Daniel 6:4,5</a:t>
            </a:r>
            <a:endParaRPr lang="en-US" dirty="0"/>
          </a:p>
          <a:p>
            <a:endParaRPr lang="en-US" dirty="0"/>
          </a:p>
        </p:txBody>
      </p:sp>
      <p:pic>
        <p:nvPicPr>
          <p:cNvPr id="3074" name="Picture 2" descr="C:\Users\Dad\Contacts\Downloads\download (93).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0000" lnSpcReduction="20000"/>
          </a:bodyPr>
          <a:lstStyle/>
          <a:p>
            <a:r>
              <a:rPr lang="en-US" dirty="0"/>
              <a:t> </a:t>
            </a:r>
            <a:r>
              <a:rPr lang="en-US" dirty="0" smtClean="0"/>
              <a:t>”Then </a:t>
            </a:r>
            <a:r>
              <a:rPr lang="en-US" dirty="0"/>
              <a:t>these presidents and princes assembled together to the king, and said thus unto him, King Darius, live for </a:t>
            </a:r>
            <a:r>
              <a:rPr lang="en-US" dirty="0" smtClean="0"/>
              <a:t>ever. All </a:t>
            </a:r>
            <a:r>
              <a:rPr lang="en-US" dirty="0"/>
              <a:t>the presidents of the kingdom, the governors, and the princes, the counsellors, and the captains, have consulted together to establish a royal statute, and to make a firm decree, that whosoever shall ask a petition of any God or man for thirty days, save of thee, O king, he shall be cast into the den of </a:t>
            </a:r>
            <a:r>
              <a:rPr lang="en-US" dirty="0" smtClean="0"/>
              <a:t>lions. Now</a:t>
            </a:r>
            <a:r>
              <a:rPr lang="en-US" dirty="0"/>
              <a:t>, O king, establish the decree, and sign the writing, that it be not changed, according to the law of the Medes and Persians, which altereth </a:t>
            </a:r>
            <a:r>
              <a:rPr lang="en-US" dirty="0" smtClean="0"/>
              <a:t>not. Wherefore </a:t>
            </a:r>
            <a:r>
              <a:rPr lang="en-US" dirty="0"/>
              <a:t>king Darius signed the writing and the </a:t>
            </a:r>
            <a:r>
              <a:rPr lang="en-US" dirty="0" smtClean="0"/>
              <a:t>decree. Now </a:t>
            </a:r>
            <a:r>
              <a:rPr lang="en-US" dirty="0"/>
              <a:t>when Daniel knew that the writing was signed, he went into his house; and his windows being open in his chamber toward Jerusalem, he kneeled upon his knees three times a day, and prayed, and gave thanks before his God, as he did </a:t>
            </a:r>
            <a:r>
              <a:rPr lang="en-US" dirty="0" smtClean="0"/>
              <a:t>aforetime. Then </a:t>
            </a:r>
            <a:r>
              <a:rPr lang="en-US" dirty="0"/>
              <a:t>these men assembled, and found Daniel praying and making supplication before his </a:t>
            </a:r>
            <a:r>
              <a:rPr lang="en-US" dirty="0" smtClean="0"/>
              <a:t>God. Then </a:t>
            </a:r>
            <a:r>
              <a:rPr lang="en-US" dirty="0"/>
              <a:t>they came near, and spake before the king concerning the king's decree; Hast thou not signed a decree, that every man that shall ask </a:t>
            </a:r>
            <a:r>
              <a:rPr lang="en-US" i="1" dirty="0"/>
              <a:t>a petition</a:t>
            </a:r>
            <a:r>
              <a:rPr lang="en-US" dirty="0"/>
              <a:t> of any God or man within thirty days, save of thee, O king, shall be cast into the den of lions? The king answered and said, The thing </a:t>
            </a:r>
            <a:r>
              <a:rPr lang="en-US" i="1" dirty="0"/>
              <a:t>is</a:t>
            </a:r>
            <a:r>
              <a:rPr lang="en-US" dirty="0"/>
              <a:t> true, according to the law of the Medes and Persians, which altereth </a:t>
            </a:r>
            <a:r>
              <a:rPr lang="en-US" dirty="0" smtClean="0"/>
              <a:t>not.  Then </a:t>
            </a:r>
            <a:r>
              <a:rPr lang="en-US" dirty="0"/>
              <a:t>answered they and said before the king, That Daniel, which </a:t>
            </a:r>
            <a:r>
              <a:rPr lang="en-US" i="1" dirty="0"/>
              <a:t>is</a:t>
            </a:r>
            <a:r>
              <a:rPr lang="en-US" dirty="0"/>
              <a:t> of the children of the captivity of Judah, regardeth not thee, O king, nor the decree that thou hast signed, but maketh his petition three times a day</a:t>
            </a:r>
            <a:r>
              <a:rPr lang="en-US" dirty="0" smtClean="0"/>
              <a:t>.”  Daniel 6:6-13</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latin typeface="Algerian" pitchFamily="82" charset="0"/>
              </a:rPr>
              <a:t>Dagger at Daniel’s Heart</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1.  Aimed to destroy him.</a:t>
            </a:r>
          </a:p>
          <a:p>
            <a:r>
              <a:rPr lang="en-US" sz="3200" dirty="0" smtClean="0"/>
              <a:t>2.  Didn’t fight for his rights.</a:t>
            </a:r>
          </a:p>
          <a:p>
            <a:r>
              <a:rPr lang="en-US" sz="3200" dirty="0" smtClean="0"/>
              <a:t>3.  Continued to pray as always.</a:t>
            </a:r>
          </a:p>
          <a:p>
            <a:r>
              <a:rPr lang="en-US" sz="3200" dirty="0" smtClean="0"/>
              <a:t>4.  Totally denied the right of any sovereign to dictate his relationship to God!  He ‘spit on his head’!!</a:t>
            </a:r>
            <a:endParaRPr lang="en-US" sz="32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85000" lnSpcReduction="10000"/>
          </a:bodyPr>
          <a:lstStyle/>
          <a:p>
            <a:r>
              <a:rPr lang="en-US" dirty="0" smtClean="0"/>
              <a:t>“Personal </a:t>
            </a:r>
            <a:r>
              <a:rPr lang="en-US" dirty="0"/>
              <a:t>revenge is not becoming to a child of God. If he is abused, he is to take it patiently; if defrauded of that which is his just due, he is not to appeal to unbelievers in courts of justice. Rather, let him suffer loss and wrong. The one wronged may feel injured, and may be tempted to cause oppression to his fellow man; but if he follows this course, he reveals that he has not the Spirit of Christ. </a:t>
            </a:r>
          </a:p>
          <a:p>
            <a:r>
              <a:rPr lang="en-US" dirty="0"/>
              <a:t>Christians need not contend for their rights. They stand under the protection of the banner of Christ. They are to acknowledge the supreme authority of the King of kings and Lord of lords. In matters of difficulty between them and their brethren, they are not to appeal to Caesar or to Pilate. An account is kept of all these matters; and in his own good time, Christ will avenge his own elect. God will deal with the one who defrauds his brother and the cause of God. “Vengeance is mine,” he says; “I will repay.” {RH January 3, </a:t>
            </a:r>
            <a:r>
              <a:rPr lang="en-US" dirty="0" smtClean="0"/>
              <a:t>1899</a:t>
            </a:r>
            <a:r>
              <a:rPr lang="en-US"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1382</Words>
  <Application>Microsoft Office PowerPoint</Application>
  <PresentationFormat>On-screen Show (4:3)</PresentationFormat>
  <Paragraphs>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Daniel, chapter 6</vt:lpstr>
      <vt:lpstr>Media/Persia Reigns</vt:lpstr>
      <vt:lpstr>Babylon Falls</vt:lpstr>
      <vt:lpstr>His Success</vt:lpstr>
      <vt:lpstr>What a Testimony!</vt:lpstr>
      <vt:lpstr>Only One Way</vt:lpstr>
      <vt:lpstr>PowerPoint Presentation</vt:lpstr>
      <vt:lpstr>Dagger at Daniel’s Heart</vt:lpstr>
      <vt:lpstr>PowerPoint Presentation</vt:lpstr>
      <vt:lpstr>Noble Protest!</vt:lpstr>
      <vt:lpstr>Darius-Too Proud to Back Down!</vt:lpstr>
      <vt:lpstr>Unhappy Night!</vt:lpstr>
      <vt:lpstr>Is He?</vt:lpstr>
      <vt:lpstr>Great Assurance</vt:lpstr>
      <vt:lpstr>Will Happen Again!</vt:lpstr>
      <vt:lpstr>Daniel Preserved for a Reason!</vt:lpstr>
      <vt:lpstr>Build the Temple!</vt:lpstr>
      <vt:lpstr>Let My People Go!</vt:lpstr>
      <vt:lpstr>Preservation of the 144,000</vt:lpstr>
    </vt:vector>
  </TitlesOfParts>
  <Company>Southern Adventist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chapter 6</dc:title>
  <dc:creator>Dad</dc:creator>
  <cp:lastModifiedBy>.</cp:lastModifiedBy>
  <cp:revision>5</cp:revision>
  <dcterms:created xsi:type="dcterms:W3CDTF">2014-03-19T14:27:32Z</dcterms:created>
  <dcterms:modified xsi:type="dcterms:W3CDTF">2016-03-11T21:26:03Z</dcterms:modified>
</cp:coreProperties>
</file>