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 id="266" r:id="rId12"/>
    <p:sldId id="267" r:id="rId13"/>
    <p:sldId id="268" r:id="rId14"/>
    <p:sldId id="269" r:id="rId15"/>
    <p:sldId id="275" r:id="rId16"/>
    <p:sldId id="270" r:id="rId17"/>
    <p:sldId id="271" r:id="rId18"/>
    <p:sldId id="272" r:id="rId19"/>
    <p:sldId id="273" r:id="rId20"/>
    <p:sldId id="274"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1" d="100"/>
          <a:sy n="71" d="100"/>
        </p:scale>
        <p:origin x="-87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C97BEF-116E-4AB7-B1FF-EB1FDC6023C7}" type="datetimeFigureOut">
              <a:rPr lang="en-US" smtClean="0"/>
              <a:pPr/>
              <a:t>10/17/2009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95D5C-0D1B-48D4-9A5C-BC9D63193F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97BEF-116E-4AB7-B1FF-EB1FDC6023C7}" type="datetimeFigureOut">
              <a:rPr lang="en-US" smtClean="0"/>
              <a:pPr/>
              <a:t>10/17/2009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95D5C-0D1B-48D4-9A5C-BC9D63193F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002060"/>
                </a:solidFill>
              </a:rPr>
              <a:t>The Book of Romans, pt. 8</a:t>
            </a:r>
            <a:endParaRPr lang="en-US" u="sng" dirty="0">
              <a:solidFill>
                <a:srgbClr val="002060"/>
              </a:solidFill>
            </a:endParaRPr>
          </a:p>
        </p:txBody>
      </p:sp>
      <p:sp>
        <p:nvSpPr>
          <p:cNvPr id="3" name="Subtitle 2"/>
          <p:cNvSpPr>
            <a:spLocks noGrp="1"/>
          </p:cNvSpPr>
          <p:nvPr>
            <p:ph type="subTitle" idx="1"/>
          </p:nvPr>
        </p:nvSpPr>
        <p:spPr/>
        <p:txBody>
          <a:bodyPr/>
          <a:lstStyle/>
          <a:p>
            <a:r>
              <a:rPr lang="en-US" u="sng" dirty="0" smtClean="0">
                <a:solidFill>
                  <a:srgbClr val="C00000"/>
                </a:solidFill>
                <a:latin typeface="Algerian" pitchFamily="82" charset="0"/>
              </a:rPr>
              <a:t>The Father of the Faithful</a:t>
            </a:r>
            <a:endParaRPr lang="en-US" u="sng" dirty="0">
              <a:solidFill>
                <a:srgbClr val="C00000"/>
              </a:solidFill>
              <a:latin typeface="Algerian"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d\AppData\Local\Temp\wp_The_blue_ocean_1152x864.jpg"/>
          <p:cNvPicPr>
            <a:picLocks noGrp="1" noChangeAspect="1" noChangeArrowheads="1"/>
          </p:cNvPicPr>
          <p:nvPr>
            <p:ph sz="half" idx="2"/>
          </p:nvPr>
        </p:nvPicPr>
        <p:blipFill>
          <a:blip r:embed="rId2"/>
          <a:srcRect/>
          <a:stretch>
            <a:fillRect/>
          </a:stretch>
        </p:blipFill>
        <p:spPr bwMode="auto">
          <a:xfrm>
            <a:off x="0" y="1066800"/>
            <a:ext cx="9144000" cy="5791200"/>
          </a:xfrm>
          <a:prstGeom prst="rect">
            <a:avLst/>
          </a:prstGeom>
          <a:noFill/>
        </p:spPr>
      </p:pic>
      <p:sp>
        <p:nvSpPr>
          <p:cNvPr id="2" name="Title 1"/>
          <p:cNvSpPr>
            <a:spLocks noGrp="1"/>
          </p:cNvSpPr>
          <p:nvPr>
            <p:ph type="title"/>
          </p:nvPr>
        </p:nvSpPr>
        <p:spPr/>
        <p:txBody>
          <a:bodyPr/>
          <a:lstStyle/>
          <a:p>
            <a:r>
              <a:rPr lang="en-US" u="sng" dirty="0" smtClean="0">
                <a:solidFill>
                  <a:srgbClr val="FF0000"/>
                </a:solidFill>
              </a:rPr>
              <a:t>Hope Against Hope</a:t>
            </a:r>
            <a:endParaRPr lang="en-US" u="sng" dirty="0">
              <a:solidFill>
                <a:srgbClr val="FF0000"/>
              </a:solidFill>
            </a:endParaRPr>
          </a:p>
        </p:txBody>
      </p:sp>
      <p:sp>
        <p:nvSpPr>
          <p:cNvPr id="3" name="Content Placeholder 2"/>
          <p:cNvSpPr>
            <a:spLocks noGrp="1"/>
          </p:cNvSpPr>
          <p:nvPr>
            <p:ph sz="half" idx="1"/>
          </p:nvPr>
        </p:nvSpPr>
        <p:spPr>
          <a:xfrm>
            <a:off x="457200" y="2667000"/>
            <a:ext cx="8382000" cy="3459163"/>
          </a:xfrm>
        </p:spPr>
        <p:txBody>
          <a:bodyPr>
            <a:normAutofit/>
          </a:bodyPr>
          <a:lstStyle/>
          <a:p>
            <a:r>
              <a:rPr lang="en-US" dirty="0" smtClean="0"/>
              <a:t>“As it is written, I have made thee a father of many nations,) before him whom he believed, even God, who quickeneth the dead, and calleth those things which be not as though they were. Who against hope believed in hope, that he might become the father of many nations; according to that which was spoken, So shall thy seed be.”  Romans 4:17,18</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0" y="1219200"/>
            <a:ext cx="9144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latin typeface="Arial Rounded MT Bold" pitchFamily="34" charset="0"/>
              </a:rPr>
              <a:t>Faith</a:t>
            </a:r>
            <a:endParaRPr lang="en-US" u="sng" dirty="0">
              <a:solidFill>
                <a:srgbClr val="002060"/>
              </a:solidFill>
              <a:latin typeface="Arial Rounded MT Bold" pitchFamily="34" charset="0"/>
            </a:endParaRPr>
          </a:p>
        </p:txBody>
      </p:sp>
      <p:sp>
        <p:nvSpPr>
          <p:cNvPr id="3" name="Content Placeholder 2"/>
          <p:cNvSpPr>
            <a:spLocks noGrp="1"/>
          </p:cNvSpPr>
          <p:nvPr>
            <p:ph sz="half" idx="1"/>
          </p:nvPr>
        </p:nvSpPr>
        <p:spPr>
          <a:xfrm>
            <a:off x="457200" y="4267200"/>
            <a:ext cx="8229600" cy="2895600"/>
          </a:xfrm>
        </p:spPr>
        <p:txBody>
          <a:bodyPr>
            <a:normAutofit lnSpcReduction="10000"/>
          </a:bodyPr>
          <a:lstStyle/>
          <a:p>
            <a:r>
              <a:rPr lang="en-US" dirty="0" smtClean="0"/>
              <a:t>God declares things as so because He sees the future.  It is faith which accepts His promise and holds on to it until the promise is seen.  It is believing something, His word, while there is no outward evidence of its fulfillment.   “Now faith is the substance of things hoped for, the evidence of things not seen.”  Hebrews 11:1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1"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C00000"/>
                </a:solidFill>
              </a:rPr>
              <a:t>Romans 4:19-21</a:t>
            </a:r>
            <a:endParaRPr lang="en-US" u="sng" dirty="0">
              <a:solidFill>
                <a:srgbClr val="C00000"/>
              </a:solidFill>
            </a:endParaRPr>
          </a:p>
        </p:txBody>
      </p:sp>
      <p:sp>
        <p:nvSpPr>
          <p:cNvPr id="3" name="Content Placeholder 2"/>
          <p:cNvSpPr>
            <a:spLocks noGrp="1"/>
          </p:cNvSpPr>
          <p:nvPr>
            <p:ph sz="half" idx="1"/>
          </p:nvPr>
        </p:nvSpPr>
        <p:spPr>
          <a:xfrm>
            <a:off x="457200" y="1066800"/>
            <a:ext cx="8534400" cy="5059363"/>
          </a:xfrm>
        </p:spPr>
        <p:txBody>
          <a:bodyPr>
            <a:normAutofit/>
          </a:bodyPr>
          <a:lstStyle/>
          <a:p>
            <a:r>
              <a:rPr lang="en-US" dirty="0" smtClean="0">
                <a:solidFill>
                  <a:srgbClr val="FFFF00"/>
                </a:solidFill>
              </a:rPr>
              <a:t>“And being not weak in faith, he considered not his own body now dead, when he was about an hundred years old, neither yet the deadness of Sara's womb: </a:t>
            </a:r>
            <a:r>
              <a:rPr lang="en-US" u="sng" dirty="0" smtClean="0">
                <a:solidFill>
                  <a:srgbClr val="FFFF00"/>
                </a:solidFill>
              </a:rPr>
              <a:t>He staggered not at the promise of God through unbelief; but was strong in faith, giving glory to God; And being fully persuaded that, what he had promised, he was able also to perform</a:t>
            </a:r>
            <a:r>
              <a:rPr lang="en-US" dirty="0" smtClean="0">
                <a:solidFill>
                  <a:srgbClr val="FFFF00"/>
                </a:solidFill>
              </a:rPr>
              <a:t>.” Romans 4:19-21</a:t>
            </a:r>
            <a:endParaRPr lang="en-US"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Trusting</a:t>
            </a:r>
            <a:endParaRPr lang="en-US" u="sng" dirty="0">
              <a:solidFill>
                <a:srgbClr val="0070C0"/>
              </a:solidFill>
            </a:endParaRPr>
          </a:p>
        </p:txBody>
      </p:sp>
      <p:sp>
        <p:nvSpPr>
          <p:cNvPr id="3" name="Content Placeholder 2"/>
          <p:cNvSpPr>
            <a:spLocks noGrp="1"/>
          </p:cNvSpPr>
          <p:nvPr>
            <p:ph sz="half" idx="1"/>
          </p:nvPr>
        </p:nvSpPr>
        <p:spPr>
          <a:xfrm>
            <a:off x="457200" y="1143000"/>
            <a:ext cx="8305800" cy="4983163"/>
          </a:xfrm>
        </p:spPr>
        <p:txBody>
          <a:bodyPr/>
          <a:lstStyle/>
          <a:p>
            <a:r>
              <a:rPr lang="en-US" dirty="0" smtClean="0"/>
              <a:t>Abraham had strong faith, believing that God could do exactly as He promised.  The promise was for a son through Sarah and, even though she was beyond child bearing years, Abraham believed God would and could do it.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rPr>
              <a:t>Not Always</a:t>
            </a:r>
            <a:endParaRPr lang="en-US" u="sng" dirty="0">
              <a:solidFill>
                <a:srgbClr val="FF0000"/>
              </a:solidFill>
            </a:endParaRPr>
          </a:p>
        </p:txBody>
      </p:sp>
      <p:sp>
        <p:nvSpPr>
          <p:cNvPr id="3" name="Content Placeholder 2"/>
          <p:cNvSpPr>
            <a:spLocks noGrp="1"/>
          </p:cNvSpPr>
          <p:nvPr>
            <p:ph sz="half" idx="1"/>
          </p:nvPr>
        </p:nvSpPr>
        <p:spPr>
          <a:xfrm>
            <a:off x="457200" y="1143001"/>
            <a:ext cx="8458200" cy="3124199"/>
          </a:xfrm>
        </p:spPr>
        <p:txBody>
          <a:bodyPr>
            <a:normAutofit fontScale="92500"/>
          </a:bodyPr>
          <a:lstStyle/>
          <a:p>
            <a:r>
              <a:rPr lang="en-US" dirty="0" smtClean="0">
                <a:solidFill>
                  <a:schemeClr val="bg1"/>
                </a:solidFill>
              </a:rPr>
              <a:t>From the time the promise was first given, when Abraham was 75, he had waited some 10 years for the promise to happen.  When it didn’t, he did marry Hagar and have a child thru her.  This was distrusting God’s promise.  When God appeared to Abraham 14 years later, Abraham then, didn’t show much faith either.  He laughed when God made the promise again</a:t>
            </a:r>
            <a:r>
              <a:rPr lang="en-US" dirty="0" smtClean="0">
                <a:solidFill>
                  <a:schemeClr val="bg1"/>
                </a:solidFill>
              </a:rPr>
              <a:t>. </a:t>
            </a:r>
            <a:endParaRPr lang="en-US" dirty="0">
              <a:solidFill>
                <a:schemeClr val="tx1">
                  <a:lumMod val="95000"/>
                  <a:lumOff val="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066800"/>
            <a:ext cx="9144000" cy="5791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Isaac-Laughter</a:t>
            </a:r>
            <a:endParaRPr lang="en-US" u="sng" dirty="0">
              <a:solidFill>
                <a:srgbClr val="0070C0"/>
              </a:solidFill>
            </a:endParaRPr>
          </a:p>
        </p:txBody>
      </p:sp>
      <p:sp>
        <p:nvSpPr>
          <p:cNvPr id="3" name="Content Placeholder 2"/>
          <p:cNvSpPr>
            <a:spLocks noGrp="1"/>
          </p:cNvSpPr>
          <p:nvPr>
            <p:ph sz="half" idx="1"/>
          </p:nvPr>
        </p:nvSpPr>
        <p:spPr>
          <a:xfrm>
            <a:off x="457200" y="3962400"/>
            <a:ext cx="8153400" cy="2895600"/>
          </a:xfrm>
        </p:spPr>
        <p:txBody>
          <a:bodyPr>
            <a:normAutofit/>
          </a:bodyPr>
          <a:lstStyle/>
          <a:p>
            <a:r>
              <a:rPr lang="en-US" dirty="0" smtClean="0">
                <a:solidFill>
                  <a:srgbClr val="FFFF00"/>
                </a:solidFill>
              </a:rPr>
              <a:t>“Then Abraham fell upon his face, and laughed, and said in his heart, Shall a child be born unto him that is an hundred years old? and shall Sarah, that is ninety years old, bear?  And Abraham said unto God, O that Ishmael might live before thee</a:t>
            </a:r>
            <a:r>
              <a:rPr lang="en-US" dirty="0" smtClean="0">
                <a:solidFill>
                  <a:srgbClr val="FFFF00"/>
                </a:solidFill>
              </a:rPr>
              <a:t>!”  Genesis 17:17,18</a:t>
            </a:r>
            <a:endParaRPr lang="en-US"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1"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tx1">
                    <a:lumMod val="85000"/>
                    <a:lumOff val="15000"/>
                  </a:schemeClr>
                </a:solidFill>
              </a:rPr>
              <a:t>Faithful</a:t>
            </a:r>
            <a:endParaRPr lang="en-US" u="sng" dirty="0">
              <a:solidFill>
                <a:schemeClr val="tx1">
                  <a:lumMod val="85000"/>
                  <a:lumOff val="15000"/>
                </a:schemeClr>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t>Abraham failed to show faith twice in 25 years.  These the Bible record for us.  For this reason, the apostle Paul could say, “He staggered not at the promise of God through unbelief; </a:t>
            </a:r>
            <a:r>
              <a:rPr lang="en-US" u="sng" dirty="0" smtClean="0"/>
              <a:t>but was strong in faith, giving glory to God; And being fully persuaded that, what he had promised, he was able also to perform</a:t>
            </a:r>
            <a:r>
              <a:rPr lang="en-US" dirty="0" smtClean="0"/>
              <a:t>.”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tx2">
                    <a:lumMod val="75000"/>
                  </a:schemeClr>
                </a:solidFill>
              </a:rPr>
              <a:t>The First Angel’s Message</a:t>
            </a:r>
            <a:endParaRPr lang="en-US" u="sng" dirty="0">
              <a:solidFill>
                <a:schemeClr val="tx2">
                  <a:lumMod val="75000"/>
                </a:schemeClr>
              </a:solidFill>
            </a:endParaRPr>
          </a:p>
        </p:txBody>
      </p:sp>
      <p:sp>
        <p:nvSpPr>
          <p:cNvPr id="3" name="Content Placeholder 2"/>
          <p:cNvSpPr>
            <a:spLocks noGrp="1"/>
          </p:cNvSpPr>
          <p:nvPr>
            <p:ph sz="half" idx="1"/>
          </p:nvPr>
        </p:nvSpPr>
        <p:spPr>
          <a:xfrm>
            <a:off x="457200" y="4419600"/>
            <a:ext cx="8686800" cy="2438400"/>
          </a:xfrm>
        </p:spPr>
        <p:txBody>
          <a:bodyPr>
            <a:normAutofit/>
          </a:bodyPr>
          <a:lstStyle/>
          <a:p>
            <a:r>
              <a:rPr lang="en-US" dirty="0" smtClean="0"/>
              <a:t>Claiming God’s promises, when we can’t see them, is showing faith and this declares that we believe God is faithful to do what He says.  This is part of the first angel’s message.  “Fear God, and </a:t>
            </a:r>
            <a:r>
              <a:rPr lang="en-US" u="sng" dirty="0" smtClean="0">
                <a:solidFill>
                  <a:srgbClr val="FFC000"/>
                </a:solidFill>
              </a:rPr>
              <a:t>give glory to Him</a:t>
            </a:r>
            <a:r>
              <a:rPr lang="en-US" dirty="0" smtClean="0">
                <a:solidFill>
                  <a:srgbClr val="FFC000"/>
                </a:solidFill>
              </a:rPr>
              <a:t> </a:t>
            </a:r>
            <a:r>
              <a:rPr lang="en-US" dirty="0" smtClean="0"/>
              <a:t>for the hour….”  Rev. 14:7</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a:srcRect/>
          <a:stretch>
            <a:fillRect/>
          </a:stretch>
        </p:blipFill>
        <p:spPr bwMode="auto">
          <a:xfrm>
            <a:off x="0" y="990600"/>
            <a:ext cx="9144000" cy="5867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Romans 4:22</a:t>
            </a:r>
            <a:endParaRPr lang="en-US" dirty="0"/>
          </a:p>
        </p:txBody>
      </p:sp>
      <p:sp>
        <p:nvSpPr>
          <p:cNvPr id="3" name="Content Placeholder 2"/>
          <p:cNvSpPr>
            <a:spLocks noGrp="1"/>
          </p:cNvSpPr>
          <p:nvPr>
            <p:ph sz="half" idx="1"/>
          </p:nvPr>
        </p:nvSpPr>
        <p:spPr>
          <a:xfrm>
            <a:off x="4724400" y="1600200"/>
            <a:ext cx="3657600" cy="4525963"/>
          </a:xfrm>
        </p:spPr>
        <p:txBody>
          <a:bodyPr>
            <a:normAutofit fontScale="92500"/>
          </a:bodyPr>
          <a:lstStyle/>
          <a:p>
            <a:r>
              <a:rPr lang="en-US" dirty="0" smtClean="0"/>
              <a:t>“And therefore it was imputed to him for righteousness.”   Abraham’s living faith in the promises of God brought to him the righteousness of Christ.  We have the same experience when we accept God’s word to us thru faith.</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2"/>
          <a:srcRect/>
          <a:stretch>
            <a:fillRect/>
          </a:stretch>
        </p:blipFill>
        <p:spPr bwMode="auto">
          <a:xfrm>
            <a:off x="0" y="533400"/>
            <a:ext cx="9144000" cy="63246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bg1"/>
                </a:solidFill>
                <a:latin typeface="Algerian" pitchFamily="82" charset="0"/>
              </a:rPr>
              <a:t>Romans 4:23-25</a:t>
            </a:r>
            <a:endParaRPr lang="en-US" u="sng" dirty="0">
              <a:solidFill>
                <a:schemeClr val="bg1"/>
              </a:solidFill>
              <a:latin typeface="Algerian" pitchFamily="82" charset="0"/>
            </a:endParaRPr>
          </a:p>
        </p:txBody>
      </p:sp>
      <p:sp>
        <p:nvSpPr>
          <p:cNvPr id="3" name="Content Placeholder 2"/>
          <p:cNvSpPr>
            <a:spLocks noGrp="1"/>
          </p:cNvSpPr>
          <p:nvPr>
            <p:ph sz="half" idx="1"/>
          </p:nvPr>
        </p:nvSpPr>
        <p:spPr/>
        <p:txBody>
          <a:bodyPr>
            <a:normAutofit fontScale="92500" lnSpcReduction="10000"/>
          </a:bodyPr>
          <a:lstStyle/>
          <a:p>
            <a:r>
              <a:rPr lang="en-US" dirty="0" smtClean="0"/>
              <a:t>“Now it was not written for his sake alone, that it was imputed to him;  But for us also, to whom it shall be imputed, if we believe on him that raised up Jesus our Lord from the dead; Who was delivered for our offences, and was raised again for our justification.”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Recap of Romans 4:1-13</a:t>
            </a:r>
            <a:endParaRPr lang="en-US" u="sng" dirty="0">
              <a:solidFill>
                <a:srgbClr val="002060"/>
              </a:solidFill>
            </a:endParaRPr>
          </a:p>
        </p:txBody>
      </p:sp>
      <p:sp>
        <p:nvSpPr>
          <p:cNvPr id="3" name="Content Placeholder 2"/>
          <p:cNvSpPr>
            <a:spLocks noGrp="1"/>
          </p:cNvSpPr>
          <p:nvPr>
            <p:ph idx="1"/>
          </p:nvPr>
        </p:nvSpPr>
        <p:spPr/>
        <p:txBody>
          <a:bodyPr>
            <a:normAutofit fontScale="92500" lnSpcReduction="20000"/>
          </a:bodyPr>
          <a:lstStyle/>
          <a:p>
            <a:pPr algn="just"/>
            <a:r>
              <a:rPr lang="en-US" dirty="0" smtClean="0">
                <a:solidFill>
                  <a:srgbClr val="002060"/>
                </a:solidFill>
              </a:rPr>
              <a:t>1. Abraham was justified/forgiven by faith in the righteousness of Christ.</a:t>
            </a:r>
          </a:p>
          <a:p>
            <a:pPr algn="just"/>
            <a:r>
              <a:rPr lang="en-US" dirty="0" smtClean="0">
                <a:solidFill>
                  <a:srgbClr val="002060"/>
                </a:solidFill>
              </a:rPr>
              <a:t>2. James declares that true faith is always revealed in works of righteousness.</a:t>
            </a:r>
          </a:p>
          <a:p>
            <a:pPr algn="just"/>
            <a:r>
              <a:rPr lang="en-US" dirty="0" smtClean="0">
                <a:solidFill>
                  <a:srgbClr val="002060"/>
                </a:solidFill>
              </a:rPr>
              <a:t>3. David expressed the joy of trusting Christ for forgiveness and cleansing.</a:t>
            </a:r>
          </a:p>
          <a:p>
            <a:pPr algn="just"/>
            <a:r>
              <a:rPr lang="en-US" dirty="0" smtClean="0">
                <a:solidFill>
                  <a:srgbClr val="002060"/>
                </a:solidFill>
              </a:rPr>
              <a:t>4. The outward sign of circumcision was given to Abraham after he had experienced Christ’s righteousness in his life; </a:t>
            </a:r>
            <a:r>
              <a:rPr lang="en-US" u="sng" dirty="0" smtClean="0">
                <a:solidFill>
                  <a:srgbClr val="002060"/>
                </a:solidFill>
              </a:rPr>
              <a:t>not before</a:t>
            </a:r>
            <a:r>
              <a:rPr lang="en-US" dirty="0" smtClean="0">
                <a:solidFill>
                  <a:srgbClr val="002060"/>
                </a:solidFill>
              </a:rPr>
              <a:t>. Outward acts of obedience are not necessary to receiving Christ’s righteousness in the life!</a:t>
            </a:r>
            <a:endParaRPr lang="en-US" dirty="0">
              <a:solidFill>
                <a:srgbClr val="00206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bwMode="auto">
          <a:xfrm>
            <a:off x="0" y="1066800"/>
            <a:ext cx="9144000" cy="57912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7030A0"/>
                </a:solidFill>
                <a:latin typeface="Algerian" pitchFamily="82" charset="0"/>
              </a:rPr>
              <a:t>Embracing the Word</a:t>
            </a:r>
            <a:endParaRPr lang="en-US" u="sng" dirty="0">
              <a:solidFill>
                <a:srgbClr val="7030A0"/>
              </a:solidFill>
              <a:latin typeface="Algerian" pitchFamily="82" charset="0"/>
            </a:endParaRPr>
          </a:p>
        </p:txBody>
      </p:sp>
      <p:sp>
        <p:nvSpPr>
          <p:cNvPr id="3" name="Content Placeholder 2"/>
          <p:cNvSpPr>
            <a:spLocks noGrp="1"/>
          </p:cNvSpPr>
          <p:nvPr>
            <p:ph sz="half" idx="1"/>
          </p:nvPr>
        </p:nvSpPr>
        <p:spPr>
          <a:xfrm>
            <a:off x="457200" y="1143000"/>
            <a:ext cx="8458200" cy="4983163"/>
          </a:xfrm>
        </p:spPr>
        <p:txBody>
          <a:bodyPr>
            <a:normAutofit/>
          </a:bodyPr>
          <a:lstStyle/>
          <a:p>
            <a:r>
              <a:rPr lang="en-US" dirty="0" smtClean="0"/>
              <a:t>Abraham trusted in God’s promise to do what it said.  This faith was counted as righteousness.  This faith produced works of righteousness.  When we embrace God’s promise by faith, righteousness is counted to us as well. This faith will also produce righteous acts.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371600"/>
            <a:ext cx="9144000" cy="54864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latin typeface="Algerian" pitchFamily="82" charset="0"/>
              </a:rPr>
              <a:t>Clouds of forgiveness</a:t>
            </a:r>
            <a:endParaRPr lang="en-US" u="sng" dirty="0">
              <a:solidFill>
                <a:srgbClr val="0070C0"/>
              </a:solidFill>
              <a:latin typeface="Algerian" pitchFamily="82" charset="0"/>
            </a:endParaRPr>
          </a:p>
        </p:txBody>
      </p:sp>
      <p:sp>
        <p:nvSpPr>
          <p:cNvPr id="3" name="Content Placeholder 2"/>
          <p:cNvSpPr>
            <a:spLocks noGrp="1"/>
          </p:cNvSpPr>
          <p:nvPr>
            <p:ph sz="half" idx="1"/>
          </p:nvPr>
        </p:nvSpPr>
        <p:spPr>
          <a:xfrm>
            <a:off x="457200" y="1600200"/>
            <a:ext cx="8686800" cy="4525963"/>
          </a:xfrm>
        </p:spPr>
        <p:txBody>
          <a:bodyPr>
            <a:normAutofit/>
          </a:bodyPr>
          <a:lstStyle/>
          <a:p>
            <a:r>
              <a:rPr lang="en-US" dirty="0" smtClean="0"/>
              <a:t>The promise </a:t>
            </a:r>
            <a:r>
              <a:rPr lang="en-US" dirty="0" smtClean="0"/>
              <a:t>for forgiveness-  “Remember these, O Jacob and Israel; for thou art my servant: I have formed thee; thou art my servant: O Israel, thou shalt not be forgotten of me. </a:t>
            </a:r>
            <a:r>
              <a:rPr lang="en-US" dirty="0" smtClean="0"/>
              <a:t>I </a:t>
            </a:r>
            <a:r>
              <a:rPr lang="en-US" dirty="0" smtClean="0"/>
              <a:t>have blotted out, as a thick cloud, thy transgressions, and, as a cloud, thy sins: return unto me; for I have redeemed thee</a:t>
            </a:r>
            <a:r>
              <a:rPr lang="en-US" dirty="0" smtClean="0"/>
              <a:t>.”  Isaiah 44:21,22</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C00000"/>
                </a:solidFill>
                <a:latin typeface="Aharoni" pitchFamily="2" charset="-79"/>
                <a:cs typeface="Aharoni" pitchFamily="2" charset="-79"/>
              </a:rPr>
              <a:t>Promise of Power</a:t>
            </a:r>
            <a:endParaRPr lang="en-US" u="sng" dirty="0">
              <a:solidFill>
                <a:srgbClr val="C00000"/>
              </a:solidFill>
              <a:latin typeface="Aharoni" pitchFamily="2" charset="-79"/>
              <a:cs typeface="Aharoni" pitchFamily="2" charset="-79"/>
            </a:endParaRPr>
          </a:p>
        </p:txBody>
      </p:sp>
      <p:sp>
        <p:nvSpPr>
          <p:cNvPr id="3" name="Content Placeholder 2"/>
          <p:cNvSpPr>
            <a:spLocks noGrp="1"/>
          </p:cNvSpPr>
          <p:nvPr>
            <p:ph sz="half" idx="1"/>
          </p:nvPr>
        </p:nvSpPr>
        <p:spPr>
          <a:xfrm>
            <a:off x="457200" y="1143000"/>
            <a:ext cx="8458200" cy="2895601"/>
          </a:xfrm>
        </p:spPr>
        <p:txBody>
          <a:bodyPr>
            <a:normAutofit fontScale="92500" lnSpcReduction="10000"/>
          </a:bodyPr>
          <a:lstStyle/>
          <a:p>
            <a:r>
              <a:rPr lang="en-US" u="sng" dirty="0" smtClean="0"/>
              <a:t>To Overcome-</a:t>
            </a:r>
            <a:r>
              <a:rPr lang="en-US" dirty="0" smtClean="0"/>
              <a:t> “When </a:t>
            </a:r>
            <a:r>
              <a:rPr lang="en-US" dirty="0" smtClean="0"/>
              <a:t>the enemy shall come in like a flood, the Spirit of the LORD shall lift up a </a:t>
            </a:r>
            <a:r>
              <a:rPr lang="en-US" dirty="0" smtClean="0"/>
              <a:t>standard </a:t>
            </a:r>
            <a:r>
              <a:rPr lang="en-US" dirty="0" smtClean="0"/>
              <a:t>against him</a:t>
            </a:r>
            <a:r>
              <a:rPr lang="en-US" dirty="0" smtClean="0"/>
              <a:t>.“ Isaiah 59:19</a:t>
            </a:r>
          </a:p>
          <a:p>
            <a:r>
              <a:rPr lang="en-US" dirty="0" smtClean="0"/>
              <a:t>“The </a:t>
            </a:r>
            <a:r>
              <a:rPr lang="en-US" dirty="0" smtClean="0"/>
              <a:t>LORD shall fight for you, and ye shall hold your peace</a:t>
            </a:r>
            <a:r>
              <a:rPr lang="en-US" dirty="0" smtClean="0"/>
              <a:t>.”  Exodus 14:14</a:t>
            </a:r>
          </a:p>
          <a:p>
            <a:r>
              <a:rPr lang="en-US" dirty="0" smtClean="0"/>
              <a:t>“For </a:t>
            </a:r>
            <a:r>
              <a:rPr lang="en-US" dirty="0" smtClean="0"/>
              <a:t>all the promises of God in him are yea, and in him Amen, unto the glory of God by us</a:t>
            </a:r>
            <a:r>
              <a:rPr lang="en-US" dirty="0" smtClean="0"/>
              <a:t>.”  2Corinthians 1:20 </a:t>
            </a:r>
            <a:endParaRPr lang="en-US" u="sng"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4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rial Black" pitchFamily="34" charset="0"/>
              </a:rPr>
              <a:t>Justified by Faith</a:t>
            </a:r>
            <a:endParaRPr lang="en-US" u="sng" dirty="0">
              <a:latin typeface="Arial Black" pitchFamily="34" charset="0"/>
            </a:endParaRPr>
          </a:p>
        </p:txBody>
      </p:sp>
      <p:sp>
        <p:nvSpPr>
          <p:cNvPr id="3" name="Content Placeholder 2"/>
          <p:cNvSpPr>
            <a:spLocks noGrp="1"/>
          </p:cNvSpPr>
          <p:nvPr>
            <p:ph sz="half" idx="1"/>
          </p:nvPr>
        </p:nvSpPr>
        <p:spPr>
          <a:xfrm>
            <a:off x="457200" y="1143000"/>
            <a:ext cx="8686800" cy="4983163"/>
          </a:xfrm>
        </p:spPr>
        <p:txBody>
          <a:bodyPr>
            <a:noAutofit/>
          </a:bodyPr>
          <a:lstStyle/>
          <a:p>
            <a:r>
              <a:rPr lang="en-US" sz="2000" dirty="0" smtClean="0">
                <a:solidFill>
                  <a:schemeClr val="tx1">
                    <a:lumMod val="95000"/>
                    <a:lumOff val="5000"/>
                  </a:schemeClr>
                </a:solidFill>
              </a:rPr>
              <a:t>“With great clearness and power the apostle presented the doctrine of justification by faith in Christ. He hoped that other churches also might be helped by the instruction sent to the Christians at Rome; but how dimly could he foresee the far-reaching influence of his words! Through all the ages the great truth of justification by faith has stood as a mighty beacon to guide repentant sinners into the way of life. It was this light that scattered the darkness which enveloped Luther's mind and revealed to him the power of the</a:t>
            </a:r>
            <a:r>
              <a:rPr lang="en-US" sz="2000" b="1" dirty="0" smtClean="0">
                <a:solidFill>
                  <a:schemeClr val="tx1">
                    <a:lumMod val="95000"/>
                    <a:lumOff val="5000"/>
                  </a:schemeClr>
                </a:solidFill>
              </a:rPr>
              <a:t> </a:t>
            </a:r>
            <a:r>
              <a:rPr lang="en-US" sz="2000" dirty="0" smtClean="0">
                <a:solidFill>
                  <a:schemeClr val="tx1">
                    <a:lumMod val="95000"/>
                    <a:lumOff val="5000"/>
                  </a:schemeClr>
                </a:solidFill>
              </a:rPr>
              <a:t>blood of Christ to cleanse from sin. The same light has guided thousands of sin-burdened souls to the true Source of pardon and peace. For the epistle to the church at Rome, every Christian has reason to thank God.”  AA, 373,374</a:t>
            </a:r>
            <a:endParaRPr lang="en-US" sz="2000" dirty="0">
              <a:solidFill>
                <a:schemeClr val="tx1">
                  <a:lumMod val="95000"/>
                  <a:lumOff val="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70C0"/>
                </a:solidFill>
                <a:latin typeface="Algerian" pitchFamily="82" charset="0"/>
              </a:rPr>
              <a:t>Romans 4:14,15</a:t>
            </a:r>
            <a:endParaRPr lang="en-US" u="sng" dirty="0">
              <a:solidFill>
                <a:srgbClr val="0070C0"/>
              </a:solidFill>
              <a:latin typeface="Algerian" pitchFamily="82" charset="0"/>
            </a:endParaRPr>
          </a:p>
        </p:txBody>
      </p:sp>
      <p:sp>
        <p:nvSpPr>
          <p:cNvPr id="3" name="Content Placeholder 2"/>
          <p:cNvSpPr>
            <a:spLocks noGrp="1"/>
          </p:cNvSpPr>
          <p:nvPr>
            <p:ph sz="half" idx="1"/>
          </p:nvPr>
        </p:nvSpPr>
        <p:spPr/>
        <p:txBody>
          <a:bodyPr/>
          <a:lstStyle/>
          <a:p>
            <a:pPr>
              <a:buNone/>
            </a:pPr>
            <a:r>
              <a:rPr lang="en-US" dirty="0" smtClean="0"/>
              <a:t>“For if they which are of the law be heirs, faith is made void, and the promise made of none effect:  Because the law worketh wrath: for where no law is, there is no transgression.”  Romans 4:14,15 </a:t>
            </a:r>
            <a:endParaRPr lang="en-US" dirty="0"/>
          </a:p>
        </p:txBody>
      </p:sp>
      <p:pic>
        <p:nvPicPr>
          <p:cNvPr id="1026" name="Picture 2"/>
          <p:cNvPicPr>
            <a:picLocks noGrp="1" noChangeAspect="1" noChangeArrowheads="1"/>
          </p:cNvPicPr>
          <p:nvPr>
            <p:ph sz="half" idx="2"/>
          </p:nvPr>
        </p:nvPicPr>
        <p:blipFill>
          <a:blip r:embed="rId2"/>
          <a:srcRect/>
          <a:stretch>
            <a:fillRect/>
          </a:stretch>
        </p:blipFill>
        <p:spPr bwMode="auto">
          <a:xfrm>
            <a:off x="4572000" y="1143000"/>
            <a:ext cx="4572000" cy="571499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bwMode="auto">
          <a:xfrm>
            <a:off x="0" y="609600"/>
            <a:ext cx="9144000" cy="62484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The Law’s Purpose</a:t>
            </a:r>
            <a:endParaRPr lang="en-US" u="sng" dirty="0">
              <a:solidFill>
                <a:srgbClr val="0070C0"/>
              </a:solidFill>
            </a:endParaRPr>
          </a:p>
        </p:txBody>
      </p:sp>
      <p:sp>
        <p:nvSpPr>
          <p:cNvPr id="3" name="Content Placeholder 2"/>
          <p:cNvSpPr>
            <a:spLocks noGrp="1"/>
          </p:cNvSpPr>
          <p:nvPr>
            <p:ph sz="half" idx="1"/>
          </p:nvPr>
        </p:nvSpPr>
        <p:spPr>
          <a:xfrm>
            <a:off x="457200" y="3124200"/>
            <a:ext cx="8686800" cy="3733800"/>
          </a:xfrm>
        </p:spPr>
        <p:txBody>
          <a:bodyPr>
            <a:normAutofit/>
          </a:bodyPr>
          <a:lstStyle/>
          <a:p>
            <a:r>
              <a:rPr lang="en-US" sz="3600" dirty="0" smtClean="0"/>
              <a:t>If heir ship to heaven is based solely on outward acts of obedience, then the promise of Christ is voided. The law functions to reveal sin and our need for Christ; it doesn’t function to show us what we must do apart from Him!</a:t>
            </a:r>
            <a:endParaRPr 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3999"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The Law Remains</a:t>
            </a:r>
            <a:endParaRPr lang="en-US" u="sng" dirty="0">
              <a:solidFill>
                <a:srgbClr val="002060"/>
              </a:solidFill>
            </a:endParaRPr>
          </a:p>
        </p:txBody>
      </p:sp>
      <p:sp>
        <p:nvSpPr>
          <p:cNvPr id="3" name="Content Placeholder 2"/>
          <p:cNvSpPr>
            <a:spLocks noGrp="1"/>
          </p:cNvSpPr>
          <p:nvPr>
            <p:ph sz="half" idx="1"/>
          </p:nvPr>
        </p:nvSpPr>
        <p:spPr>
          <a:xfrm>
            <a:off x="457200" y="1600200"/>
            <a:ext cx="8382000" cy="4525963"/>
          </a:xfrm>
        </p:spPr>
        <p:txBody>
          <a:bodyPr>
            <a:normAutofit/>
          </a:bodyPr>
          <a:lstStyle/>
          <a:p>
            <a:r>
              <a:rPr lang="en-US" dirty="0" smtClean="0">
                <a:solidFill>
                  <a:srgbClr val="FF0000"/>
                </a:solidFill>
              </a:rPr>
              <a:t>The law of God reveals man’s sin.  Without the law, there is no absolute that declares what is right and wrong.  Man is free to do as he pleases without any remorse, because the miserable mind of man can justify anything.  How important the law is to reveal God’s ideal and our need for Christ!</a:t>
            </a:r>
            <a:endParaRPr lang="en-US"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a:solidFill>
                  <a:srgbClr val="0070C0"/>
                </a:solidFill>
              </a:rPr>
              <a:t>1</a:t>
            </a:r>
            <a:r>
              <a:rPr lang="en-US" u="sng" dirty="0" smtClean="0">
                <a:solidFill>
                  <a:srgbClr val="0070C0"/>
                </a:solidFill>
              </a:rPr>
              <a:t>John 3:4,5</a:t>
            </a:r>
            <a:endParaRPr lang="en-US" u="sng" dirty="0">
              <a:solidFill>
                <a:srgbClr val="0070C0"/>
              </a:solidFill>
            </a:endParaRPr>
          </a:p>
        </p:txBody>
      </p:sp>
      <p:sp>
        <p:nvSpPr>
          <p:cNvPr id="3" name="Content Placeholder 2"/>
          <p:cNvSpPr>
            <a:spLocks noGrp="1"/>
          </p:cNvSpPr>
          <p:nvPr>
            <p:ph sz="half" idx="1"/>
          </p:nvPr>
        </p:nvSpPr>
        <p:spPr>
          <a:xfrm>
            <a:off x="457200" y="3429000"/>
            <a:ext cx="8229600" cy="3429000"/>
          </a:xfrm>
        </p:spPr>
        <p:txBody>
          <a:bodyPr/>
          <a:lstStyle/>
          <a:p>
            <a:r>
              <a:rPr lang="en-US" sz="3600" dirty="0" smtClean="0">
                <a:solidFill>
                  <a:schemeClr val="tx2">
                    <a:lumMod val="20000"/>
                    <a:lumOff val="80000"/>
                  </a:schemeClr>
                </a:solidFill>
              </a:rPr>
              <a:t>“Whosoever committeth sin transgresseth also the law: for sin is the transgression of the law. And ye know that he was manifested to take away our sins; and in him is no sin.”  1John 3:4,5 </a:t>
            </a:r>
            <a:endParaRPr lang="en-US" sz="3600" dirty="0">
              <a:solidFill>
                <a:schemeClr val="tx2">
                  <a:lumMod val="20000"/>
                  <a:lumOff val="8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lgerian" pitchFamily="82" charset="0"/>
              </a:rPr>
              <a:t>Romans 4:16</a:t>
            </a:r>
            <a:endParaRPr lang="en-US" u="sng" dirty="0">
              <a:latin typeface="Algerian" pitchFamily="82" charset="0"/>
            </a:endParaRPr>
          </a:p>
        </p:txBody>
      </p:sp>
      <p:sp>
        <p:nvSpPr>
          <p:cNvPr id="3" name="Content Placeholder 2"/>
          <p:cNvSpPr>
            <a:spLocks noGrp="1"/>
          </p:cNvSpPr>
          <p:nvPr>
            <p:ph sz="half" idx="1"/>
          </p:nvPr>
        </p:nvSpPr>
        <p:spPr>
          <a:xfrm>
            <a:off x="457200" y="1143000"/>
            <a:ext cx="8458200" cy="4983163"/>
          </a:xfrm>
        </p:spPr>
        <p:txBody>
          <a:bodyPr>
            <a:normAutofit/>
          </a:bodyPr>
          <a:lstStyle/>
          <a:p>
            <a:r>
              <a:rPr lang="en-US" dirty="0" smtClean="0">
                <a:solidFill>
                  <a:schemeClr val="bg1"/>
                </a:solidFill>
              </a:rPr>
              <a:t>“Therefore it is of faith, that it might be by grace; to the end the promise might be sure to all the seed; not to that only which is of the law, but to that also which is of the faith of Abraham; who is the father of us all,”  Romans 4:16</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FF00"/>
                </a:solidFill>
                <a:latin typeface="Algerian" pitchFamily="82" charset="0"/>
              </a:rPr>
              <a:t>No difference</a:t>
            </a:r>
            <a:endParaRPr lang="en-US" u="sng" dirty="0">
              <a:solidFill>
                <a:srgbClr val="FFFF00"/>
              </a:solidFill>
              <a:latin typeface="Algerian" pitchFamily="82" charset="0"/>
            </a:endParaRPr>
          </a:p>
        </p:txBody>
      </p:sp>
      <p:sp>
        <p:nvSpPr>
          <p:cNvPr id="3" name="Content Placeholder 2"/>
          <p:cNvSpPr>
            <a:spLocks noGrp="1"/>
          </p:cNvSpPr>
          <p:nvPr>
            <p:ph sz="half" idx="1"/>
          </p:nvPr>
        </p:nvSpPr>
        <p:spPr>
          <a:xfrm>
            <a:off x="457200" y="4419600"/>
            <a:ext cx="8686800" cy="2438400"/>
          </a:xfrm>
        </p:spPr>
        <p:txBody>
          <a:bodyPr>
            <a:normAutofit/>
          </a:bodyPr>
          <a:lstStyle/>
          <a:p>
            <a:r>
              <a:rPr lang="en-US" dirty="0" smtClean="0">
                <a:solidFill>
                  <a:srgbClr val="FFFF00"/>
                </a:solidFill>
              </a:rPr>
              <a:t>Lest anyone boast of their accomplishments or their advantages, the playing field is the same for all; repentance for sin and faith in Jesus Christ for forgiveness; and faith in Christ that empowers us to perform works of righteousness.</a:t>
            </a:r>
            <a:endParaRPr lang="en-US" dirty="0">
              <a:solidFill>
                <a:srgbClr val="FFFF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1392</Words>
  <Application>Microsoft Office PowerPoint</Application>
  <PresentationFormat>On-screen Show (4:3)</PresentationFormat>
  <Paragraphs>49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The Book of Romans, pt. 8</vt:lpstr>
      <vt:lpstr>Recap of Romans 4:1-13</vt:lpstr>
      <vt:lpstr>Justified by Faith</vt:lpstr>
      <vt:lpstr>Romans 4:14,15</vt:lpstr>
      <vt:lpstr>The Law’s Purpose</vt:lpstr>
      <vt:lpstr>The Law Remains</vt:lpstr>
      <vt:lpstr>1John 3:4,5</vt:lpstr>
      <vt:lpstr>Romans 4:16</vt:lpstr>
      <vt:lpstr>No difference</vt:lpstr>
      <vt:lpstr>Hope Against Hope</vt:lpstr>
      <vt:lpstr>Faith</vt:lpstr>
      <vt:lpstr>Romans 4:19-21</vt:lpstr>
      <vt:lpstr>Trusting</vt:lpstr>
      <vt:lpstr>Not Always</vt:lpstr>
      <vt:lpstr>Isaac-Laughter</vt:lpstr>
      <vt:lpstr>Faithful</vt:lpstr>
      <vt:lpstr>The First Angel’s Message</vt:lpstr>
      <vt:lpstr>Romans 4:22</vt:lpstr>
      <vt:lpstr>Romans 4:23-25</vt:lpstr>
      <vt:lpstr>Embracing the Word</vt:lpstr>
      <vt:lpstr>Clouds of forgiveness</vt:lpstr>
      <vt:lpstr>Promise of Power</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Romans, pt. 8</dc:title>
  <dc:creator>Dad</dc:creator>
  <cp:lastModifiedBy>Dad</cp:lastModifiedBy>
  <cp:revision>7</cp:revision>
  <dcterms:created xsi:type="dcterms:W3CDTF">2009-10-14T10:45:11Z</dcterms:created>
  <dcterms:modified xsi:type="dcterms:W3CDTF">2009-10-17T12:20:41Z</dcterms:modified>
</cp:coreProperties>
</file>