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807" r:id="rId3"/>
    <p:sldId id="801" r:id="rId4"/>
    <p:sldId id="413" r:id="rId5"/>
    <p:sldId id="274" r:id="rId6"/>
    <p:sldId id="275" r:id="rId7"/>
    <p:sldId id="486" r:id="rId8"/>
    <p:sldId id="506" r:id="rId9"/>
    <p:sldId id="297" r:id="rId10"/>
    <p:sldId id="479" r:id="rId11"/>
    <p:sldId id="465" r:id="rId12"/>
    <p:sldId id="802" r:id="rId13"/>
    <p:sldId id="804" r:id="rId14"/>
    <p:sldId id="805" r:id="rId15"/>
    <p:sldId id="810" r:id="rId16"/>
    <p:sldId id="803" r:id="rId17"/>
    <p:sldId id="806" r:id="rId18"/>
    <p:sldId id="808" r:id="rId19"/>
    <p:sldId id="809" r:id="rId20"/>
    <p:sldId id="811" r:id="rId21"/>
    <p:sldId id="812" r:id="rId22"/>
    <p:sldId id="467" r:id="rId23"/>
    <p:sldId id="813" r:id="rId24"/>
    <p:sldId id="697" r:id="rId25"/>
    <p:sldId id="80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0" d="100"/>
          <a:sy n="80" d="100"/>
        </p:scale>
        <p:origin x="78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7437C-161C-4E60-90FF-CDB1CAAA9D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26E63A-9EF7-4A17-AF57-F5BB54C8B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B8C28F-1365-4AAB-B3D3-5DECBC5270A8}"/>
              </a:ext>
            </a:extLst>
          </p:cNvPr>
          <p:cNvSpPr>
            <a:spLocks noGrp="1"/>
          </p:cNvSpPr>
          <p:nvPr>
            <p:ph type="dt" sz="half" idx="10"/>
          </p:nvPr>
        </p:nvSpPr>
        <p:spPr/>
        <p:txBody>
          <a:bodyPr/>
          <a:lstStyle/>
          <a:p>
            <a:fld id="{399BCC00-23DA-4BB2-B343-FE07653EAE92}" type="datetimeFigureOut">
              <a:rPr lang="en-US" smtClean="0"/>
              <a:t>6/12/2022</a:t>
            </a:fld>
            <a:endParaRPr lang="en-US"/>
          </a:p>
        </p:txBody>
      </p:sp>
      <p:sp>
        <p:nvSpPr>
          <p:cNvPr id="5" name="Footer Placeholder 4">
            <a:extLst>
              <a:ext uri="{FF2B5EF4-FFF2-40B4-BE49-F238E27FC236}">
                <a16:creationId xmlns:a16="http://schemas.microsoft.com/office/drawing/2014/main" id="{924EBC8A-C1D5-42CC-BE4E-A91FE9ECD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27C2D-0652-42FB-9DCC-E62A62A45E3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223863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17062-37E7-45B6-A0D6-6551CBD843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628332-5F78-4F48-8177-F4E1BE8100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6CF1-24FC-48B3-A05B-C7665DC74571}"/>
              </a:ext>
            </a:extLst>
          </p:cNvPr>
          <p:cNvSpPr>
            <a:spLocks noGrp="1"/>
          </p:cNvSpPr>
          <p:nvPr>
            <p:ph type="dt" sz="half" idx="10"/>
          </p:nvPr>
        </p:nvSpPr>
        <p:spPr/>
        <p:txBody>
          <a:bodyPr/>
          <a:lstStyle/>
          <a:p>
            <a:fld id="{399BCC00-23DA-4BB2-B343-FE07653EAE92}" type="datetimeFigureOut">
              <a:rPr lang="en-US" smtClean="0"/>
              <a:t>6/12/2022</a:t>
            </a:fld>
            <a:endParaRPr lang="en-US"/>
          </a:p>
        </p:txBody>
      </p:sp>
      <p:sp>
        <p:nvSpPr>
          <p:cNvPr id="5" name="Footer Placeholder 4">
            <a:extLst>
              <a:ext uri="{FF2B5EF4-FFF2-40B4-BE49-F238E27FC236}">
                <a16:creationId xmlns:a16="http://schemas.microsoft.com/office/drawing/2014/main" id="{55D1DE6D-1379-4094-AA53-6F983C042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C9E86-5DAA-4390-996A-83A4F383D675}"/>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90711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6EA2B9-100A-431D-BCEC-112F4DCE9C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20450C-D6CC-4A63-94A8-DE4A2F8CB1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93B1E-838F-4F0B-87EC-89B7DDC7C32E}"/>
              </a:ext>
            </a:extLst>
          </p:cNvPr>
          <p:cNvSpPr>
            <a:spLocks noGrp="1"/>
          </p:cNvSpPr>
          <p:nvPr>
            <p:ph type="dt" sz="half" idx="10"/>
          </p:nvPr>
        </p:nvSpPr>
        <p:spPr/>
        <p:txBody>
          <a:bodyPr/>
          <a:lstStyle/>
          <a:p>
            <a:fld id="{399BCC00-23DA-4BB2-B343-FE07653EAE92}" type="datetimeFigureOut">
              <a:rPr lang="en-US" smtClean="0"/>
              <a:t>6/12/2022</a:t>
            </a:fld>
            <a:endParaRPr lang="en-US"/>
          </a:p>
        </p:txBody>
      </p:sp>
      <p:sp>
        <p:nvSpPr>
          <p:cNvPr id="5" name="Footer Placeholder 4">
            <a:extLst>
              <a:ext uri="{FF2B5EF4-FFF2-40B4-BE49-F238E27FC236}">
                <a16:creationId xmlns:a16="http://schemas.microsoft.com/office/drawing/2014/main" id="{4F855151-B363-4D22-9666-34F091DFC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2BCB7-A0C6-49BB-B41D-67C19E3AC251}"/>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568896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0663-9A69-49E7-BC8A-0CC0A790E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5A662-F81D-4177-B618-9CFDCA2DA3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0F184-446D-4B04-BF3B-066712B33BA4}"/>
              </a:ext>
            </a:extLst>
          </p:cNvPr>
          <p:cNvSpPr>
            <a:spLocks noGrp="1"/>
          </p:cNvSpPr>
          <p:nvPr>
            <p:ph type="dt" sz="half" idx="10"/>
          </p:nvPr>
        </p:nvSpPr>
        <p:spPr/>
        <p:txBody>
          <a:bodyPr/>
          <a:lstStyle/>
          <a:p>
            <a:fld id="{399BCC00-23DA-4BB2-B343-FE07653EAE92}" type="datetimeFigureOut">
              <a:rPr lang="en-US" smtClean="0"/>
              <a:t>6/12/2022</a:t>
            </a:fld>
            <a:endParaRPr lang="en-US"/>
          </a:p>
        </p:txBody>
      </p:sp>
      <p:sp>
        <p:nvSpPr>
          <p:cNvPr id="5" name="Footer Placeholder 4">
            <a:extLst>
              <a:ext uri="{FF2B5EF4-FFF2-40B4-BE49-F238E27FC236}">
                <a16:creationId xmlns:a16="http://schemas.microsoft.com/office/drawing/2014/main" id="{69AB50B9-E450-4278-80DA-134270165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289BD-E929-48D7-8DEB-97E4256CB19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241216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0B2C-B7B6-4EEE-ADCA-D06CFCAB2D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BC5141-2DE1-4364-A1DE-009B98563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7A1DCA-45DD-41E3-9370-5723480990ED}"/>
              </a:ext>
            </a:extLst>
          </p:cNvPr>
          <p:cNvSpPr>
            <a:spLocks noGrp="1"/>
          </p:cNvSpPr>
          <p:nvPr>
            <p:ph type="dt" sz="half" idx="10"/>
          </p:nvPr>
        </p:nvSpPr>
        <p:spPr/>
        <p:txBody>
          <a:bodyPr/>
          <a:lstStyle/>
          <a:p>
            <a:fld id="{399BCC00-23DA-4BB2-B343-FE07653EAE92}" type="datetimeFigureOut">
              <a:rPr lang="en-US" smtClean="0"/>
              <a:t>6/12/2022</a:t>
            </a:fld>
            <a:endParaRPr lang="en-US"/>
          </a:p>
        </p:txBody>
      </p:sp>
      <p:sp>
        <p:nvSpPr>
          <p:cNvPr id="5" name="Footer Placeholder 4">
            <a:extLst>
              <a:ext uri="{FF2B5EF4-FFF2-40B4-BE49-F238E27FC236}">
                <a16:creationId xmlns:a16="http://schemas.microsoft.com/office/drawing/2014/main" id="{EAA0230A-90C1-454B-82A1-7CC528C48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D3D37-19C7-48C3-AD0B-54C828F0F8D6}"/>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72651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8ED1-3CA0-46DC-9759-E362C5ED6C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27DE0-5D74-4AE7-B14C-CCEE99B069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A13C6C-01C2-4EFB-AB77-8B4BE9D97D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3E6359-0FAA-43E1-9C76-1506A30F5F0E}"/>
              </a:ext>
            </a:extLst>
          </p:cNvPr>
          <p:cNvSpPr>
            <a:spLocks noGrp="1"/>
          </p:cNvSpPr>
          <p:nvPr>
            <p:ph type="dt" sz="half" idx="10"/>
          </p:nvPr>
        </p:nvSpPr>
        <p:spPr/>
        <p:txBody>
          <a:bodyPr/>
          <a:lstStyle/>
          <a:p>
            <a:fld id="{399BCC00-23DA-4BB2-B343-FE07653EAE92}" type="datetimeFigureOut">
              <a:rPr lang="en-US" smtClean="0"/>
              <a:t>6/12/2022</a:t>
            </a:fld>
            <a:endParaRPr lang="en-US"/>
          </a:p>
        </p:txBody>
      </p:sp>
      <p:sp>
        <p:nvSpPr>
          <p:cNvPr id="6" name="Footer Placeholder 5">
            <a:extLst>
              <a:ext uri="{FF2B5EF4-FFF2-40B4-BE49-F238E27FC236}">
                <a16:creationId xmlns:a16="http://schemas.microsoft.com/office/drawing/2014/main" id="{2812291F-C03B-45F2-A45B-59799D682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F46A0-E186-4242-B52D-B12C1992464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946857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26CA-1712-4C4D-8451-54DEC5AF6E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606AC0-E7B3-4434-89B6-9FAEF45EBD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3B6ED-7F02-4120-A856-3739681098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DA717-CBD6-4CBD-B717-17AB7653A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35C3F2-9C5A-435E-9ADE-296DFCF2E2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4EB778-9788-4F20-A5F8-26B5679969BD}"/>
              </a:ext>
            </a:extLst>
          </p:cNvPr>
          <p:cNvSpPr>
            <a:spLocks noGrp="1"/>
          </p:cNvSpPr>
          <p:nvPr>
            <p:ph type="dt" sz="half" idx="10"/>
          </p:nvPr>
        </p:nvSpPr>
        <p:spPr/>
        <p:txBody>
          <a:bodyPr/>
          <a:lstStyle/>
          <a:p>
            <a:fld id="{399BCC00-23DA-4BB2-B343-FE07653EAE92}" type="datetimeFigureOut">
              <a:rPr lang="en-US" smtClean="0"/>
              <a:t>6/12/2022</a:t>
            </a:fld>
            <a:endParaRPr lang="en-US"/>
          </a:p>
        </p:txBody>
      </p:sp>
      <p:sp>
        <p:nvSpPr>
          <p:cNvPr id="8" name="Footer Placeholder 7">
            <a:extLst>
              <a:ext uri="{FF2B5EF4-FFF2-40B4-BE49-F238E27FC236}">
                <a16:creationId xmlns:a16="http://schemas.microsoft.com/office/drawing/2014/main" id="{0F3EEC35-6453-432F-8745-E5B4A73293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077034-4BED-437B-A79B-0A047BF91DC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211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4ABA-8B38-4546-AB80-04EC494B13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6B9AB8-B099-4E24-B2A6-4E3D3A2A3512}"/>
              </a:ext>
            </a:extLst>
          </p:cNvPr>
          <p:cNvSpPr>
            <a:spLocks noGrp="1"/>
          </p:cNvSpPr>
          <p:nvPr>
            <p:ph type="dt" sz="half" idx="10"/>
          </p:nvPr>
        </p:nvSpPr>
        <p:spPr/>
        <p:txBody>
          <a:bodyPr/>
          <a:lstStyle/>
          <a:p>
            <a:fld id="{399BCC00-23DA-4BB2-B343-FE07653EAE92}" type="datetimeFigureOut">
              <a:rPr lang="en-US" smtClean="0"/>
              <a:t>6/12/2022</a:t>
            </a:fld>
            <a:endParaRPr lang="en-US"/>
          </a:p>
        </p:txBody>
      </p:sp>
      <p:sp>
        <p:nvSpPr>
          <p:cNvPr id="4" name="Footer Placeholder 3">
            <a:extLst>
              <a:ext uri="{FF2B5EF4-FFF2-40B4-BE49-F238E27FC236}">
                <a16:creationId xmlns:a16="http://schemas.microsoft.com/office/drawing/2014/main" id="{908070B6-6C2F-466E-AD38-D8CB71F8BB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07D984-0B3D-4BE1-B3B4-BC7B96232848}"/>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57670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CC712C-5EEF-4048-8D6E-3BD810EF5283}"/>
              </a:ext>
            </a:extLst>
          </p:cNvPr>
          <p:cNvSpPr>
            <a:spLocks noGrp="1"/>
          </p:cNvSpPr>
          <p:nvPr>
            <p:ph type="dt" sz="half" idx="10"/>
          </p:nvPr>
        </p:nvSpPr>
        <p:spPr/>
        <p:txBody>
          <a:bodyPr/>
          <a:lstStyle/>
          <a:p>
            <a:fld id="{399BCC00-23DA-4BB2-B343-FE07653EAE92}" type="datetimeFigureOut">
              <a:rPr lang="en-US" smtClean="0"/>
              <a:t>6/12/2022</a:t>
            </a:fld>
            <a:endParaRPr lang="en-US"/>
          </a:p>
        </p:txBody>
      </p:sp>
      <p:sp>
        <p:nvSpPr>
          <p:cNvPr id="3" name="Footer Placeholder 2">
            <a:extLst>
              <a:ext uri="{FF2B5EF4-FFF2-40B4-BE49-F238E27FC236}">
                <a16:creationId xmlns:a16="http://schemas.microsoft.com/office/drawing/2014/main" id="{5D49A028-ED69-4D8D-B997-15566314EE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0F8294-0028-495A-A025-98DEB656283F}"/>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69212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47F6-4F26-4C1C-984B-50D4382B2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90471E-E4D3-4B7C-98A0-1E1232DCE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BFD99A-1A51-4947-A67C-2C188191C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E3F2DC-BBBE-451C-A18C-C2978DFFB6BE}"/>
              </a:ext>
            </a:extLst>
          </p:cNvPr>
          <p:cNvSpPr>
            <a:spLocks noGrp="1"/>
          </p:cNvSpPr>
          <p:nvPr>
            <p:ph type="dt" sz="half" idx="10"/>
          </p:nvPr>
        </p:nvSpPr>
        <p:spPr/>
        <p:txBody>
          <a:bodyPr/>
          <a:lstStyle/>
          <a:p>
            <a:fld id="{399BCC00-23DA-4BB2-B343-FE07653EAE92}" type="datetimeFigureOut">
              <a:rPr lang="en-US" smtClean="0"/>
              <a:t>6/12/2022</a:t>
            </a:fld>
            <a:endParaRPr lang="en-US"/>
          </a:p>
        </p:txBody>
      </p:sp>
      <p:sp>
        <p:nvSpPr>
          <p:cNvPr id="6" name="Footer Placeholder 5">
            <a:extLst>
              <a:ext uri="{FF2B5EF4-FFF2-40B4-BE49-F238E27FC236}">
                <a16:creationId xmlns:a16="http://schemas.microsoft.com/office/drawing/2014/main" id="{84671D34-2746-400C-8D05-1ADA1D6B7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02932-5A9F-4C23-B50D-C9F80D8BA62E}"/>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0819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2D45-9E17-4E6F-8B04-4CA9AF913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77515-E2BF-46CF-A447-0F4995C95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FA2BE2-5B5F-4B7D-B179-B06D0D8DC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8B54F-A88A-4E9B-B278-5691B04F751D}"/>
              </a:ext>
            </a:extLst>
          </p:cNvPr>
          <p:cNvSpPr>
            <a:spLocks noGrp="1"/>
          </p:cNvSpPr>
          <p:nvPr>
            <p:ph type="dt" sz="half" idx="10"/>
          </p:nvPr>
        </p:nvSpPr>
        <p:spPr/>
        <p:txBody>
          <a:bodyPr/>
          <a:lstStyle/>
          <a:p>
            <a:fld id="{399BCC00-23DA-4BB2-B343-FE07653EAE92}" type="datetimeFigureOut">
              <a:rPr lang="en-US" smtClean="0"/>
              <a:t>6/12/2022</a:t>
            </a:fld>
            <a:endParaRPr lang="en-US"/>
          </a:p>
        </p:txBody>
      </p:sp>
      <p:sp>
        <p:nvSpPr>
          <p:cNvPr id="6" name="Footer Placeholder 5">
            <a:extLst>
              <a:ext uri="{FF2B5EF4-FFF2-40B4-BE49-F238E27FC236}">
                <a16:creationId xmlns:a16="http://schemas.microsoft.com/office/drawing/2014/main" id="{12480EFF-4B05-43AA-B161-75F119089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1D0C4-45F4-47D1-A19C-0F8D0952656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54015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5A710-7BDD-4F01-B148-4451FF7CDD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68B4B7-9506-44EE-8619-93B61647F9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C3E71-D08D-4D25-8592-4204138FB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BCC00-23DA-4BB2-B343-FE07653EAE92}" type="datetimeFigureOut">
              <a:rPr lang="en-US" smtClean="0"/>
              <a:t>6/12/2022</a:t>
            </a:fld>
            <a:endParaRPr lang="en-US"/>
          </a:p>
        </p:txBody>
      </p:sp>
      <p:sp>
        <p:nvSpPr>
          <p:cNvPr id="5" name="Footer Placeholder 4">
            <a:extLst>
              <a:ext uri="{FF2B5EF4-FFF2-40B4-BE49-F238E27FC236}">
                <a16:creationId xmlns:a16="http://schemas.microsoft.com/office/drawing/2014/main" id="{9CB52568-E130-44A8-BAC3-3BAFB18301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14C783-5CEF-41DB-BC36-DB29A39B3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B50375-6792-4BFF-BED0-37A69E1799D8}" type="slidenum">
              <a:rPr lang="en-US" smtClean="0"/>
              <a:t>‹#›</a:t>
            </a:fld>
            <a:endParaRPr lang="en-US"/>
          </a:p>
        </p:txBody>
      </p:sp>
    </p:spTree>
    <p:extLst>
      <p:ext uri="{BB962C8B-B14F-4D97-AF65-F5344CB8AC3E}">
        <p14:creationId xmlns:p14="http://schemas.microsoft.com/office/powerpoint/2010/main" val="1123311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B0D3-160F-4E3B-A171-FA1AE49D85A7}"/>
              </a:ext>
            </a:extLst>
          </p:cNvPr>
          <p:cNvSpPr>
            <a:spLocks noGrp="1"/>
          </p:cNvSpPr>
          <p:nvPr>
            <p:ph type="ctrTitle"/>
          </p:nvPr>
        </p:nvSpPr>
        <p:spPr>
          <a:xfrm>
            <a:off x="0" y="-663575"/>
            <a:ext cx="12191998" cy="2387600"/>
          </a:xfrm>
        </p:spPr>
        <p:txBody>
          <a:bodyPr>
            <a:normAutofit/>
          </a:bodyPr>
          <a:lstStyle/>
          <a:p>
            <a:r>
              <a:rPr lang="en-US" b="1" dirty="0">
                <a:solidFill>
                  <a:srgbClr val="FFFF00"/>
                </a:solidFill>
              </a:rPr>
              <a:t>The Sanctuary </a:t>
            </a:r>
            <a:r>
              <a:rPr lang="en-US" b="1" dirty="0" err="1">
                <a:solidFill>
                  <a:srgbClr val="FFFF00"/>
                </a:solidFill>
              </a:rPr>
              <a:t>pt</a:t>
            </a:r>
            <a:r>
              <a:rPr lang="en-US" b="1" dirty="0">
                <a:solidFill>
                  <a:srgbClr val="FFFF00"/>
                </a:solidFill>
              </a:rPr>
              <a:t> 56: The Day of Atonement 3: The Daily and Yearly</a:t>
            </a:r>
          </a:p>
        </p:txBody>
      </p:sp>
      <p:pic>
        <p:nvPicPr>
          <p:cNvPr id="3" name="Picture 2">
            <a:extLst>
              <a:ext uri="{FF2B5EF4-FFF2-40B4-BE49-F238E27FC236}">
                <a16:creationId xmlns:a16="http://schemas.microsoft.com/office/drawing/2014/main" id="{516D32F3-B408-BCF0-B397-0DFE13B50047}"/>
              </a:ext>
            </a:extLst>
          </p:cNvPr>
          <p:cNvPicPr>
            <a:picLocks noChangeAspect="1"/>
          </p:cNvPicPr>
          <p:nvPr/>
        </p:nvPicPr>
        <p:blipFill>
          <a:blip r:embed="rId2"/>
          <a:stretch>
            <a:fillRect/>
          </a:stretch>
        </p:blipFill>
        <p:spPr>
          <a:xfrm>
            <a:off x="2673349" y="1590674"/>
            <a:ext cx="6845300" cy="5133975"/>
          </a:xfrm>
          <a:prstGeom prst="rect">
            <a:avLst/>
          </a:prstGeom>
        </p:spPr>
      </p:pic>
    </p:spTree>
    <p:extLst>
      <p:ext uri="{BB962C8B-B14F-4D97-AF65-F5344CB8AC3E}">
        <p14:creationId xmlns:p14="http://schemas.microsoft.com/office/powerpoint/2010/main" val="1684677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11EDD39-43FE-4362-9278-32F280A91C27}"/>
              </a:ext>
            </a:extLst>
          </p:cNvPr>
          <p:cNvSpPr>
            <a:spLocks noGrp="1"/>
          </p:cNvSpPr>
          <p:nvPr>
            <p:ph type="title"/>
          </p:nvPr>
        </p:nvSpPr>
        <p:spPr>
          <a:xfrm>
            <a:off x="838200" y="-220802"/>
            <a:ext cx="10515600" cy="1325563"/>
          </a:xfrm>
        </p:spPr>
        <p:txBody>
          <a:bodyPr>
            <a:normAutofit/>
          </a:bodyPr>
          <a:lstStyle/>
          <a:p>
            <a:r>
              <a:rPr lang="en-US" b="1" u="sng" dirty="0">
                <a:solidFill>
                  <a:srgbClr val="FF0000"/>
                </a:solidFill>
                <a:effectLst>
                  <a:outerShdw blurRad="38100" dist="38100" dir="2700000" algn="tl">
                    <a:srgbClr val="000000">
                      <a:alpha val="43137"/>
                    </a:srgbClr>
                  </a:outerShdw>
                </a:effectLst>
              </a:rPr>
              <a:t>Caesar</a:t>
            </a:r>
            <a:r>
              <a:rPr lang="en-US" b="1" dirty="0">
                <a:solidFill>
                  <a:srgbClr val="FF0000"/>
                </a:solidFill>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                                                         </a:t>
            </a:r>
            <a:r>
              <a:rPr lang="en-US" b="1" u="sng" dirty="0">
                <a:solidFill>
                  <a:srgbClr val="002060"/>
                </a:solidFill>
                <a:effectLst>
                  <a:outerShdw blurRad="38100" dist="38100" dir="2700000" algn="tl">
                    <a:srgbClr val="000000">
                      <a:alpha val="43137"/>
                    </a:srgbClr>
                  </a:outerShdw>
                </a:effectLst>
              </a:rPr>
              <a:t>Pope</a:t>
            </a:r>
          </a:p>
        </p:txBody>
      </p:sp>
      <p:sp>
        <p:nvSpPr>
          <p:cNvPr id="4" name="TextBox 3">
            <a:extLst>
              <a:ext uri="{FF2B5EF4-FFF2-40B4-BE49-F238E27FC236}">
                <a16:creationId xmlns:a16="http://schemas.microsoft.com/office/drawing/2014/main" id="{1248D512-1129-4232-A783-32133A4C3FB8}"/>
              </a:ext>
            </a:extLst>
          </p:cNvPr>
          <p:cNvSpPr txBox="1"/>
          <p:nvPr/>
        </p:nvSpPr>
        <p:spPr>
          <a:xfrm>
            <a:off x="115410" y="878889"/>
            <a:ext cx="6125591" cy="569386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Nero (64-68 AD) because of the Great Fire of Rome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Domitian (81 AD) Once brought to the tribunal, Christians must be killed if unwilling to renounce their religion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Trajan (108 AD)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Marcus Aurelius (162 AD)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Severus (192-232 AD)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Maximus (235 AD)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Decius (249-251 AD) Empire-wide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Valerian (257 AD)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Aurelian (274 AD)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Diocletian (284-305 AD) Empire-wide</a:t>
            </a:r>
          </a:p>
        </p:txBody>
      </p:sp>
      <p:sp>
        <p:nvSpPr>
          <p:cNvPr id="5" name="TextBox 4">
            <a:extLst>
              <a:ext uri="{FF2B5EF4-FFF2-40B4-BE49-F238E27FC236}">
                <a16:creationId xmlns:a16="http://schemas.microsoft.com/office/drawing/2014/main" id="{8BACAEC2-B727-4662-A158-7ABD3EC6E146}"/>
              </a:ext>
            </a:extLst>
          </p:cNvPr>
          <p:cNvSpPr txBox="1"/>
          <p:nvPr/>
        </p:nvSpPr>
        <p:spPr>
          <a:xfrm>
            <a:off x="6267635" y="870012"/>
            <a:ext cx="5924365" cy="65556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 Bartholomew’s Day Massacre 1572 (ends in 70,000 killed in France)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Irish Massacre 1641 (300,000 killed)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30 Years War 1618-1648 (12 million)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Great Massacre of 1655 Waldenses (1,700 most brutal)</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Inquisitions, Crusades, various dates (50 million)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Age of Exploration Conquistadors (15 million American Natives)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Wars with Waldenses and Albigenses (1 million)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Nazi Germany (11 million-not including WWII victims)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726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27B85-AEE6-4ECC-9DFF-EA9C9418F451}"/>
              </a:ext>
            </a:extLst>
          </p:cNvPr>
          <p:cNvPicPr>
            <a:picLocks noChangeAspect="1"/>
          </p:cNvPicPr>
          <p:nvPr/>
        </p:nvPicPr>
        <p:blipFill>
          <a:blip r:embed="rId2"/>
          <a:stretch>
            <a:fillRect/>
          </a:stretch>
        </p:blipFill>
        <p:spPr>
          <a:xfrm>
            <a:off x="2438400" y="550410"/>
            <a:ext cx="4253907" cy="2133600"/>
          </a:xfrm>
          <a:prstGeom prst="rect">
            <a:avLst/>
          </a:prstGeom>
        </p:spPr>
      </p:pic>
      <p:sp>
        <p:nvSpPr>
          <p:cNvPr id="4" name="TextBox 3">
            <a:extLst>
              <a:ext uri="{FF2B5EF4-FFF2-40B4-BE49-F238E27FC236}">
                <a16:creationId xmlns:a16="http://schemas.microsoft.com/office/drawing/2014/main" id="{40C42F69-4852-47D1-B4EF-E6F741C6978C}"/>
              </a:ext>
            </a:extLst>
          </p:cNvPr>
          <p:cNvSpPr txBox="1"/>
          <p:nvPr/>
        </p:nvSpPr>
        <p:spPr>
          <a:xfrm>
            <a:off x="162202" y="1275152"/>
            <a:ext cx="22761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Daniel 7</a:t>
            </a:r>
          </a:p>
        </p:txBody>
      </p:sp>
      <p:sp>
        <p:nvSpPr>
          <p:cNvPr id="5" name="TextBox 4">
            <a:extLst>
              <a:ext uri="{FF2B5EF4-FFF2-40B4-BE49-F238E27FC236}">
                <a16:creationId xmlns:a16="http://schemas.microsoft.com/office/drawing/2014/main" id="{65F9C63D-30B7-4E4B-8DB3-D131B9849DF4}"/>
              </a:ext>
            </a:extLst>
          </p:cNvPr>
          <p:cNvSpPr txBox="1"/>
          <p:nvPr/>
        </p:nvSpPr>
        <p:spPr>
          <a:xfrm>
            <a:off x="2956264" y="-11557"/>
            <a:ext cx="33823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4</a:t>
            </a:r>
            <a:r>
              <a:rPr kumimoji="0" lang="en-US" sz="3200" b="1"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th</a:t>
            </a:r>
            <a: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Beast</a:t>
            </a:r>
          </a:p>
        </p:txBody>
      </p:sp>
      <p:sp>
        <p:nvSpPr>
          <p:cNvPr id="6" name="TextBox 5">
            <a:extLst>
              <a:ext uri="{FF2B5EF4-FFF2-40B4-BE49-F238E27FC236}">
                <a16:creationId xmlns:a16="http://schemas.microsoft.com/office/drawing/2014/main" id="{E4FA73DB-8FB2-4327-915F-6C5FE6A52786}"/>
              </a:ext>
            </a:extLst>
          </p:cNvPr>
          <p:cNvSpPr txBox="1"/>
          <p:nvPr/>
        </p:nvSpPr>
        <p:spPr>
          <a:xfrm>
            <a:off x="8195569" y="-11557"/>
            <a:ext cx="33823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Little Horn</a:t>
            </a:r>
          </a:p>
        </p:txBody>
      </p:sp>
      <p:pic>
        <p:nvPicPr>
          <p:cNvPr id="7" name="Picture 6">
            <a:extLst>
              <a:ext uri="{FF2B5EF4-FFF2-40B4-BE49-F238E27FC236}">
                <a16:creationId xmlns:a16="http://schemas.microsoft.com/office/drawing/2014/main" id="{4026497A-A124-4F0B-82EC-1FF70203AAEF}"/>
              </a:ext>
            </a:extLst>
          </p:cNvPr>
          <p:cNvPicPr>
            <a:picLocks noChangeAspect="1"/>
          </p:cNvPicPr>
          <p:nvPr/>
        </p:nvPicPr>
        <p:blipFill>
          <a:blip r:embed="rId3"/>
          <a:stretch>
            <a:fillRect/>
          </a:stretch>
        </p:blipFill>
        <p:spPr>
          <a:xfrm>
            <a:off x="7810882" y="550410"/>
            <a:ext cx="3767079" cy="2300288"/>
          </a:xfrm>
          <a:prstGeom prst="rect">
            <a:avLst/>
          </a:prstGeom>
        </p:spPr>
      </p:pic>
      <p:sp>
        <p:nvSpPr>
          <p:cNvPr id="8" name="TextBox 7">
            <a:extLst>
              <a:ext uri="{FF2B5EF4-FFF2-40B4-BE49-F238E27FC236}">
                <a16:creationId xmlns:a16="http://schemas.microsoft.com/office/drawing/2014/main" id="{02972550-0065-4371-8D91-523B9FB56A52}"/>
              </a:ext>
            </a:extLst>
          </p:cNvPr>
          <p:cNvSpPr txBox="1"/>
          <p:nvPr/>
        </p:nvSpPr>
        <p:spPr>
          <a:xfrm>
            <a:off x="162202" y="4803359"/>
            <a:ext cx="22761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Daniel 8</a:t>
            </a:r>
          </a:p>
        </p:txBody>
      </p:sp>
      <p:pic>
        <p:nvPicPr>
          <p:cNvPr id="9" name="Picture 8">
            <a:extLst>
              <a:ext uri="{FF2B5EF4-FFF2-40B4-BE49-F238E27FC236}">
                <a16:creationId xmlns:a16="http://schemas.microsoft.com/office/drawing/2014/main" id="{6BEA47D6-3372-4931-90A4-D380D15F2004}"/>
              </a:ext>
            </a:extLst>
          </p:cNvPr>
          <p:cNvPicPr>
            <a:picLocks noChangeAspect="1"/>
          </p:cNvPicPr>
          <p:nvPr/>
        </p:nvPicPr>
        <p:blipFill>
          <a:blip r:embed="rId2"/>
          <a:stretch>
            <a:fillRect/>
          </a:stretch>
        </p:blipFill>
        <p:spPr>
          <a:xfrm>
            <a:off x="2519779" y="4205280"/>
            <a:ext cx="4253907" cy="2133600"/>
          </a:xfrm>
          <a:prstGeom prst="rect">
            <a:avLst/>
          </a:prstGeom>
        </p:spPr>
      </p:pic>
      <p:sp>
        <p:nvSpPr>
          <p:cNvPr id="10" name="TextBox 9">
            <a:extLst>
              <a:ext uri="{FF2B5EF4-FFF2-40B4-BE49-F238E27FC236}">
                <a16:creationId xmlns:a16="http://schemas.microsoft.com/office/drawing/2014/main" id="{ACCD61DE-7F28-4B5B-AF0D-FD85F4C73C58}"/>
              </a:ext>
            </a:extLst>
          </p:cNvPr>
          <p:cNvSpPr txBox="1"/>
          <p:nvPr/>
        </p:nvSpPr>
        <p:spPr>
          <a:xfrm>
            <a:off x="3037643" y="3643313"/>
            <a:ext cx="33823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Little Horn</a:t>
            </a:r>
          </a:p>
        </p:txBody>
      </p:sp>
      <p:sp>
        <p:nvSpPr>
          <p:cNvPr id="11" name="TextBox 10">
            <a:extLst>
              <a:ext uri="{FF2B5EF4-FFF2-40B4-BE49-F238E27FC236}">
                <a16:creationId xmlns:a16="http://schemas.microsoft.com/office/drawing/2014/main" id="{5FF65F87-21A5-4DE0-953C-932172DC79CD}"/>
              </a:ext>
            </a:extLst>
          </p:cNvPr>
          <p:cNvSpPr txBox="1"/>
          <p:nvPr/>
        </p:nvSpPr>
        <p:spPr>
          <a:xfrm>
            <a:off x="7873584" y="3620505"/>
            <a:ext cx="37670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Little Horn</a:t>
            </a:r>
          </a:p>
        </p:txBody>
      </p:sp>
      <p:pic>
        <p:nvPicPr>
          <p:cNvPr id="12" name="Picture 11">
            <a:extLst>
              <a:ext uri="{FF2B5EF4-FFF2-40B4-BE49-F238E27FC236}">
                <a16:creationId xmlns:a16="http://schemas.microsoft.com/office/drawing/2014/main" id="{4050118C-DF37-4F61-8790-C7D7946E68C2}"/>
              </a:ext>
            </a:extLst>
          </p:cNvPr>
          <p:cNvPicPr>
            <a:picLocks noChangeAspect="1"/>
          </p:cNvPicPr>
          <p:nvPr/>
        </p:nvPicPr>
        <p:blipFill>
          <a:blip r:embed="rId3"/>
          <a:stretch>
            <a:fillRect/>
          </a:stretch>
        </p:blipFill>
        <p:spPr>
          <a:xfrm>
            <a:off x="7892261" y="4228088"/>
            <a:ext cx="3729727" cy="2277480"/>
          </a:xfrm>
          <a:prstGeom prst="rect">
            <a:avLst/>
          </a:prstGeom>
        </p:spPr>
      </p:pic>
      <p:sp>
        <p:nvSpPr>
          <p:cNvPr id="2" name="Arrow: Right 1">
            <a:extLst>
              <a:ext uri="{FF2B5EF4-FFF2-40B4-BE49-F238E27FC236}">
                <a16:creationId xmlns:a16="http://schemas.microsoft.com/office/drawing/2014/main" id="{114DC725-8CB4-4FCE-8B77-00E4519531EC}"/>
              </a:ext>
            </a:extLst>
          </p:cNvPr>
          <p:cNvSpPr/>
          <p:nvPr/>
        </p:nvSpPr>
        <p:spPr>
          <a:xfrm>
            <a:off x="6420035" y="1124622"/>
            <a:ext cx="1569868" cy="93955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id="{C5C176E7-884E-4DD1-B089-280198BEEA65}"/>
              </a:ext>
            </a:extLst>
          </p:cNvPr>
          <p:cNvSpPr/>
          <p:nvPr/>
        </p:nvSpPr>
        <p:spPr>
          <a:xfrm>
            <a:off x="6625701" y="4641688"/>
            <a:ext cx="1569868" cy="93955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67237B8-E019-421E-B3BD-AFE7472E18D3}"/>
              </a:ext>
            </a:extLst>
          </p:cNvPr>
          <p:cNvSpPr txBox="1"/>
          <p:nvPr/>
        </p:nvSpPr>
        <p:spPr>
          <a:xfrm>
            <a:off x="6420035" y="3412665"/>
            <a:ext cx="19249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Progression of Rome through time…</a:t>
            </a:r>
          </a:p>
        </p:txBody>
      </p:sp>
      <p:sp>
        <p:nvSpPr>
          <p:cNvPr id="15" name="TextBox 14">
            <a:extLst>
              <a:ext uri="{FF2B5EF4-FFF2-40B4-BE49-F238E27FC236}">
                <a16:creationId xmlns:a16="http://schemas.microsoft.com/office/drawing/2014/main" id="{16D57BBC-F0ED-4BDD-8AA9-BAA3FD4E6686}"/>
              </a:ext>
            </a:extLst>
          </p:cNvPr>
          <p:cNvSpPr txBox="1"/>
          <p:nvPr/>
        </p:nvSpPr>
        <p:spPr>
          <a:xfrm>
            <a:off x="6242481" y="-26579"/>
            <a:ext cx="19249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Progression of Rome through time…</a:t>
            </a:r>
          </a:p>
        </p:txBody>
      </p:sp>
    </p:spTree>
    <p:extLst>
      <p:ext uri="{BB962C8B-B14F-4D97-AF65-F5344CB8AC3E}">
        <p14:creationId xmlns:p14="http://schemas.microsoft.com/office/powerpoint/2010/main" val="1070949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20E66-8F6E-C596-72CE-0CF06CA35BF4}"/>
              </a:ext>
            </a:extLst>
          </p:cNvPr>
          <p:cNvSpPr>
            <a:spLocks noGrp="1"/>
          </p:cNvSpPr>
          <p:nvPr>
            <p:ph type="title"/>
          </p:nvPr>
        </p:nvSpPr>
        <p:spPr>
          <a:xfrm>
            <a:off x="903515" y="-288017"/>
            <a:ext cx="10515600" cy="1325563"/>
          </a:xfrm>
        </p:spPr>
        <p:txBody>
          <a:bodyPr/>
          <a:lstStyle/>
          <a:p>
            <a:r>
              <a:rPr lang="en-US" u="sng" dirty="0">
                <a:solidFill>
                  <a:srgbClr val="002060"/>
                </a:solidFill>
                <a:effectLst>
                  <a:outerShdw blurRad="38100" dist="38100" dir="2700000" algn="tl">
                    <a:srgbClr val="000000">
                      <a:alpha val="43137"/>
                    </a:srgbClr>
                  </a:outerShdw>
                </a:effectLst>
              </a:rPr>
              <a:t>What is Meant by “Daily”???</a:t>
            </a:r>
          </a:p>
        </p:txBody>
      </p:sp>
      <p:sp>
        <p:nvSpPr>
          <p:cNvPr id="3" name="TextBox 2">
            <a:extLst>
              <a:ext uri="{FF2B5EF4-FFF2-40B4-BE49-F238E27FC236}">
                <a16:creationId xmlns:a16="http://schemas.microsoft.com/office/drawing/2014/main" id="{FB59BED9-E2A2-D0F0-2EA1-BE8FD2D754DA}"/>
              </a:ext>
            </a:extLst>
          </p:cNvPr>
          <p:cNvSpPr txBox="1"/>
          <p:nvPr/>
        </p:nvSpPr>
        <p:spPr>
          <a:xfrm>
            <a:off x="158620" y="1659285"/>
            <a:ext cx="6130213" cy="3539430"/>
          </a:xfrm>
          <a:prstGeom prst="rect">
            <a:avLst/>
          </a:prstGeom>
          <a:noFill/>
        </p:spPr>
        <p:txBody>
          <a:bodyPr wrap="square" rtlCol="0">
            <a:spAutoFit/>
          </a:bodyPr>
          <a:lstStyle/>
          <a:p>
            <a:r>
              <a:rPr lang="en-US" sz="3200" dirty="0"/>
              <a:t>Daily = Strong’s Concordance: </a:t>
            </a:r>
            <a:r>
              <a:rPr lang="en-US" sz="3200" b="1" u="sng" dirty="0"/>
              <a:t>8548 </a:t>
            </a:r>
            <a:r>
              <a:rPr lang="en-US" sz="3200" b="1" u="sng" dirty="0" err="1"/>
              <a:t>tamiyd</a:t>
            </a:r>
            <a:r>
              <a:rPr lang="en-US" sz="3200" b="1" dirty="0"/>
              <a:t> </a:t>
            </a:r>
            <a:r>
              <a:rPr lang="en-US" sz="3200" dirty="0"/>
              <a:t>(taw-</a:t>
            </a:r>
            <a:r>
              <a:rPr lang="en-US" sz="3200" dirty="0" err="1"/>
              <a:t>meed</a:t>
            </a:r>
            <a:r>
              <a:rPr lang="en-US" sz="3200" dirty="0"/>
              <a:t>)- continually, continual, daily, always, </a:t>
            </a:r>
            <a:r>
              <a:rPr lang="en-US" sz="3200" dirty="0" err="1"/>
              <a:t>alway</a:t>
            </a:r>
            <a:r>
              <a:rPr lang="en-US" sz="3200" dirty="0"/>
              <a:t>, perpetual, continual employment 1) continuity, perpetuity, to stretch 1a) continually, continuously (as adverb) 1b) continuity (substance) </a:t>
            </a:r>
          </a:p>
        </p:txBody>
      </p:sp>
      <p:pic>
        <p:nvPicPr>
          <p:cNvPr id="4" name="Picture 3">
            <a:extLst>
              <a:ext uri="{FF2B5EF4-FFF2-40B4-BE49-F238E27FC236}">
                <a16:creationId xmlns:a16="http://schemas.microsoft.com/office/drawing/2014/main" id="{F9097A68-87AB-6308-5F7E-BF9899660E08}"/>
              </a:ext>
            </a:extLst>
          </p:cNvPr>
          <p:cNvPicPr>
            <a:picLocks noChangeAspect="1"/>
          </p:cNvPicPr>
          <p:nvPr/>
        </p:nvPicPr>
        <p:blipFill>
          <a:blip r:embed="rId2"/>
          <a:stretch>
            <a:fillRect/>
          </a:stretch>
        </p:blipFill>
        <p:spPr>
          <a:xfrm>
            <a:off x="8245152" y="374764"/>
            <a:ext cx="3788228" cy="2841171"/>
          </a:xfrm>
          <a:prstGeom prst="rect">
            <a:avLst/>
          </a:prstGeom>
        </p:spPr>
      </p:pic>
      <p:pic>
        <p:nvPicPr>
          <p:cNvPr id="5" name="Picture 4">
            <a:extLst>
              <a:ext uri="{FF2B5EF4-FFF2-40B4-BE49-F238E27FC236}">
                <a16:creationId xmlns:a16="http://schemas.microsoft.com/office/drawing/2014/main" id="{D8CA311E-99FC-21AC-6A13-71A3E44922B7}"/>
              </a:ext>
            </a:extLst>
          </p:cNvPr>
          <p:cNvPicPr>
            <a:picLocks noChangeAspect="1"/>
          </p:cNvPicPr>
          <p:nvPr/>
        </p:nvPicPr>
        <p:blipFill>
          <a:blip r:embed="rId3"/>
          <a:stretch>
            <a:fillRect/>
          </a:stretch>
        </p:blipFill>
        <p:spPr>
          <a:xfrm>
            <a:off x="6531984" y="3762375"/>
            <a:ext cx="4048435" cy="3095625"/>
          </a:xfrm>
          <a:prstGeom prst="rect">
            <a:avLst/>
          </a:prstGeom>
        </p:spPr>
      </p:pic>
      <p:sp>
        <p:nvSpPr>
          <p:cNvPr id="6" name="TextBox 5">
            <a:extLst>
              <a:ext uri="{FF2B5EF4-FFF2-40B4-BE49-F238E27FC236}">
                <a16:creationId xmlns:a16="http://schemas.microsoft.com/office/drawing/2014/main" id="{65120ABC-1105-E84E-E93C-7FBA5B38C2CB}"/>
              </a:ext>
            </a:extLst>
          </p:cNvPr>
          <p:cNvSpPr txBox="1"/>
          <p:nvPr/>
        </p:nvSpPr>
        <p:spPr>
          <a:xfrm>
            <a:off x="8467920" y="2321004"/>
            <a:ext cx="1847850" cy="2215991"/>
          </a:xfrm>
          <a:prstGeom prst="rect">
            <a:avLst/>
          </a:prstGeom>
          <a:noFill/>
        </p:spPr>
        <p:txBody>
          <a:bodyPr wrap="square" rtlCol="0">
            <a:spAutoFit/>
          </a:bodyPr>
          <a:lstStyle/>
          <a:p>
            <a:r>
              <a:rPr lang="en-US" sz="13800" b="1" dirty="0">
                <a:solidFill>
                  <a:srgbClr val="FF000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5259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48873-DA10-44AC-0BFC-A07DCDB49076}"/>
              </a:ext>
            </a:extLst>
          </p:cNvPr>
          <p:cNvSpPr>
            <a:spLocks noGrp="1"/>
          </p:cNvSpPr>
          <p:nvPr>
            <p:ph type="title"/>
          </p:nvPr>
        </p:nvSpPr>
        <p:spPr>
          <a:xfrm>
            <a:off x="838200" y="-334671"/>
            <a:ext cx="10515600" cy="1325563"/>
          </a:xfrm>
        </p:spPr>
        <p:txBody>
          <a:bodyPr/>
          <a:lstStyle/>
          <a:p>
            <a:r>
              <a:rPr lang="en-US" b="1" dirty="0">
                <a:solidFill>
                  <a:srgbClr val="FF0000"/>
                </a:solidFill>
              </a:rPr>
              <a:t>Biblical Examples of </a:t>
            </a:r>
            <a:r>
              <a:rPr lang="en-US" b="1" dirty="0" err="1">
                <a:solidFill>
                  <a:srgbClr val="FF0000"/>
                </a:solidFill>
              </a:rPr>
              <a:t>Tamiyd</a:t>
            </a:r>
            <a:endParaRPr lang="en-US" b="1" dirty="0">
              <a:solidFill>
                <a:srgbClr val="FF0000"/>
              </a:solidFill>
            </a:endParaRPr>
          </a:p>
        </p:txBody>
      </p:sp>
      <p:sp>
        <p:nvSpPr>
          <p:cNvPr id="3" name="TextBox 2">
            <a:extLst>
              <a:ext uri="{FF2B5EF4-FFF2-40B4-BE49-F238E27FC236}">
                <a16:creationId xmlns:a16="http://schemas.microsoft.com/office/drawing/2014/main" id="{4FAE7783-683D-7048-4663-A40D78516F5E}"/>
              </a:ext>
            </a:extLst>
          </p:cNvPr>
          <p:cNvSpPr txBox="1"/>
          <p:nvPr/>
        </p:nvSpPr>
        <p:spPr>
          <a:xfrm>
            <a:off x="74645" y="681135"/>
            <a:ext cx="8285584" cy="6124754"/>
          </a:xfrm>
          <a:prstGeom prst="rect">
            <a:avLst/>
          </a:prstGeom>
          <a:noFill/>
        </p:spPr>
        <p:txBody>
          <a:bodyPr wrap="square" rtlCol="0">
            <a:spAutoFit/>
          </a:bodyPr>
          <a:lstStyle/>
          <a:p>
            <a:r>
              <a:rPr lang="en-US" sz="2800" dirty="0"/>
              <a:t>Ex. 30:8 “And when Aaron </a:t>
            </a:r>
            <a:r>
              <a:rPr lang="en-US" sz="2800" dirty="0" err="1"/>
              <a:t>lighteth</a:t>
            </a:r>
            <a:r>
              <a:rPr lang="en-US" sz="2800" dirty="0"/>
              <a:t> the lamps at even, he shall burn incense upon it, a </a:t>
            </a:r>
            <a:r>
              <a:rPr lang="en-US" sz="2800" b="1" u="sng" dirty="0"/>
              <a:t>perpetual</a:t>
            </a:r>
            <a:r>
              <a:rPr lang="en-US" sz="2800" dirty="0"/>
              <a:t> (</a:t>
            </a:r>
            <a:r>
              <a:rPr lang="en-US" sz="2800" dirty="0" err="1"/>
              <a:t>tamiyd</a:t>
            </a:r>
            <a:r>
              <a:rPr lang="en-US" sz="2800" dirty="0"/>
              <a:t>) incense before the </a:t>
            </a:r>
            <a:r>
              <a:rPr lang="en-US" sz="2800" cap="small" dirty="0">
                <a:effectLst/>
              </a:rPr>
              <a:t>Lord</a:t>
            </a:r>
            <a:r>
              <a:rPr lang="en-US" sz="2800" dirty="0"/>
              <a:t> throughout your generations.”</a:t>
            </a:r>
          </a:p>
          <a:p>
            <a:endParaRPr lang="en-US" sz="2800" dirty="0"/>
          </a:p>
          <a:p>
            <a:r>
              <a:rPr lang="en-US" sz="2800" dirty="0"/>
              <a:t>Ex. 27:20 “And thou shalt command the children of Israel, that they bring thee pure oil olive beaten for the light, to cause the lamp to burn </a:t>
            </a:r>
            <a:r>
              <a:rPr lang="en-US" sz="2800" b="1" u="sng" dirty="0"/>
              <a:t>always</a:t>
            </a:r>
            <a:r>
              <a:rPr lang="en-US" sz="2800" dirty="0"/>
              <a:t>. (</a:t>
            </a:r>
            <a:r>
              <a:rPr lang="en-US" sz="2800" dirty="0" err="1"/>
              <a:t>tamiyd</a:t>
            </a:r>
            <a:r>
              <a:rPr lang="en-US" sz="2800" dirty="0"/>
              <a:t>)”</a:t>
            </a:r>
          </a:p>
          <a:p>
            <a:endParaRPr lang="en-US" sz="2800" dirty="0"/>
          </a:p>
          <a:p>
            <a:r>
              <a:rPr lang="en-US" sz="2800" dirty="0"/>
              <a:t>Ex. 25:30 “And thou shalt set upon the table shewbread before me </a:t>
            </a:r>
            <a:r>
              <a:rPr lang="en-US" sz="2800" b="1" u="sng" dirty="0" err="1"/>
              <a:t>alway</a:t>
            </a:r>
            <a:r>
              <a:rPr lang="en-US" sz="2800" dirty="0"/>
              <a:t>. (</a:t>
            </a:r>
            <a:r>
              <a:rPr lang="en-US" sz="2800" dirty="0" err="1"/>
              <a:t>tamiyd</a:t>
            </a:r>
            <a:r>
              <a:rPr lang="en-US" sz="2800" dirty="0"/>
              <a:t>)”</a:t>
            </a:r>
          </a:p>
          <a:p>
            <a:endParaRPr lang="en-US" sz="2800" dirty="0"/>
          </a:p>
          <a:p>
            <a:r>
              <a:rPr lang="en-US" sz="2800" dirty="0"/>
              <a:t>Num. 28:6 “It is a </a:t>
            </a:r>
            <a:r>
              <a:rPr lang="en-US" sz="2800" b="1" u="sng" dirty="0"/>
              <a:t>continual</a:t>
            </a:r>
            <a:r>
              <a:rPr lang="en-US" sz="2800" dirty="0"/>
              <a:t> (</a:t>
            </a:r>
            <a:r>
              <a:rPr lang="en-US" sz="2800" dirty="0" err="1"/>
              <a:t>tamiyd</a:t>
            </a:r>
            <a:r>
              <a:rPr lang="en-US" sz="2800" dirty="0"/>
              <a:t>) burnt offering, which was ordained in mount Sinai for a sweet </a:t>
            </a:r>
            <a:r>
              <a:rPr lang="en-US" sz="2800" dirty="0" err="1"/>
              <a:t>savour</a:t>
            </a:r>
            <a:r>
              <a:rPr lang="en-US" sz="2800" dirty="0"/>
              <a:t>, a sacrifice made by fire unto the </a:t>
            </a:r>
            <a:r>
              <a:rPr lang="en-US" sz="2800" cap="small" dirty="0">
                <a:effectLst/>
              </a:rPr>
              <a:t>Lord</a:t>
            </a:r>
            <a:r>
              <a:rPr lang="en-US" sz="2800" dirty="0"/>
              <a:t>.”</a:t>
            </a:r>
          </a:p>
        </p:txBody>
      </p:sp>
      <p:pic>
        <p:nvPicPr>
          <p:cNvPr id="4" name="Picture 3">
            <a:extLst>
              <a:ext uri="{FF2B5EF4-FFF2-40B4-BE49-F238E27FC236}">
                <a16:creationId xmlns:a16="http://schemas.microsoft.com/office/drawing/2014/main" id="{EC9D7640-B547-6F25-88BF-229D54963739}"/>
              </a:ext>
            </a:extLst>
          </p:cNvPr>
          <p:cNvPicPr>
            <a:picLocks noChangeAspect="1"/>
          </p:cNvPicPr>
          <p:nvPr/>
        </p:nvPicPr>
        <p:blipFill>
          <a:blip r:embed="rId2"/>
          <a:stretch>
            <a:fillRect/>
          </a:stretch>
        </p:blipFill>
        <p:spPr>
          <a:xfrm>
            <a:off x="8817428" y="16860"/>
            <a:ext cx="3048000" cy="3762375"/>
          </a:xfrm>
          <a:prstGeom prst="rect">
            <a:avLst/>
          </a:prstGeom>
        </p:spPr>
      </p:pic>
      <p:pic>
        <p:nvPicPr>
          <p:cNvPr id="5" name="Picture 4">
            <a:extLst>
              <a:ext uri="{FF2B5EF4-FFF2-40B4-BE49-F238E27FC236}">
                <a16:creationId xmlns:a16="http://schemas.microsoft.com/office/drawing/2014/main" id="{DD35C47B-2836-0968-B991-B15F0B56C357}"/>
              </a:ext>
            </a:extLst>
          </p:cNvPr>
          <p:cNvPicPr>
            <a:picLocks noChangeAspect="1"/>
          </p:cNvPicPr>
          <p:nvPr/>
        </p:nvPicPr>
        <p:blipFill>
          <a:blip r:embed="rId3"/>
          <a:stretch>
            <a:fillRect/>
          </a:stretch>
        </p:blipFill>
        <p:spPr>
          <a:xfrm>
            <a:off x="8871492" y="3779235"/>
            <a:ext cx="2939873" cy="2942750"/>
          </a:xfrm>
          <a:prstGeom prst="rect">
            <a:avLst/>
          </a:prstGeom>
        </p:spPr>
      </p:pic>
    </p:spTree>
    <p:extLst>
      <p:ext uri="{BB962C8B-B14F-4D97-AF65-F5344CB8AC3E}">
        <p14:creationId xmlns:p14="http://schemas.microsoft.com/office/powerpoint/2010/main" val="638016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5EEB8-BF2E-A705-0486-D59309D781D9}"/>
              </a:ext>
            </a:extLst>
          </p:cNvPr>
          <p:cNvSpPr>
            <a:spLocks noGrp="1"/>
          </p:cNvSpPr>
          <p:nvPr>
            <p:ph type="title"/>
          </p:nvPr>
        </p:nvSpPr>
        <p:spPr>
          <a:xfrm>
            <a:off x="838200" y="-334670"/>
            <a:ext cx="10515600" cy="1325563"/>
          </a:xfrm>
        </p:spPr>
        <p:txBody>
          <a:bodyPr/>
          <a:lstStyle/>
          <a:p>
            <a:r>
              <a:rPr lang="en-US" u="sng" dirty="0">
                <a:solidFill>
                  <a:srgbClr val="FFC000"/>
                </a:solidFill>
                <a:effectLst>
                  <a:outerShdw blurRad="38100" dist="38100" dir="2700000" algn="tl">
                    <a:srgbClr val="000000">
                      <a:alpha val="43137"/>
                    </a:srgbClr>
                  </a:outerShdw>
                </a:effectLst>
              </a:rPr>
              <a:t>New Testament Examples of “daily/continual”</a:t>
            </a:r>
          </a:p>
        </p:txBody>
      </p:sp>
      <p:sp>
        <p:nvSpPr>
          <p:cNvPr id="4" name="TextBox 3">
            <a:extLst>
              <a:ext uri="{FF2B5EF4-FFF2-40B4-BE49-F238E27FC236}">
                <a16:creationId xmlns:a16="http://schemas.microsoft.com/office/drawing/2014/main" id="{461C7080-5A06-ADB0-FE6A-D5A3005D7C60}"/>
              </a:ext>
            </a:extLst>
          </p:cNvPr>
          <p:cNvSpPr txBox="1"/>
          <p:nvPr/>
        </p:nvSpPr>
        <p:spPr>
          <a:xfrm>
            <a:off x="5505060" y="681336"/>
            <a:ext cx="6686939" cy="6124754"/>
          </a:xfrm>
          <a:prstGeom prst="rect">
            <a:avLst/>
          </a:prstGeom>
          <a:noFill/>
        </p:spPr>
        <p:txBody>
          <a:bodyPr wrap="square">
            <a:spAutoFit/>
          </a:bodyPr>
          <a:lstStyle/>
          <a:p>
            <a:r>
              <a:rPr lang="en-US" sz="2800" dirty="0"/>
              <a:t>Heb. 7:3 “Without father, without mother, without descent, having neither beginning of days, nor end of life; but made like unto the Son of God; </a:t>
            </a:r>
            <a:r>
              <a:rPr lang="en-US" sz="2800" dirty="0" err="1"/>
              <a:t>abideth</a:t>
            </a:r>
            <a:r>
              <a:rPr lang="en-US" sz="2800" dirty="0"/>
              <a:t> a priest </a:t>
            </a:r>
            <a:r>
              <a:rPr lang="en-US" sz="2800" b="1" u="sng" dirty="0"/>
              <a:t>continually.</a:t>
            </a:r>
            <a:r>
              <a:rPr lang="en-US" sz="2800" dirty="0"/>
              <a:t>”</a:t>
            </a:r>
          </a:p>
          <a:p>
            <a:endParaRPr lang="en-US" sz="2800" dirty="0"/>
          </a:p>
          <a:p>
            <a:r>
              <a:rPr lang="en-US" sz="2800" dirty="0"/>
              <a:t>Heb. 9:6 “Now when these things were thus ordained, the priests went </a:t>
            </a:r>
            <a:r>
              <a:rPr lang="en-US" sz="2800" b="1" u="sng" dirty="0"/>
              <a:t>always</a:t>
            </a:r>
            <a:r>
              <a:rPr lang="en-US" sz="2800" dirty="0"/>
              <a:t> into the first tabernacle, accomplishing the service of God.”</a:t>
            </a:r>
          </a:p>
          <a:p>
            <a:endParaRPr lang="en-US" sz="2800" dirty="0"/>
          </a:p>
          <a:p>
            <a:r>
              <a:rPr lang="en-US" sz="2800" dirty="0"/>
              <a:t>Heb. 10:11 “And every priest </a:t>
            </a:r>
            <a:r>
              <a:rPr lang="en-US" sz="2800" dirty="0" err="1"/>
              <a:t>standeth</a:t>
            </a:r>
            <a:r>
              <a:rPr lang="en-US" sz="2800" dirty="0"/>
              <a:t> </a:t>
            </a:r>
            <a:r>
              <a:rPr lang="en-US" sz="2800" b="1" u="sng" dirty="0"/>
              <a:t>daily</a:t>
            </a:r>
            <a:r>
              <a:rPr lang="en-US" sz="2800" dirty="0"/>
              <a:t> ministering and offering oftentimes the same sacrifices, which can never take away sins:”</a:t>
            </a:r>
          </a:p>
        </p:txBody>
      </p:sp>
      <p:pic>
        <p:nvPicPr>
          <p:cNvPr id="5" name="Picture 4">
            <a:extLst>
              <a:ext uri="{FF2B5EF4-FFF2-40B4-BE49-F238E27FC236}">
                <a16:creationId xmlns:a16="http://schemas.microsoft.com/office/drawing/2014/main" id="{36E46948-0C06-6A05-56C5-232574F23008}"/>
              </a:ext>
            </a:extLst>
          </p:cNvPr>
          <p:cNvPicPr>
            <a:picLocks noChangeAspect="1"/>
          </p:cNvPicPr>
          <p:nvPr/>
        </p:nvPicPr>
        <p:blipFill>
          <a:blip r:embed="rId2"/>
          <a:stretch>
            <a:fillRect/>
          </a:stretch>
        </p:blipFill>
        <p:spPr>
          <a:xfrm>
            <a:off x="377783" y="755241"/>
            <a:ext cx="4717823" cy="3143250"/>
          </a:xfrm>
          <a:prstGeom prst="rect">
            <a:avLst/>
          </a:prstGeom>
        </p:spPr>
      </p:pic>
      <p:pic>
        <p:nvPicPr>
          <p:cNvPr id="6" name="Picture 5">
            <a:extLst>
              <a:ext uri="{FF2B5EF4-FFF2-40B4-BE49-F238E27FC236}">
                <a16:creationId xmlns:a16="http://schemas.microsoft.com/office/drawing/2014/main" id="{23A8DE22-678B-CC85-6CA6-A06D97059361}"/>
              </a:ext>
            </a:extLst>
          </p:cNvPr>
          <p:cNvPicPr>
            <a:picLocks noChangeAspect="1"/>
          </p:cNvPicPr>
          <p:nvPr/>
        </p:nvPicPr>
        <p:blipFill>
          <a:blip r:embed="rId3"/>
          <a:stretch>
            <a:fillRect/>
          </a:stretch>
        </p:blipFill>
        <p:spPr>
          <a:xfrm>
            <a:off x="1499253" y="3743713"/>
            <a:ext cx="2265653" cy="2959509"/>
          </a:xfrm>
          <a:prstGeom prst="rect">
            <a:avLst/>
          </a:prstGeom>
        </p:spPr>
      </p:pic>
    </p:spTree>
    <p:extLst>
      <p:ext uri="{BB962C8B-B14F-4D97-AF65-F5344CB8AC3E}">
        <p14:creationId xmlns:p14="http://schemas.microsoft.com/office/powerpoint/2010/main" val="228486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1D9BF-0EFE-2074-4506-4480B4910CAC}"/>
              </a:ext>
            </a:extLst>
          </p:cNvPr>
          <p:cNvSpPr>
            <a:spLocks noGrp="1"/>
          </p:cNvSpPr>
          <p:nvPr>
            <p:ph type="title"/>
          </p:nvPr>
        </p:nvSpPr>
        <p:spPr>
          <a:xfrm>
            <a:off x="1076325" y="0"/>
            <a:ext cx="10515600" cy="1325563"/>
          </a:xfrm>
        </p:spPr>
        <p:txBody>
          <a:bodyPr/>
          <a:lstStyle/>
          <a:p>
            <a:r>
              <a:rPr lang="en-US" dirty="0">
                <a:solidFill>
                  <a:srgbClr val="00B0F0"/>
                </a:solidFill>
              </a:rPr>
              <a:t>Christ is in the 1</a:t>
            </a:r>
            <a:r>
              <a:rPr lang="en-US" baseline="30000" dirty="0">
                <a:solidFill>
                  <a:srgbClr val="00B0F0"/>
                </a:solidFill>
              </a:rPr>
              <a:t>st</a:t>
            </a:r>
            <a:r>
              <a:rPr lang="en-US" dirty="0">
                <a:solidFill>
                  <a:srgbClr val="00B0F0"/>
                </a:solidFill>
              </a:rPr>
              <a:t> Apartment in John’s Day!</a:t>
            </a:r>
          </a:p>
        </p:txBody>
      </p:sp>
      <p:sp>
        <p:nvSpPr>
          <p:cNvPr id="4" name="TextBox 3">
            <a:extLst>
              <a:ext uri="{FF2B5EF4-FFF2-40B4-BE49-F238E27FC236}">
                <a16:creationId xmlns:a16="http://schemas.microsoft.com/office/drawing/2014/main" id="{2E2BF33F-38F9-251E-A74B-D981A6147DF5}"/>
              </a:ext>
            </a:extLst>
          </p:cNvPr>
          <p:cNvSpPr txBox="1"/>
          <p:nvPr/>
        </p:nvSpPr>
        <p:spPr>
          <a:xfrm>
            <a:off x="161925" y="1518374"/>
            <a:ext cx="6096000" cy="3539430"/>
          </a:xfrm>
          <a:prstGeom prst="rect">
            <a:avLst/>
          </a:prstGeom>
          <a:noFill/>
        </p:spPr>
        <p:txBody>
          <a:bodyPr wrap="square">
            <a:spAutoFit/>
          </a:bodyPr>
          <a:lstStyle/>
          <a:p>
            <a:r>
              <a:rPr lang="en-US" sz="2800" dirty="0">
                <a:solidFill>
                  <a:schemeClr val="bg1"/>
                </a:solidFill>
              </a:rPr>
              <a:t>Rev. 1:12-13 “And I turned to see the voice that </a:t>
            </a:r>
            <a:r>
              <a:rPr lang="en-US" sz="2800" dirty="0" err="1">
                <a:solidFill>
                  <a:schemeClr val="bg1"/>
                </a:solidFill>
              </a:rPr>
              <a:t>spake</a:t>
            </a:r>
            <a:r>
              <a:rPr lang="en-US" sz="2800" dirty="0">
                <a:solidFill>
                  <a:schemeClr val="bg1"/>
                </a:solidFill>
              </a:rPr>
              <a:t> with me. And being turned, </a:t>
            </a:r>
            <a:r>
              <a:rPr lang="en-US" sz="2800" b="1" u="sng" dirty="0">
                <a:solidFill>
                  <a:schemeClr val="bg1"/>
                </a:solidFill>
              </a:rPr>
              <a:t>I saw seven golden candlesticks</a:t>
            </a:r>
            <a:r>
              <a:rPr lang="en-US" sz="2800" dirty="0">
                <a:solidFill>
                  <a:schemeClr val="bg1"/>
                </a:solidFill>
              </a:rPr>
              <a:t>; And in the </a:t>
            </a:r>
            <a:r>
              <a:rPr lang="en-US" sz="2800" b="1" u="sng" dirty="0">
                <a:solidFill>
                  <a:schemeClr val="bg1"/>
                </a:solidFill>
              </a:rPr>
              <a:t>midst of the seven candlesticks one like unto the Son of man</a:t>
            </a:r>
            <a:r>
              <a:rPr lang="en-US" sz="2800" dirty="0">
                <a:solidFill>
                  <a:schemeClr val="bg1"/>
                </a:solidFill>
              </a:rPr>
              <a:t>, clothed with a garment down to the foot, and girt about the </a:t>
            </a:r>
            <a:r>
              <a:rPr lang="en-US" sz="2800" dirty="0" err="1">
                <a:solidFill>
                  <a:schemeClr val="bg1"/>
                </a:solidFill>
              </a:rPr>
              <a:t>paps</a:t>
            </a:r>
            <a:r>
              <a:rPr lang="en-US" sz="2800" dirty="0">
                <a:solidFill>
                  <a:schemeClr val="bg1"/>
                </a:solidFill>
              </a:rPr>
              <a:t> with a golden girdle.</a:t>
            </a:r>
          </a:p>
        </p:txBody>
      </p:sp>
      <p:pic>
        <p:nvPicPr>
          <p:cNvPr id="5" name="Picture 4">
            <a:extLst>
              <a:ext uri="{FF2B5EF4-FFF2-40B4-BE49-F238E27FC236}">
                <a16:creationId xmlns:a16="http://schemas.microsoft.com/office/drawing/2014/main" id="{0F378BF3-B851-7E89-7F7F-1562CEF83014}"/>
              </a:ext>
            </a:extLst>
          </p:cNvPr>
          <p:cNvPicPr>
            <a:picLocks noChangeAspect="1"/>
          </p:cNvPicPr>
          <p:nvPr/>
        </p:nvPicPr>
        <p:blipFill>
          <a:blip r:embed="rId2"/>
          <a:stretch>
            <a:fillRect/>
          </a:stretch>
        </p:blipFill>
        <p:spPr>
          <a:xfrm>
            <a:off x="6257097" y="1490974"/>
            <a:ext cx="5772978" cy="3848652"/>
          </a:xfrm>
          <a:prstGeom prst="rect">
            <a:avLst/>
          </a:prstGeom>
        </p:spPr>
      </p:pic>
    </p:spTree>
    <p:extLst>
      <p:ext uri="{BB962C8B-B14F-4D97-AF65-F5344CB8AC3E}">
        <p14:creationId xmlns:p14="http://schemas.microsoft.com/office/powerpoint/2010/main" val="3600866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6D892-1DE3-9EAE-9B36-879A9C3B4B7B}"/>
              </a:ext>
            </a:extLst>
          </p:cNvPr>
          <p:cNvSpPr>
            <a:spLocks noGrp="1"/>
          </p:cNvSpPr>
          <p:nvPr>
            <p:ph type="title"/>
          </p:nvPr>
        </p:nvSpPr>
        <p:spPr>
          <a:xfrm>
            <a:off x="772886" y="-409316"/>
            <a:ext cx="10515600" cy="1325563"/>
          </a:xfrm>
        </p:spPr>
        <p:txBody>
          <a:bodyPr/>
          <a:lstStyle/>
          <a:p>
            <a:r>
              <a:rPr lang="en-US" dirty="0">
                <a:solidFill>
                  <a:srgbClr val="0070C0"/>
                </a:solidFill>
                <a:effectLst>
                  <a:outerShdw blurRad="38100" dist="38100" dir="2700000" algn="tl">
                    <a:srgbClr val="000000">
                      <a:alpha val="43137"/>
                    </a:srgbClr>
                  </a:outerShdw>
                </a:effectLst>
              </a:rPr>
              <a:t>Ellen White Sheds Some Light</a:t>
            </a:r>
          </a:p>
        </p:txBody>
      </p:sp>
      <p:sp>
        <p:nvSpPr>
          <p:cNvPr id="4" name="TextBox 3">
            <a:extLst>
              <a:ext uri="{FF2B5EF4-FFF2-40B4-BE49-F238E27FC236}">
                <a16:creationId xmlns:a16="http://schemas.microsoft.com/office/drawing/2014/main" id="{6273F590-9C39-FC0B-2B97-CD6F60BEB20D}"/>
              </a:ext>
            </a:extLst>
          </p:cNvPr>
          <p:cNvSpPr txBox="1"/>
          <p:nvPr/>
        </p:nvSpPr>
        <p:spPr>
          <a:xfrm>
            <a:off x="1480457" y="374763"/>
            <a:ext cx="10711543" cy="6555641"/>
          </a:xfrm>
          <a:prstGeom prst="rect">
            <a:avLst/>
          </a:prstGeom>
          <a:noFill/>
        </p:spPr>
        <p:txBody>
          <a:bodyPr wrap="square">
            <a:spAutoFit/>
          </a:bodyPr>
          <a:lstStyle/>
          <a:p>
            <a:r>
              <a:rPr lang="en-US" sz="2800" dirty="0"/>
              <a:t>“</a:t>
            </a:r>
            <a:r>
              <a:rPr lang="en-US" sz="2800" b="1" u="sng" dirty="0"/>
              <a:t>Then I saw in relation to the "daily" (Daniel 8:12) that the word "sacrifice" was supplied by man's wisdom, and does not belong to the text, and that the Lord gave the correct view of it to those who gave the judgment hour cry</a:t>
            </a:r>
            <a:r>
              <a:rPr lang="en-US" sz="2800" dirty="0"/>
              <a:t>. When union existed, before 1844, nearly all were united on the correct view of the "daily"; but in the confusion since 1844, other views have been embraced, and darkness and confusion have followed. </a:t>
            </a:r>
            <a:r>
              <a:rPr lang="en-US" sz="2800" b="1" u="sng" dirty="0"/>
              <a:t>Time has not been a test since 1844, and it will never again be a test. The Lord has shown me that the message of the third angel must go, and be proclaimed to the scattered children of the Lord, but it must not be hung on time. I saw that some were getting a false excitement, arising from preaching time; but the third angel's message is stronger than time can be. I saw that this message can stand on its own foundation and needs not time to strengthen it; and that it will go in mighty power, and do its work, and will be cut short in righteousness</a:t>
            </a:r>
            <a:r>
              <a:rPr lang="en-US" sz="2800" dirty="0"/>
              <a:t>.” EW, p. 74-75</a:t>
            </a:r>
          </a:p>
        </p:txBody>
      </p:sp>
      <p:pic>
        <p:nvPicPr>
          <p:cNvPr id="5" name="Picture 4">
            <a:extLst>
              <a:ext uri="{FF2B5EF4-FFF2-40B4-BE49-F238E27FC236}">
                <a16:creationId xmlns:a16="http://schemas.microsoft.com/office/drawing/2014/main" id="{DE132230-45E2-6940-9291-013753C3CEDD}"/>
              </a:ext>
            </a:extLst>
          </p:cNvPr>
          <p:cNvPicPr>
            <a:picLocks noChangeAspect="1"/>
          </p:cNvPicPr>
          <p:nvPr/>
        </p:nvPicPr>
        <p:blipFill rotWithShape="1">
          <a:blip r:embed="rId2"/>
          <a:srcRect l="20679" r="20370"/>
          <a:stretch/>
        </p:blipFill>
        <p:spPr>
          <a:xfrm>
            <a:off x="95250" y="3866754"/>
            <a:ext cx="1466850" cy="2488268"/>
          </a:xfrm>
          <a:prstGeom prst="rect">
            <a:avLst/>
          </a:prstGeom>
        </p:spPr>
      </p:pic>
      <p:pic>
        <p:nvPicPr>
          <p:cNvPr id="6" name="Picture 5">
            <a:extLst>
              <a:ext uri="{FF2B5EF4-FFF2-40B4-BE49-F238E27FC236}">
                <a16:creationId xmlns:a16="http://schemas.microsoft.com/office/drawing/2014/main" id="{6CBF6CE4-0190-7261-1B93-673AE6BF9DB6}"/>
              </a:ext>
            </a:extLst>
          </p:cNvPr>
          <p:cNvPicPr>
            <a:picLocks noChangeAspect="1"/>
          </p:cNvPicPr>
          <p:nvPr/>
        </p:nvPicPr>
        <p:blipFill rotWithShape="1">
          <a:blip r:embed="rId3"/>
          <a:srcRect l="19787" r="45745"/>
          <a:stretch/>
        </p:blipFill>
        <p:spPr>
          <a:xfrm>
            <a:off x="95250" y="916247"/>
            <a:ext cx="1477621" cy="2736336"/>
          </a:xfrm>
          <a:prstGeom prst="rect">
            <a:avLst/>
          </a:prstGeom>
        </p:spPr>
      </p:pic>
    </p:spTree>
    <p:extLst>
      <p:ext uri="{BB962C8B-B14F-4D97-AF65-F5344CB8AC3E}">
        <p14:creationId xmlns:p14="http://schemas.microsoft.com/office/powerpoint/2010/main" val="2286417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2906D4-CEB3-BD87-C00B-8E6554DFD4B6}"/>
              </a:ext>
            </a:extLst>
          </p:cNvPr>
          <p:cNvPicPr>
            <a:picLocks noChangeAspect="1"/>
          </p:cNvPicPr>
          <p:nvPr/>
        </p:nvPicPr>
        <p:blipFill>
          <a:blip r:embed="rId2"/>
          <a:stretch>
            <a:fillRect/>
          </a:stretch>
        </p:blipFill>
        <p:spPr>
          <a:xfrm>
            <a:off x="8485779" y="885787"/>
            <a:ext cx="3785944" cy="2847079"/>
          </a:xfrm>
          <a:prstGeom prst="rect">
            <a:avLst/>
          </a:prstGeom>
        </p:spPr>
      </p:pic>
      <p:sp>
        <p:nvSpPr>
          <p:cNvPr id="2" name="Title 1">
            <a:extLst>
              <a:ext uri="{FF2B5EF4-FFF2-40B4-BE49-F238E27FC236}">
                <a16:creationId xmlns:a16="http://schemas.microsoft.com/office/drawing/2014/main" id="{26103CAA-E473-5107-DE0B-456B95A6CE9A}"/>
              </a:ext>
            </a:extLst>
          </p:cNvPr>
          <p:cNvSpPr>
            <a:spLocks noGrp="1"/>
          </p:cNvSpPr>
          <p:nvPr>
            <p:ph type="title"/>
          </p:nvPr>
        </p:nvSpPr>
        <p:spPr>
          <a:xfrm>
            <a:off x="838200" y="-325340"/>
            <a:ext cx="10515600" cy="1325563"/>
          </a:xfrm>
        </p:spPr>
        <p:txBody>
          <a:bodyPr/>
          <a:lstStyle/>
          <a:p>
            <a:pPr algn="ctr"/>
            <a:r>
              <a:rPr lang="en-US" dirty="0">
                <a:solidFill>
                  <a:srgbClr val="FF0000"/>
                </a:solidFill>
              </a:rPr>
              <a:t>A Researcher Adds </a:t>
            </a:r>
          </a:p>
        </p:txBody>
      </p:sp>
      <p:sp>
        <p:nvSpPr>
          <p:cNvPr id="3" name="TextBox 2">
            <a:extLst>
              <a:ext uri="{FF2B5EF4-FFF2-40B4-BE49-F238E27FC236}">
                <a16:creationId xmlns:a16="http://schemas.microsoft.com/office/drawing/2014/main" id="{9B6AD58E-AAD6-2ACC-4C06-8F88937A69E4}"/>
              </a:ext>
            </a:extLst>
          </p:cNvPr>
          <p:cNvSpPr txBox="1"/>
          <p:nvPr/>
        </p:nvSpPr>
        <p:spPr>
          <a:xfrm>
            <a:off x="121297" y="569167"/>
            <a:ext cx="8640147" cy="6124754"/>
          </a:xfrm>
          <a:prstGeom prst="rect">
            <a:avLst/>
          </a:prstGeom>
          <a:noFill/>
        </p:spPr>
        <p:txBody>
          <a:bodyPr wrap="square" rtlCol="0">
            <a:spAutoFit/>
          </a:bodyPr>
          <a:lstStyle/>
          <a:p>
            <a:r>
              <a:rPr lang="en-US" sz="2800" dirty="0"/>
              <a:t>“</a:t>
            </a:r>
            <a:r>
              <a:rPr lang="en-US" sz="2800" b="1" u="sng" dirty="0"/>
              <a:t>From nowhere in the entire Bible has anyone been able to produce even one text that says the “daily” is paganism—</a:t>
            </a:r>
            <a:r>
              <a:rPr lang="en-US" sz="2800" b="1" i="1" u="sng" dirty="0"/>
              <a:t>not one!—</a:t>
            </a:r>
            <a:r>
              <a:rPr lang="en-US" sz="2800" b="1" u="sng" dirty="0"/>
              <a:t>despite rewards offered for such evidence in my “</a:t>
            </a:r>
            <a:r>
              <a:rPr lang="en-US" sz="2800" b="1" i="1" u="sng" dirty="0"/>
              <a:t>Daily” Source Book</a:t>
            </a:r>
            <a:r>
              <a:rPr lang="en-US" sz="2800" i="1" dirty="0"/>
              <a:t>. </a:t>
            </a:r>
            <a:r>
              <a:rPr lang="en-US" sz="2800" dirty="0"/>
              <a:t>That’s because the Bible nowhere endorses that premise. That interpretation is alien to the Bible and the prophets, and so is its doctrine. With no Biblical support, one does not have a Biblical doctrine and should not advocate it as such. And what other authority could be claimed? </a:t>
            </a:r>
            <a:r>
              <a:rPr lang="en-US" sz="2800" b="1" dirty="0"/>
              <a:t>When the “daily” is used in the context of the sanctuary, it is always the work of the priest in the first apartment of the sanctuary. Never was the “daily” attributed to the work of the priest in the second apartment, or to anything else in that context</a:t>
            </a:r>
            <a:r>
              <a:rPr lang="en-US" sz="2800" dirty="0"/>
              <a:t>.”—Heidi </a:t>
            </a:r>
            <a:r>
              <a:rPr lang="en-US" sz="2800" dirty="0" err="1"/>
              <a:t>Heiks</a:t>
            </a:r>
            <a:r>
              <a:rPr lang="en-US" sz="2800" dirty="0"/>
              <a:t>, 508 Source Book, p. 12-13</a:t>
            </a:r>
          </a:p>
        </p:txBody>
      </p:sp>
      <p:sp>
        <p:nvSpPr>
          <p:cNvPr id="5" name="&quot;Not Allowed&quot; Symbol 4">
            <a:extLst>
              <a:ext uri="{FF2B5EF4-FFF2-40B4-BE49-F238E27FC236}">
                <a16:creationId xmlns:a16="http://schemas.microsoft.com/office/drawing/2014/main" id="{DD43AF7E-3342-00F8-74CE-816502D12B83}"/>
              </a:ext>
            </a:extLst>
          </p:cNvPr>
          <p:cNvSpPr/>
          <p:nvPr/>
        </p:nvSpPr>
        <p:spPr>
          <a:xfrm>
            <a:off x="8749005" y="783150"/>
            <a:ext cx="3321698" cy="3284997"/>
          </a:xfrm>
          <a:prstGeom prst="noSmoking">
            <a:avLst>
              <a:gd name="adj" fmla="val 6208"/>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F164F80B-5ECB-C1AC-7E0F-B7440E4E415D}"/>
              </a:ext>
            </a:extLst>
          </p:cNvPr>
          <p:cNvPicPr>
            <a:picLocks noChangeAspect="1"/>
          </p:cNvPicPr>
          <p:nvPr/>
        </p:nvPicPr>
        <p:blipFill>
          <a:blip r:embed="rId3"/>
          <a:stretch>
            <a:fillRect/>
          </a:stretch>
        </p:blipFill>
        <p:spPr>
          <a:xfrm>
            <a:off x="9666515" y="4144504"/>
            <a:ext cx="1899446" cy="2713495"/>
          </a:xfrm>
          <a:prstGeom prst="rect">
            <a:avLst/>
          </a:prstGeom>
        </p:spPr>
      </p:pic>
    </p:spTree>
    <p:extLst>
      <p:ext uri="{BB962C8B-B14F-4D97-AF65-F5344CB8AC3E}">
        <p14:creationId xmlns:p14="http://schemas.microsoft.com/office/powerpoint/2010/main" val="3200243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9640B-50B4-ACB0-2A6A-BD2DB255CB03}"/>
              </a:ext>
            </a:extLst>
          </p:cNvPr>
          <p:cNvSpPr>
            <a:spLocks noGrp="1"/>
          </p:cNvSpPr>
          <p:nvPr>
            <p:ph type="title"/>
          </p:nvPr>
        </p:nvSpPr>
        <p:spPr>
          <a:xfrm>
            <a:off x="838200" y="-306679"/>
            <a:ext cx="10515600" cy="1325563"/>
          </a:xfrm>
        </p:spPr>
        <p:txBody>
          <a:bodyPr/>
          <a:lstStyle/>
          <a:p>
            <a:pPr algn="ctr"/>
            <a:r>
              <a:rPr lang="en-US" dirty="0">
                <a:solidFill>
                  <a:srgbClr val="FFFF00"/>
                </a:solidFill>
              </a:rPr>
              <a:t>Ellen White Clarifies…</a:t>
            </a:r>
          </a:p>
        </p:txBody>
      </p:sp>
      <p:sp>
        <p:nvSpPr>
          <p:cNvPr id="4" name="TextBox 3">
            <a:extLst>
              <a:ext uri="{FF2B5EF4-FFF2-40B4-BE49-F238E27FC236}">
                <a16:creationId xmlns:a16="http://schemas.microsoft.com/office/drawing/2014/main" id="{26BE0B3D-3FD1-6175-53A9-FBFCF0941217}"/>
              </a:ext>
            </a:extLst>
          </p:cNvPr>
          <p:cNvSpPr txBox="1"/>
          <p:nvPr/>
        </p:nvSpPr>
        <p:spPr>
          <a:xfrm>
            <a:off x="5259355" y="608751"/>
            <a:ext cx="6932645" cy="6124754"/>
          </a:xfrm>
          <a:prstGeom prst="rect">
            <a:avLst/>
          </a:prstGeom>
          <a:noFill/>
        </p:spPr>
        <p:txBody>
          <a:bodyPr wrap="square">
            <a:spAutoFit/>
          </a:bodyPr>
          <a:lstStyle/>
          <a:p>
            <a:r>
              <a:rPr lang="en-US" sz="2800" dirty="0">
                <a:solidFill>
                  <a:schemeClr val="bg1"/>
                </a:solidFill>
              </a:rPr>
              <a:t>“I believe the Sanctuary, to be cleansed at the end of the 2300 days, is the </a:t>
            </a:r>
            <a:r>
              <a:rPr lang="en-US" sz="2800" b="1" u="sng" dirty="0">
                <a:solidFill>
                  <a:schemeClr val="bg1"/>
                </a:solidFill>
              </a:rPr>
              <a:t>New Jerusalem Temple, of which Christ is a minister</a:t>
            </a:r>
            <a:r>
              <a:rPr lang="en-US" sz="2800" dirty="0">
                <a:solidFill>
                  <a:schemeClr val="bg1"/>
                </a:solidFill>
              </a:rPr>
              <a:t>. </a:t>
            </a:r>
            <a:r>
              <a:rPr lang="en-US" sz="2800" b="1" u="sng" dirty="0">
                <a:solidFill>
                  <a:schemeClr val="bg1"/>
                </a:solidFill>
              </a:rPr>
              <a:t>The Lord shew me in vision, more than one year ago, that Brother Crosier had the true light, on the cleansing of the Sanctuary</a:t>
            </a:r>
            <a:r>
              <a:rPr lang="en-US" sz="2800" dirty="0">
                <a:solidFill>
                  <a:schemeClr val="bg1"/>
                </a:solidFill>
              </a:rPr>
              <a:t>, &amp;c; </a:t>
            </a:r>
            <a:r>
              <a:rPr lang="en-US" sz="2800" b="1" u="sng" dirty="0">
                <a:solidFill>
                  <a:schemeClr val="bg1"/>
                </a:solidFill>
              </a:rPr>
              <a:t>and that it was his will, that Brother C. should write out the view which he gave us in the Day-Star, Extra, February 7, 1846</a:t>
            </a:r>
            <a:r>
              <a:rPr lang="en-US" sz="2800" dirty="0">
                <a:solidFill>
                  <a:schemeClr val="bg1"/>
                </a:solidFill>
              </a:rPr>
              <a:t>. </a:t>
            </a:r>
            <a:r>
              <a:rPr lang="en-US" sz="2800" b="1" u="sng" dirty="0">
                <a:solidFill>
                  <a:schemeClr val="bg1"/>
                </a:solidFill>
              </a:rPr>
              <a:t>I feel fully authorized by the Lord, to recommend that Extra, to every saint</a:t>
            </a:r>
            <a:r>
              <a:rPr lang="en-US" sz="2800" dirty="0">
                <a:solidFill>
                  <a:schemeClr val="bg1"/>
                </a:solidFill>
              </a:rPr>
              <a:t>. I pray that these lines may prove a blessing to you, and all the dear children who may read them.” A Word to the Little Flock, p. 7</a:t>
            </a:r>
          </a:p>
        </p:txBody>
      </p:sp>
      <p:pic>
        <p:nvPicPr>
          <p:cNvPr id="6" name="Picture 5" descr="A picture containing floor, bedroom&#10;&#10;Description automatically generated">
            <a:extLst>
              <a:ext uri="{FF2B5EF4-FFF2-40B4-BE49-F238E27FC236}">
                <a16:creationId xmlns:a16="http://schemas.microsoft.com/office/drawing/2014/main" id="{EAB2C690-846E-511C-317F-1FA235229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375" y="790094"/>
            <a:ext cx="4691388" cy="2638906"/>
          </a:xfrm>
          <a:prstGeom prst="rect">
            <a:avLst/>
          </a:prstGeom>
        </p:spPr>
      </p:pic>
      <p:pic>
        <p:nvPicPr>
          <p:cNvPr id="8" name="Picture 7">
            <a:extLst>
              <a:ext uri="{FF2B5EF4-FFF2-40B4-BE49-F238E27FC236}">
                <a16:creationId xmlns:a16="http://schemas.microsoft.com/office/drawing/2014/main" id="{702B4BE4-D4C3-3991-A493-C3540263DEB5}"/>
              </a:ext>
            </a:extLst>
          </p:cNvPr>
          <p:cNvPicPr>
            <a:picLocks noChangeAspect="1"/>
          </p:cNvPicPr>
          <p:nvPr/>
        </p:nvPicPr>
        <p:blipFill>
          <a:blip r:embed="rId3"/>
          <a:stretch>
            <a:fillRect/>
          </a:stretch>
        </p:blipFill>
        <p:spPr>
          <a:xfrm>
            <a:off x="676275" y="3762375"/>
            <a:ext cx="4110224" cy="2738437"/>
          </a:xfrm>
          <a:prstGeom prst="rect">
            <a:avLst/>
          </a:prstGeom>
        </p:spPr>
      </p:pic>
    </p:spTree>
    <p:extLst>
      <p:ext uri="{BB962C8B-B14F-4D97-AF65-F5344CB8AC3E}">
        <p14:creationId xmlns:p14="http://schemas.microsoft.com/office/powerpoint/2010/main" val="2845052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E4D10-2668-F2D0-FB2C-D583E5317AFF}"/>
              </a:ext>
            </a:extLst>
          </p:cNvPr>
          <p:cNvSpPr>
            <a:spLocks noGrp="1"/>
          </p:cNvSpPr>
          <p:nvPr>
            <p:ph type="title"/>
          </p:nvPr>
        </p:nvSpPr>
        <p:spPr>
          <a:xfrm>
            <a:off x="838200" y="-297348"/>
            <a:ext cx="10515600" cy="1325563"/>
          </a:xfrm>
        </p:spPr>
        <p:txBody>
          <a:bodyPr/>
          <a:lstStyle/>
          <a:p>
            <a:pPr algn="ctr"/>
            <a:r>
              <a:rPr lang="en-US" dirty="0"/>
              <a:t>What Did Crosier Say???</a:t>
            </a:r>
          </a:p>
        </p:txBody>
      </p:sp>
      <p:sp>
        <p:nvSpPr>
          <p:cNvPr id="4" name="TextBox 3">
            <a:extLst>
              <a:ext uri="{FF2B5EF4-FFF2-40B4-BE49-F238E27FC236}">
                <a16:creationId xmlns:a16="http://schemas.microsoft.com/office/drawing/2014/main" id="{D7B3667D-2265-7BBC-5517-7465EC556553}"/>
              </a:ext>
            </a:extLst>
          </p:cNvPr>
          <p:cNvSpPr txBox="1"/>
          <p:nvPr/>
        </p:nvSpPr>
        <p:spPr>
          <a:xfrm>
            <a:off x="0" y="469969"/>
            <a:ext cx="12192000" cy="6124754"/>
          </a:xfrm>
          <a:prstGeom prst="rect">
            <a:avLst/>
          </a:prstGeom>
          <a:noFill/>
        </p:spPr>
        <p:txBody>
          <a:bodyPr wrap="square">
            <a:spAutoFit/>
          </a:bodyPr>
          <a:lstStyle/>
          <a:p>
            <a:r>
              <a:rPr lang="en-US" sz="2800" dirty="0"/>
              <a:t>"Now when these things (the worldly Sanctuary with its two apartments and the furniture in each) were thus ordained, the priests went always (daily, Hebrews 7:27; 10:11) into the first tabernacle, accomplishing the service of God; but in the second went the high priest alone once every year, not without blood, which he offered for himself, and for the errors of his people." Hebrews 9:6,7. </a:t>
            </a:r>
            <a:r>
              <a:rPr lang="en-US" sz="2800" b="1" u="sng" dirty="0"/>
              <a:t>Here Paul divides the services of the Levitical priesthood into two classes - one daily in the Holy, and the other yearly in the Holy of Holies</a:t>
            </a:r>
            <a:r>
              <a:rPr lang="en-US" sz="2800" dirty="0"/>
              <a:t>. Their stated daily services, performed in the Holy and at the brazen altar in the court before the tabernacle, consisted of a burnt-offering of two lambs, one in the morning and the other at even, with a meat [ or meal] offering which was one tenth of an ephah of flour mingled with the fourth part of an </a:t>
            </a:r>
            <a:r>
              <a:rPr lang="en-US" sz="2800" dirty="0" err="1"/>
              <a:t>hin</a:t>
            </a:r>
            <a:r>
              <a:rPr lang="en-US" sz="2800" dirty="0"/>
              <a:t> of beaten oil, and a drink-offering which was one-fourth of an </a:t>
            </a:r>
            <a:r>
              <a:rPr lang="en-US" sz="2800" dirty="0" err="1"/>
              <a:t>hin</a:t>
            </a:r>
            <a:r>
              <a:rPr lang="en-US" sz="2800" dirty="0"/>
              <a:t> of strong wine. The meat-offering was burnt with the lamb, and the drink-offering was poured in the Holy; Exodus 29:38-42; Numbers 28:3-8” —ORL Crosier, Feb. 7, 1846, The Day-Star Extra, The Sanctuary</a:t>
            </a:r>
          </a:p>
        </p:txBody>
      </p:sp>
    </p:spTree>
    <p:extLst>
      <p:ext uri="{BB962C8B-B14F-4D97-AF65-F5344CB8AC3E}">
        <p14:creationId xmlns:p14="http://schemas.microsoft.com/office/powerpoint/2010/main" val="1126048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120EE-10D7-160D-FF80-7F8F9150A3E7}"/>
              </a:ext>
            </a:extLst>
          </p:cNvPr>
          <p:cNvSpPr>
            <a:spLocks noGrp="1"/>
          </p:cNvSpPr>
          <p:nvPr>
            <p:ph type="title"/>
          </p:nvPr>
        </p:nvSpPr>
        <p:spPr>
          <a:xfrm>
            <a:off x="838200" y="-316009"/>
            <a:ext cx="10515600" cy="1325563"/>
          </a:xfrm>
        </p:spPr>
        <p:txBody>
          <a:bodyPr/>
          <a:lstStyle/>
          <a:p>
            <a:pPr algn="ctr"/>
            <a:r>
              <a:rPr lang="en-US" b="1" dirty="0">
                <a:solidFill>
                  <a:srgbClr val="00B050"/>
                </a:solidFill>
              </a:rPr>
              <a:t>The Daily Vs The Yearly</a:t>
            </a:r>
          </a:p>
        </p:txBody>
      </p:sp>
      <p:sp>
        <p:nvSpPr>
          <p:cNvPr id="4" name="TextBox 3">
            <a:extLst>
              <a:ext uri="{FF2B5EF4-FFF2-40B4-BE49-F238E27FC236}">
                <a16:creationId xmlns:a16="http://schemas.microsoft.com/office/drawing/2014/main" id="{4B11E790-FB80-D40D-D963-854526D43C91}"/>
              </a:ext>
            </a:extLst>
          </p:cNvPr>
          <p:cNvSpPr txBox="1"/>
          <p:nvPr/>
        </p:nvSpPr>
        <p:spPr>
          <a:xfrm>
            <a:off x="0" y="573489"/>
            <a:ext cx="9834465" cy="6124754"/>
          </a:xfrm>
          <a:prstGeom prst="rect">
            <a:avLst/>
          </a:prstGeom>
          <a:noFill/>
        </p:spPr>
        <p:txBody>
          <a:bodyPr wrap="square">
            <a:spAutoFit/>
          </a:bodyPr>
          <a:lstStyle/>
          <a:p>
            <a:r>
              <a:rPr lang="en-US" sz="2800" dirty="0"/>
              <a:t>Heb. 9:1-7 “Then verily the first covenant had also ordinances of divine service, and a worldly sanctuary. For there was a tabernacle made; the first, wherein was the candlestick, and the table, and the shewbread; which is called the sanctuary. And after the second veil, the tabernacle which is called the Holiest of all; Which had the golden censer, and the ark of the covenant overlaid round about with gold, wherein was the golden pot that had manna, and Aaron's rod that budded, and the tables of the covenant; And over it the </a:t>
            </a:r>
            <a:r>
              <a:rPr lang="en-US" sz="2800" dirty="0" err="1"/>
              <a:t>cherubims</a:t>
            </a:r>
            <a:r>
              <a:rPr lang="en-US" sz="2800" dirty="0"/>
              <a:t> of glory shadowing the </a:t>
            </a:r>
            <a:r>
              <a:rPr lang="en-US" sz="2800" dirty="0" err="1"/>
              <a:t>mercyseat</a:t>
            </a:r>
            <a:r>
              <a:rPr lang="en-US" sz="2800" dirty="0"/>
              <a:t>; of which we cannot now speak particularly. </a:t>
            </a:r>
            <a:r>
              <a:rPr lang="en-US" sz="2800" b="1" u="sng" dirty="0"/>
              <a:t>Now when these things were thus ordained, the priests went always into the first tabernacle, accomplishing the service of God</a:t>
            </a:r>
            <a:r>
              <a:rPr lang="en-US" sz="2800" dirty="0"/>
              <a:t>. </a:t>
            </a:r>
            <a:r>
              <a:rPr lang="en-US" sz="2800" b="1" u="sng" dirty="0"/>
              <a:t>But into the second went the high priest alone once every year, not without blood, which he offered for himself, and for the errors of the people”</a:t>
            </a:r>
            <a:endParaRPr lang="en-US" sz="2800" dirty="0"/>
          </a:p>
        </p:txBody>
      </p:sp>
      <p:pic>
        <p:nvPicPr>
          <p:cNvPr id="5" name="Picture 4">
            <a:extLst>
              <a:ext uri="{FF2B5EF4-FFF2-40B4-BE49-F238E27FC236}">
                <a16:creationId xmlns:a16="http://schemas.microsoft.com/office/drawing/2014/main" id="{2A4C6191-C967-4666-FFE3-437AA26A87CB}"/>
              </a:ext>
            </a:extLst>
          </p:cNvPr>
          <p:cNvPicPr>
            <a:picLocks noChangeAspect="1"/>
          </p:cNvPicPr>
          <p:nvPr/>
        </p:nvPicPr>
        <p:blipFill>
          <a:blip r:embed="rId2"/>
          <a:stretch>
            <a:fillRect/>
          </a:stretch>
        </p:blipFill>
        <p:spPr>
          <a:xfrm>
            <a:off x="9774198" y="749792"/>
            <a:ext cx="2417801" cy="1831484"/>
          </a:xfrm>
          <a:prstGeom prst="rect">
            <a:avLst/>
          </a:prstGeom>
        </p:spPr>
      </p:pic>
      <p:pic>
        <p:nvPicPr>
          <p:cNvPr id="6" name="Picture 5">
            <a:extLst>
              <a:ext uri="{FF2B5EF4-FFF2-40B4-BE49-F238E27FC236}">
                <a16:creationId xmlns:a16="http://schemas.microsoft.com/office/drawing/2014/main" id="{3A7326E0-0620-986C-67D4-C2115BEA8E15}"/>
              </a:ext>
            </a:extLst>
          </p:cNvPr>
          <p:cNvPicPr>
            <a:picLocks noChangeAspect="1"/>
          </p:cNvPicPr>
          <p:nvPr/>
        </p:nvPicPr>
        <p:blipFill>
          <a:blip r:embed="rId3"/>
          <a:stretch>
            <a:fillRect/>
          </a:stretch>
        </p:blipFill>
        <p:spPr>
          <a:xfrm>
            <a:off x="9768073" y="3267075"/>
            <a:ext cx="2433452" cy="3431168"/>
          </a:xfrm>
          <a:prstGeom prst="rect">
            <a:avLst/>
          </a:prstGeom>
        </p:spPr>
      </p:pic>
    </p:spTree>
    <p:extLst>
      <p:ext uri="{BB962C8B-B14F-4D97-AF65-F5344CB8AC3E}">
        <p14:creationId xmlns:p14="http://schemas.microsoft.com/office/powerpoint/2010/main" val="3751041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30011-9BB0-DC64-6FB9-45B1D4A5B672}"/>
              </a:ext>
            </a:extLst>
          </p:cNvPr>
          <p:cNvSpPr>
            <a:spLocks noGrp="1"/>
          </p:cNvSpPr>
          <p:nvPr>
            <p:ph type="title"/>
          </p:nvPr>
        </p:nvSpPr>
        <p:spPr>
          <a:xfrm>
            <a:off x="1028700" y="-282575"/>
            <a:ext cx="10515600" cy="1325563"/>
          </a:xfrm>
        </p:spPr>
        <p:txBody>
          <a:bodyPr/>
          <a:lstStyle/>
          <a:p>
            <a:pPr algn="r"/>
            <a:r>
              <a:rPr lang="en-US" b="1" dirty="0"/>
              <a:t>Crosier Continues</a:t>
            </a:r>
          </a:p>
        </p:txBody>
      </p:sp>
      <p:sp>
        <p:nvSpPr>
          <p:cNvPr id="4" name="TextBox 3">
            <a:extLst>
              <a:ext uri="{FF2B5EF4-FFF2-40B4-BE49-F238E27FC236}">
                <a16:creationId xmlns:a16="http://schemas.microsoft.com/office/drawing/2014/main" id="{85126E65-4E44-42F4-E245-14B0F75581DB}"/>
              </a:ext>
            </a:extLst>
          </p:cNvPr>
          <p:cNvSpPr txBox="1"/>
          <p:nvPr/>
        </p:nvSpPr>
        <p:spPr>
          <a:xfrm>
            <a:off x="-1" y="539740"/>
            <a:ext cx="8143875" cy="6124754"/>
          </a:xfrm>
          <a:prstGeom prst="rect">
            <a:avLst/>
          </a:prstGeom>
          <a:noFill/>
        </p:spPr>
        <p:txBody>
          <a:bodyPr wrap="square">
            <a:spAutoFit/>
          </a:bodyPr>
          <a:lstStyle/>
          <a:p>
            <a:r>
              <a:rPr lang="en-US" sz="2800" dirty="0"/>
              <a:t>“</a:t>
            </a:r>
            <a:r>
              <a:rPr lang="en-US" sz="2800" b="1" u="sng" dirty="0"/>
              <a:t>In connection with this, they burned on the golden altar in the Holy, sweet incense, which was a very rich perfume, when they dressed and lighted the lamps every evening and morning. Exodus 34-38; 31:11; 30:7-9. The same was afterwards done at the Temple</a:t>
            </a:r>
            <a:r>
              <a:rPr lang="en-US" sz="2800" dirty="0"/>
              <a:t>. 1 Chronicles 16:37-40; 2 Chronicles 2:4; 13:4-12; 13:3 [ see 2 Chronicles 31:3] Ezra 3:3. This did not atone for sins either individually or collectively. The daily service described was a sort of continual intercession; but the making of atonement was a special work for which special directions are given. Different words are used both in the Old Testament and New, to express the same idea as At-one-</a:t>
            </a:r>
            <a:r>
              <a:rPr lang="en-US" sz="2800" dirty="0" err="1"/>
              <a:t>ment</a:t>
            </a:r>
            <a:r>
              <a:rPr lang="en-US" sz="2800" dirty="0"/>
              <a:t>.”—ORL Crosier, Feb. 7, 1846, The Day-Star Extra, The Sanctuary</a:t>
            </a:r>
          </a:p>
        </p:txBody>
      </p:sp>
      <p:pic>
        <p:nvPicPr>
          <p:cNvPr id="5" name="Picture 4">
            <a:extLst>
              <a:ext uri="{FF2B5EF4-FFF2-40B4-BE49-F238E27FC236}">
                <a16:creationId xmlns:a16="http://schemas.microsoft.com/office/drawing/2014/main" id="{8985E438-7D07-C289-DA74-A15564993102}"/>
              </a:ext>
            </a:extLst>
          </p:cNvPr>
          <p:cNvPicPr>
            <a:picLocks noChangeAspect="1"/>
          </p:cNvPicPr>
          <p:nvPr/>
        </p:nvPicPr>
        <p:blipFill>
          <a:blip r:embed="rId2"/>
          <a:stretch>
            <a:fillRect/>
          </a:stretch>
        </p:blipFill>
        <p:spPr>
          <a:xfrm>
            <a:off x="8343900" y="900112"/>
            <a:ext cx="3311372" cy="4738688"/>
          </a:xfrm>
          <a:prstGeom prst="rect">
            <a:avLst/>
          </a:prstGeom>
        </p:spPr>
      </p:pic>
    </p:spTree>
    <p:extLst>
      <p:ext uri="{BB962C8B-B14F-4D97-AF65-F5344CB8AC3E}">
        <p14:creationId xmlns:p14="http://schemas.microsoft.com/office/powerpoint/2010/main" val="1106341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52017-1179-E124-D563-4A0990AFFB76}"/>
              </a:ext>
            </a:extLst>
          </p:cNvPr>
          <p:cNvSpPr>
            <a:spLocks noGrp="1"/>
          </p:cNvSpPr>
          <p:nvPr>
            <p:ph type="title"/>
          </p:nvPr>
        </p:nvSpPr>
        <p:spPr>
          <a:xfrm>
            <a:off x="962025" y="-396875"/>
            <a:ext cx="10515600" cy="1325563"/>
          </a:xfrm>
        </p:spPr>
        <p:txBody>
          <a:bodyPr/>
          <a:lstStyle/>
          <a:p>
            <a:pPr algn="ctr"/>
            <a:r>
              <a:rPr lang="en-US" b="1" dirty="0">
                <a:solidFill>
                  <a:srgbClr val="002060"/>
                </a:solidFill>
                <a:effectLst>
                  <a:outerShdw blurRad="38100" dist="38100" dir="2700000" algn="tl">
                    <a:srgbClr val="000000">
                      <a:alpha val="43137"/>
                    </a:srgbClr>
                  </a:outerShdw>
                </a:effectLst>
              </a:rPr>
              <a:t>One More Section</a:t>
            </a:r>
          </a:p>
        </p:txBody>
      </p:sp>
      <p:sp>
        <p:nvSpPr>
          <p:cNvPr id="4" name="TextBox 3">
            <a:extLst>
              <a:ext uri="{FF2B5EF4-FFF2-40B4-BE49-F238E27FC236}">
                <a16:creationId xmlns:a16="http://schemas.microsoft.com/office/drawing/2014/main" id="{3C6C10E1-F9A1-8012-DA70-3C5EF1921488}"/>
              </a:ext>
            </a:extLst>
          </p:cNvPr>
          <p:cNvSpPr txBox="1"/>
          <p:nvPr/>
        </p:nvSpPr>
        <p:spPr>
          <a:xfrm>
            <a:off x="2390775" y="290423"/>
            <a:ext cx="9801225" cy="6555641"/>
          </a:xfrm>
          <a:prstGeom prst="rect">
            <a:avLst/>
          </a:prstGeom>
          <a:noFill/>
        </p:spPr>
        <p:txBody>
          <a:bodyPr wrap="square">
            <a:spAutoFit/>
          </a:bodyPr>
          <a:lstStyle/>
          <a:p>
            <a:r>
              <a:rPr lang="en-US" sz="2800" dirty="0"/>
              <a:t>“The atonement is the great idea of the Law, as well as the Gospel; and as the design of that of the Law was to teach us that of the Gospel, it is very important to be understood. </a:t>
            </a:r>
            <a:r>
              <a:rPr lang="en-US" sz="2800" b="1" u="sng" dirty="0"/>
              <a:t>The atonement which the priest made for the people in connection with their daily ministration was different from that made on the tenth day of the seventh month</a:t>
            </a:r>
            <a:r>
              <a:rPr lang="en-US" sz="2800" dirty="0"/>
              <a:t>. In making the former, they went no further than in the Holy; but to make the latter they entered the Holy of Holies - </a:t>
            </a:r>
            <a:r>
              <a:rPr lang="en-US" sz="2800" b="1" u="sng" dirty="0"/>
              <a:t>the former was made for individual cases, the latter for the whole nation of Israel collectively - the former was made for the forgiveness of sins, the latter for blotting them out</a:t>
            </a:r>
            <a:r>
              <a:rPr lang="en-US" sz="2800" dirty="0"/>
              <a:t> - the former could be made at any time, the latter only on the tenth day of the seventh month. </a:t>
            </a:r>
            <a:r>
              <a:rPr lang="en-US" sz="2800" b="1" u="sng" dirty="0"/>
              <a:t>Hence the former may be called the daily atonement and the latter the yearly, or the former the individual , and the latter the national atonement</a:t>
            </a:r>
            <a:r>
              <a:rPr lang="en-US" sz="2800" dirty="0"/>
              <a:t>.”—ORL Crosier, Feb. 7, 1846, The Day-Star Extra, The Sanctuary</a:t>
            </a:r>
          </a:p>
        </p:txBody>
      </p:sp>
      <p:pic>
        <p:nvPicPr>
          <p:cNvPr id="5" name="Picture 4">
            <a:extLst>
              <a:ext uri="{FF2B5EF4-FFF2-40B4-BE49-F238E27FC236}">
                <a16:creationId xmlns:a16="http://schemas.microsoft.com/office/drawing/2014/main" id="{5D93F991-B5E7-58A8-5327-E36153FE2192}"/>
              </a:ext>
            </a:extLst>
          </p:cNvPr>
          <p:cNvPicPr>
            <a:picLocks noChangeAspect="1"/>
          </p:cNvPicPr>
          <p:nvPr/>
        </p:nvPicPr>
        <p:blipFill>
          <a:blip r:embed="rId2"/>
          <a:stretch>
            <a:fillRect/>
          </a:stretch>
        </p:blipFill>
        <p:spPr>
          <a:xfrm>
            <a:off x="78747" y="1046161"/>
            <a:ext cx="2312028" cy="1325563"/>
          </a:xfrm>
          <a:prstGeom prst="rect">
            <a:avLst/>
          </a:prstGeom>
        </p:spPr>
      </p:pic>
      <p:pic>
        <p:nvPicPr>
          <p:cNvPr id="6" name="Picture 5">
            <a:extLst>
              <a:ext uri="{FF2B5EF4-FFF2-40B4-BE49-F238E27FC236}">
                <a16:creationId xmlns:a16="http://schemas.microsoft.com/office/drawing/2014/main" id="{8A7CACF4-37B7-F05E-FFD1-54D14B675D72}"/>
              </a:ext>
            </a:extLst>
          </p:cNvPr>
          <p:cNvPicPr>
            <a:picLocks noChangeAspect="1"/>
          </p:cNvPicPr>
          <p:nvPr/>
        </p:nvPicPr>
        <p:blipFill>
          <a:blip r:embed="rId3"/>
          <a:stretch>
            <a:fillRect/>
          </a:stretch>
        </p:blipFill>
        <p:spPr>
          <a:xfrm>
            <a:off x="78747" y="3133740"/>
            <a:ext cx="2312028" cy="2705073"/>
          </a:xfrm>
          <a:prstGeom prst="rect">
            <a:avLst/>
          </a:prstGeom>
        </p:spPr>
      </p:pic>
    </p:spTree>
    <p:extLst>
      <p:ext uri="{BB962C8B-B14F-4D97-AF65-F5344CB8AC3E}">
        <p14:creationId xmlns:p14="http://schemas.microsoft.com/office/powerpoint/2010/main" val="3215127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918928-6448-41ED-939B-6998DE6D4959}"/>
              </a:ext>
            </a:extLst>
          </p:cNvPr>
          <p:cNvSpPr txBox="1"/>
          <p:nvPr/>
        </p:nvSpPr>
        <p:spPr>
          <a:xfrm>
            <a:off x="248574" y="843379"/>
            <a:ext cx="9295475" cy="563231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Obey the Pope not the Bible (New High Priest, New Authority)</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Follow the Sacraments (New Laver and Drink Offering)</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Do the repetitive prayers (New Altar, New Incense)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Buy indulgences (New Substitute/Sacrifice for sin)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Pay into the church (New Tithe)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Become a monk or nun (New Candlestick)</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Confess to the priests (New Intercessors)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Visit relics (New “Works”)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Pray to saints (New Mediators, New Oil)</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Keep Sunday not Sabbath (New Tablets of Law)</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Submit to the priesthood (New Priesthood)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Take in the “Daily” Mass (New Daily Bread/New Communion)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Believe the false Doctrines (New Faith/Doctrine)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Righteousness by works (New Man-centered Faith)</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Go to purgatory (New Penalties—New Forgiveness)</a:t>
            </a:r>
          </a:p>
        </p:txBody>
      </p:sp>
      <p:pic>
        <p:nvPicPr>
          <p:cNvPr id="4" name="Picture 3">
            <a:extLst>
              <a:ext uri="{FF2B5EF4-FFF2-40B4-BE49-F238E27FC236}">
                <a16:creationId xmlns:a16="http://schemas.microsoft.com/office/drawing/2014/main" id="{409F0F11-3E92-41FB-869E-E65816C443A1}"/>
              </a:ext>
            </a:extLst>
          </p:cNvPr>
          <p:cNvPicPr>
            <a:picLocks noChangeAspect="1"/>
          </p:cNvPicPr>
          <p:nvPr/>
        </p:nvPicPr>
        <p:blipFill>
          <a:blip r:embed="rId2"/>
          <a:stretch>
            <a:fillRect/>
          </a:stretch>
        </p:blipFill>
        <p:spPr>
          <a:xfrm>
            <a:off x="8625404" y="752901"/>
            <a:ext cx="3409951" cy="2332407"/>
          </a:xfrm>
          <a:prstGeom prst="rect">
            <a:avLst/>
          </a:prstGeom>
        </p:spPr>
      </p:pic>
      <p:pic>
        <p:nvPicPr>
          <p:cNvPr id="5" name="Picture 4">
            <a:extLst>
              <a:ext uri="{FF2B5EF4-FFF2-40B4-BE49-F238E27FC236}">
                <a16:creationId xmlns:a16="http://schemas.microsoft.com/office/drawing/2014/main" id="{D1C725A5-1174-4956-AC28-CB7C5B20D575}"/>
              </a:ext>
            </a:extLst>
          </p:cNvPr>
          <p:cNvPicPr>
            <a:picLocks noChangeAspect="1"/>
          </p:cNvPicPr>
          <p:nvPr/>
        </p:nvPicPr>
        <p:blipFill>
          <a:blip r:embed="rId3"/>
          <a:stretch>
            <a:fillRect/>
          </a:stretch>
        </p:blipFill>
        <p:spPr>
          <a:xfrm>
            <a:off x="8356746" y="3171825"/>
            <a:ext cx="3586680" cy="3586680"/>
          </a:xfrm>
          <a:prstGeom prst="rect">
            <a:avLst/>
          </a:prstGeom>
        </p:spPr>
      </p:pic>
      <p:sp>
        <p:nvSpPr>
          <p:cNvPr id="6" name="Multiplication Sign 5">
            <a:extLst>
              <a:ext uri="{FF2B5EF4-FFF2-40B4-BE49-F238E27FC236}">
                <a16:creationId xmlns:a16="http://schemas.microsoft.com/office/drawing/2014/main" id="{6B4E0E8E-1D02-4FCF-AD5D-31CA6BA04FE2}"/>
              </a:ext>
            </a:extLst>
          </p:cNvPr>
          <p:cNvSpPr/>
          <p:nvPr/>
        </p:nvSpPr>
        <p:spPr>
          <a:xfrm>
            <a:off x="6322477" y="1424697"/>
            <a:ext cx="8015804" cy="6868264"/>
          </a:xfrm>
          <a:prstGeom prst="mathMultiply">
            <a:avLst>
              <a:gd name="adj1" fmla="val 321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98122F3-0BC7-AFFE-6F74-C6EDF354F667}"/>
              </a:ext>
            </a:extLst>
          </p:cNvPr>
          <p:cNvSpPr txBox="1">
            <a:spLocks/>
          </p:cNvSpPr>
          <p:nvPr/>
        </p:nvSpPr>
        <p:spPr>
          <a:xfrm>
            <a:off x="390525" y="-188743"/>
            <a:ext cx="118014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u="sng" dirty="0">
                <a:solidFill>
                  <a:srgbClr val="002060"/>
                </a:solidFill>
              </a:rPr>
              <a:t>How Did the Roman Church Take Away the Daily?</a:t>
            </a:r>
          </a:p>
        </p:txBody>
      </p:sp>
    </p:spTree>
    <p:extLst>
      <p:ext uri="{BB962C8B-B14F-4D97-AF65-F5344CB8AC3E}">
        <p14:creationId xmlns:p14="http://schemas.microsoft.com/office/powerpoint/2010/main" val="794554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02583-D66B-34F3-91D9-9FDE9468E248}"/>
              </a:ext>
            </a:extLst>
          </p:cNvPr>
          <p:cNvSpPr>
            <a:spLocks noGrp="1"/>
          </p:cNvSpPr>
          <p:nvPr>
            <p:ph type="title"/>
          </p:nvPr>
        </p:nvSpPr>
        <p:spPr>
          <a:xfrm>
            <a:off x="419100" y="-244475"/>
            <a:ext cx="11353800" cy="1325563"/>
          </a:xfrm>
        </p:spPr>
        <p:txBody>
          <a:bodyPr/>
          <a:lstStyle/>
          <a:p>
            <a:r>
              <a:rPr lang="en-US" u="sng" dirty="0">
                <a:solidFill>
                  <a:srgbClr val="FF0000"/>
                </a:solidFill>
                <a:effectLst>
                  <a:outerShdw blurRad="38100" dist="38100" dir="2700000" algn="tl">
                    <a:srgbClr val="000000">
                      <a:alpha val="43137"/>
                    </a:srgbClr>
                  </a:outerShdw>
                </a:effectLst>
              </a:rPr>
              <a:t>The Reformation Began Recovering the Sanctuary</a:t>
            </a:r>
          </a:p>
        </p:txBody>
      </p:sp>
      <p:sp>
        <p:nvSpPr>
          <p:cNvPr id="3" name="TextBox 2">
            <a:extLst>
              <a:ext uri="{FF2B5EF4-FFF2-40B4-BE49-F238E27FC236}">
                <a16:creationId xmlns:a16="http://schemas.microsoft.com/office/drawing/2014/main" id="{0C1BC1C5-E615-50D8-23F9-184211C1389F}"/>
              </a:ext>
            </a:extLst>
          </p:cNvPr>
          <p:cNvSpPr txBox="1"/>
          <p:nvPr/>
        </p:nvSpPr>
        <p:spPr>
          <a:xfrm>
            <a:off x="66675" y="809625"/>
            <a:ext cx="9086850" cy="6001643"/>
          </a:xfrm>
          <a:prstGeom prst="rect">
            <a:avLst/>
          </a:prstGeom>
          <a:noFill/>
        </p:spPr>
        <p:txBody>
          <a:bodyPr wrap="square" rtlCol="0">
            <a:spAutoFit/>
          </a:bodyPr>
          <a:lstStyle/>
          <a:p>
            <a:r>
              <a:rPr lang="en-US" sz="2400" dirty="0"/>
              <a:t>The Reformation Rediscovered lost truths of the Sanctuary—effectively beginning the process of restoring the spiritual Sanctuary, culminating in the full restoration by Christ in 1844:</a:t>
            </a:r>
          </a:p>
          <a:p>
            <a:pPr marL="342900" indent="-342900">
              <a:buAutoNum type="arabicPeriod"/>
            </a:pPr>
            <a:r>
              <a:rPr lang="en-US" sz="2400" dirty="0"/>
              <a:t>Justification by Faith – Altar of Burnt Offering Restored</a:t>
            </a:r>
          </a:p>
          <a:p>
            <a:pPr marL="342900" indent="-342900">
              <a:buAutoNum type="arabicPeriod"/>
            </a:pPr>
            <a:r>
              <a:rPr lang="en-US" sz="2400" dirty="0"/>
              <a:t>Baptism and Communion – Laver and Drink Offering Restored</a:t>
            </a:r>
          </a:p>
          <a:p>
            <a:pPr marL="342900" indent="-342900">
              <a:buAutoNum type="arabicPeriod"/>
            </a:pPr>
            <a:r>
              <a:rPr lang="en-US" sz="2400" dirty="0"/>
              <a:t>Sola Scriptura – Daily Bread/Shewbread Restored</a:t>
            </a:r>
          </a:p>
          <a:p>
            <a:pPr marL="342900" indent="-342900">
              <a:buAutoNum type="arabicPeriod"/>
            </a:pPr>
            <a:r>
              <a:rPr lang="en-US" sz="2400" dirty="0"/>
              <a:t>Evangelism – Candlestick Restored</a:t>
            </a:r>
          </a:p>
          <a:p>
            <a:pPr marL="342900" indent="-342900">
              <a:buAutoNum type="arabicPeriod"/>
            </a:pPr>
            <a:r>
              <a:rPr lang="en-US" sz="2400" dirty="0"/>
              <a:t>Prayer in the Spirit – Altar of Incense Restored</a:t>
            </a:r>
          </a:p>
          <a:p>
            <a:pPr marL="342900" indent="-342900">
              <a:buAutoNum type="arabicPeriod"/>
            </a:pPr>
            <a:r>
              <a:rPr lang="en-US" sz="2400" dirty="0"/>
              <a:t>Righteousness by Faith – Merits of Christ/incense and oil restored</a:t>
            </a:r>
          </a:p>
          <a:p>
            <a:r>
              <a:rPr lang="en-US" sz="2400" b="1" dirty="0">
                <a:effectLst>
                  <a:outerShdw blurRad="38100" dist="38100" dir="2700000" algn="tl">
                    <a:srgbClr val="000000">
                      <a:alpha val="43137"/>
                    </a:srgbClr>
                  </a:outerShdw>
                </a:effectLst>
              </a:rPr>
              <a:t>1844</a:t>
            </a:r>
          </a:p>
          <a:p>
            <a:r>
              <a:rPr lang="en-US" sz="2400" dirty="0"/>
              <a:t>7. Sabbath – Law of God Restored</a:t>
            </a:r>
          </a:p>
          <a:p>
            <a:r>
              <a:rPr lang="en-US" sz="2400" dirty="0"/>
              <a:t>8. Health Message – Manna Restored</a:t>
            </a:r>
          </a:p>
          <a:p>
            <a:r>
              <a:rPr lang="en-US" sz="2400" dirty="0"/>
              <a:t>9. Justification By Faith – Aaron’s Rod/Mercy Seat Restored</a:t>
            </a:r>
          </a:p>
          <a:p>
            <a:r>
              <a:rPr lang="en-US" sz="2400" dirty="0"/>
              <a:t>10. 3 Angel’s Messages – Judgment Hour/Day of Atonement Message Restored</a:t>
            </a:r>
          </a:p>
          <a:p>
            <a:r>
              <a:rPr lang="en-US" sz="2400" dirty="0"/>
              <a:t>11. State of the Dead – Investigative Judgment Understanding Restored</a:t>
            </a:r>
          </a:p>
        </p:txBody>
      </p:sp>
      <p:pic>
        <p:nvPicPr>
          <p:cNvPr id="4" name="Picture 3">
            <a:extLst>
              <a:ext uri="{FF2B5EF4-FFF2-40B4-BE49-F238E27FC236}">
                <a16:creationId xmlns:a16="http://schemas.microsoft.com/office/drawing/2014/main" id="{CB1BB393-650B-C2D4-0B26-CB55FABADFD6}"/>
              </a:ext>
            </a:extLst>
          </p:cNvPr>
          <p:cNvPicPr>
            <a:picLocks noChangeAspect="1"/>
          </p:cNvPicPr>
          <p:nvPr/>
        </p:nvPicPr>
        <p:blipFill rotWithShape="1">
          <a:blip r:embed="rId2"/>
          <a:srcRect t="4104" b="13809"/>
          <a:stretch/>
        </p:blipFill>
        <p:spPr>
          <a:xfrm>
            <a:off x="9020175" y="809624"/>
            <a:ext cx="1209675" cy="1449678"/>
          </a:xfrm>
          <a:prstGeom prst="rect">
            <a:avLst/>
          </a:prstGeom>
        </p:spPr>
      </p:pic>
      <p:pic>
        <p:nvPicPr>
          <p:cNvPr id="5" name="Picture 4">
            <a:extLst>
              <a:ext uri="{FF2B5EF4-FFF2-40B4-BE49-F238E27FC236}">
                <a16:creationId xmlns:a16="http://schemas.microsoft.com/office/drawing/2014/main" id="{F2D7429D-3AF5-F08D-FD8D-311523506B2F}"/>
              </a:ext>
            </a:extLst>
          </p:cNvPr>
          <p:cNvPicPr>
            <a:picLocks noChangeAspect="1"/>
          </p:cNvPicPr>
          <p:nvPr/>
        </p:nvPicPr>
        <p:blipFill>
          <a:blip r:embed="rId3"/>
          <a:stretch>
            <a:fillRect/>
          </a:stretch>
        </p:blipFill>
        <p:spPr>
          <a:xfrm>
            <a:off x="10262316" y="809624"/>
            <a:ext cx="1028700" cy="1395216"/>
          </a:xfrm>
          <a:prstGeom prst="rect">
            <a:avLst/>
          </a:prstGeom>
        </p:spPr>
      </p:pic>
      <p:pic>
        <p:nvPicPr>
          <p:cNvPr id="6" name="Picture 5">
            <a:extLst>
              <a:ext uri="{FF2B5EF4-FFF2-40B4-BE49-F238E27FC236}">
                <a16:creationId xmlns:a16="http://schemas.microsoft.com/office/drawing/2014/main" id="{4D02660B-C73C-1540-A216-CD933014E692}"/>
              </a:ext>
            </a:extLst>
          </p:cNvPr>
          <p:cNvPicPr>
            <a:picLocks noChangeAspect="1"/>
          </p:cNvPicPr>
          <p:nvPr/>
        </p:nvPicPr>
        <p:blipFill>
          <a:blip r:embed="rId4"/>
          <a:stretch>
            <a:fillRect/>
          </a:stretch>
        </p:blipFill>
        <p:spPr>
          <a:xfrm>
            <a:off x="8620124" y="2381668"/>
            <a:ext cx="2009775" cy="1552033"/>
          </a:xfrm>
          <a:prstGeom prst="rect">
            <a:avLst/>
          </a:prstGeom>
        </p:spPr>
      </p:pic>
      <p:pic>
        <p:nvPicPr>
          <p:cNvPr id="7" name="Picture 6">
            <a:extLst>
              <a:ext uri="{FF2B5EF4-FFF2-40B4-BE49-F238E27FC236}">
                <a16:creationId xmlns:a16="http://schemas.microsoft.com/office/drawing/2014/main" id="{4638E5CE-021A-EF63-8E19-81FCDBFAA8A9}"/>
              </a:ext>
            </a:extLst>
          </p:cNvPr>
          <p:cNvPicPr>
            <a:picLocks noChangeAspect="1"/>
          </p:cNvPicPr>
          <p:nvPr/>
        </p:nvPicPr>
        <p:blipFill rotWithShape="1">
          <a:blip r:embed="rId5"/>
          <a:srcRect l="17872" r="20088"/>
          <a:stretch/>
        </p:blipFill>
        <p:spPr>
          <a:xfrm>
            <a:off x="11106092" y="846719"/>
            <a:ext cx="1019233" cy="1369073"/>
          </a:xfrm>
          <a:prstGeom prst="rect">
            <a:avLst/>
          </a:prstGeom>
        </p:spPr>
      </p:pic>
      <p:pic>
        <p:nvPicPr>
          <p:cNvPr id="8" name="Picture 7">
            <a:extLst>
              <a:ext uri="{FF2B5EF4-FFF2-40B4-BE49-F238E27FC236}">
                <a16:creationId xmlns:a16="http://schemas.microsoft.com/office/drawing/2014/main" id="{E3E90512-E146-8C12-2F2A-6BFB624D3027}"/>
              </a:ext>
            </a:extLst>
          </p:cNvPr>
          <p:cNvPicPr>
            <a:picLocks noChangeAspect="1"/>
          </p:cNvPicPr>
          <p:nvPr/>
        </p:nvPicPr>
        <p:blipFill>
          <a:blip r:embed="rId6"/>
          <a:stretch>
            <a:fillRect/>
          </a:stretch>
        </p:blipFill>
        <p:spPr>
          <a:xfrm>
            <a:off x="10726893" y="2318112"/>
            <a:ext cx="1398432" cy="1679143"/>
          </a:xfrm>
          <a:prstGeom prst="rect">
            <a:avLst/>
          </a:prstGeom>
        </p:spPr>
      </p:pic>
      <p:pic>
        <p:nvPicPr>
          <p:cNvPr id="9" name="Picture 8">
            <a:extLst>
              <a:ext uri="{FF2B5EF4-FFF2-40B4-BE49-F238E27FC236}">
                <a16:creationId xmlns:a16="http://schemas.microsoft.com/office/drawing/2014/main" id="{7826D6CD-A8D5-097B-A1F3-6A78D00B8015}"/>
              </a:ext>
            </a:extLst>
          </p:cNvPr>
          <p:cNvPicPr>
            <a:picLocks noChangeAspect="1"/>
          </p:cNvPicPr>
          <p:nvPr/>
        </p:nvPicPr>
        <p:blipFill>
          <a:blip r:embed="rId7"/>
          <a:stretch>
            <a:fillRect/>
          </a:stretch>
        </p:blipFill>
        <p:spPr>
          <a:xfrm>
            <a:off x="8620124" y="3933700"/>
            <a:ext cx="1318125" cy="1805557"/>
          </a:xfrm>
          <a:prstGeom prst="rect">
            <a:avLst/>
          </a:prstGeom>
        </p:spPr>
      </p:pic>
      <p:pic>
        <p:nvPicPr>
          <p:cNvPr id="10" name="Picture 9">
            <a:extLst>
              <a:ext uri="{FF2B5EF4-FFF2-40B4-BE49-F238E27FC236}">
                <a16:creationId xmlns:a16="http://schemas.microsoft.com/office/drawing/2014/main" id="{1F74EE0E-4762-B0B1-2D25-9BED4A638B2F}"/>
              </a:ext>
            </a:extLst>
          </p:cNvPr>
          <p:cNvPicPr>
            <a:picLocks noChangeAspect="1"/>
          </p:cNvPicPr>
          <p:nvPr/>
        </p:nvPicPr>
        <p:blipFill>
          <a:blip r:embed="rId8"/>
          <a:stretch>
            <a:fillRect/>
          </a:stretch>
        </p:blipFill>
        <p:spPr>
          <a:xfrm>
            <a:off x="9871594" y="3997255"/>
            <a:ext cx="1234498" cy="1567030"/>
          </a:xfrm>
          <a:prstGeom prst="rect">
            <a:avLst/>
          </a:prstGeom>
        </p:spPr>
      </p:pic>
      <p:pic>
        <p:nvPicPr>
          <p:cNvPr id="11" name="Picture 10">
            <a:extLst>
              <a:ext uri="{FF2B5EF4-FFF2-40B4-BE49-F238E27FC236}">
                <a16:creationId xmlns:a16="http://schemas.microsoft.com/office/drawing/2014/main" id="{52E40DDD-1ABB-06FA-DF96-C404E0587EB4}"/>
              </a:ext>
            </a:extLst>
          </p:cNvPr>
          <p:cNvPicPr>
            <a:picLocks noChangeAspect="1"/>
          </p:cNvPicPr>
          <p:nvPr/>
        </p:nvPicPr>
        <p:blipFill>
          <a:blip r:embed="rId9"/>
          <a:stretch>
            <a:fillRect/>
          </a:stretch>
        </p:blipFill>
        <p:spPr>
          <a:xfrm>
            <a:off x="10981190" y="3968911"/>
            <a:ext cx="1241129" cy="1623718"/>
          </a:xfrm>
          <a:prstGeom prst="rect">
            <a:avLst/>
          </a:prstGeom>
        </p:spPr>
      </p:pic>
      <p:pic>
        <p:nvPicPr>
          <p:cNvPr id="12" name="Picture 11">
            <a:extLst>
              <a:ext uri="{FF2B5EF4-FFF2-40B4-BE49-F238E27FC236}">
                <a16:creationId xmlns:a16="http://schemas.microsoft.com/office/drawing/2014/main" id="{DCA256EC-DED2-255A-49AB-B14D9EAF51D4}"/>
              </a:ext>
            </a:extLst>
          </p:cNvPr>
          <p:cNvPicPr>
            <a:picLocks noChangeAspect="1"/>
          </p:cNvPicPr>
          <p:nvPr/>
        </p:nvPicPr>
        <p:blipFill>
          <a:blip r:embed="rId10"/>
          <a:stretch>
            <a:fillRect/>
          </a:stretch>
        </p:blipFill>
        <p:spPr>
          <a:xfrm>
            <a:off x="9333515" y="5440364"/>
            <a:ext cx="1062895" cy="1417636"/>
          </a:xfrm>
          <a:prstGeom prst="rect">
            <a:avLst/>
          </a:prstGeom>
        </p:spPr>
      </p:pic>
      <p:pic>
        <p:nvPicPr>
          <p:cNvPr id="13" name="Picture 12">
            <a:extLst>
              <a:ext uri="{FF2B5EF4-FFF2-40B4-BE49-F238E27FC236}">
                <a16:creationId xmlns:a16="http://schemas.microsoft.com/office/drawing/2014/main" id="{6964DC93-3265-46AA-99EA-16EAB587BB2F}"/>
              </a:ext>
            </a:extLst>
          </p:cNvPr>
          <p:cNvPicPr>
            <a:picLocks noChangeAspect="1"/>
          </p:cNvPicPr>
          <p:nvPr/>
        </p:nvPicPr>
        <p:blipFill rotWithShape="1">
          <a:blip r:embed="rId11"/>
          <a:srcRect l="22081" r="22361"/>
          <a:stretch/>
        </p:blipFill>
        <p:spPr>
          <a:xfrm>
            <a:off x="10656319" y="5581380"/>
            <a:ext cx="1116581" cy="1341306"/>
          </a:xfrm>
          <a:prstGeom prst="rect">
            <a:avLst/>
          </a:prstGeom>
        </p:spPr>
      </p:pic>
    </p:spTree>
    <p:extLst>
      <p:ext uri="{BB962C8B-B14F-4D97-AF65-F5344CB8AC3E}">
        <p14:creationId xmlns:p14="http://schemas.microsoft.com/office/powerpoint/2010/main" val="1199092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8B075-15A6-48F9-8B64-91DA12DF4259}"/>
              </a:ext>
            </a:extLst>
          </p:cNvPr>
          <p:cNvSpPr>
            <a:spLocks noGrp="1"/>
          </p:cNvSpPr>
          <p:nvPr>
            <p:ph type="title"/>
          </p:nvPr>
        </p:nvSpPr>
        <p:spPr>
          <a:xfrm>
            <a:off x="754225" y="-316010"/>
            <a:ext cx="10515600" cy="1325563"/>
          </a:xfrm>
        </p:spPr>
        <p:txBody>
          <a:bodyPr/>
          <a:lstStyle/>
          <a:p>
            <a:pPr algn="ctr"/>
            <a:r>
              <a:rPr lang="en-US" b="1" dirty="0">
                <a:effectLst>
                  <a:outerShdw blurRad="38100" dist="38100" dir="2700000" algn="tl">
                    <a:srgbClr val="000000">
                      <a:alpha val="43137"/>
                    </a:srgbClr>
                  </a:outerShdw>
                </a:effectLst>
              </a:rPr>
              <a:t>The Hour of His Judgment</a:t>
            </a:r>
          </a:p>
        </p:txBody>
      </p:sp>
      <p:pic>
        <p:nvPicPr>
          <p:cNvPr id="3" name="Picture 2">
            <a:extLst>
              <a:ext uri="{FF2B5EF4-FFF2-40B4-BE49-F238E27FC236}">
                <a16:creationId xmlns:a16="http://schemas.microsoft.com/office/drawing/2014/main" id="{D9AE1E2A-EB5A-4A63-80ED-3F77E9541AA6}"/>
              </a:ext>
            </a:extLst>
          </p:cNvPr>
          <p:cNvPicPr>
            <a:picLocks noChangeAspect="1"/>
          </p:cNvPicPr>
          <p:nvPr/>
        </p:nvPicPr>
        <p:blipFill rotWithShape="1">
          <a:blip r:embed="rId2"/>
          <a:srcRect t="24774"/>
          <a:stretch/>
        </p:blipFill>
        <p:spPr>
          <a:xfrm>
            <a:off x="6783353" y="737119"/>
            <a:ext cx="5343331" cy="2261022"/>
          </a:xfrm>
          <a:prstGeom prst="rect">
            <a:avLst/>
          </a:prstGeom>
        </p:spPr>
      </p:pic>
      <p:sp>
        <p:nvSpPr>
          <p:cNvPr id="5" name="TextBox 4">
            <a:extLst>
              <a:ext uri="{FF2B5EF4-FFF2-40B4-BE49-F238E27FC236}">
                <a16:creationId xmlns:a16="http://schemas.microsoft.com/office/drawing/2014/main" id="{B50DEBCC-8622-4E70-932B-BB06C5A6A599}"/>
              </a:ext>
            </a:extLst>
          </p:cNvPr>
          <p:cNvSpPr txBox="1"/>
          <p:nvPr/>
        </p:nvSpPr>
        <p:spPr>
          <a:xfrm>
            <a:off x="221602" y="737119"/>
            <a:ext cx="6449785"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Dan. 8:14 “And he said unto me,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Unto two thousand and three hundred days; then shall the sanctuary be cleansed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.”---ended in 1844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Lev. 16:15-16 “Then shall he kill the goat of the sin offering, that is for the people, and bring his blood within the vail, and do with that blood as he did with the blood of the bullock, and sprinkle it upon the mercy seat, and before the mercy seat: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And he shall make an atonement for the holy place, because of the uncleanness of the children of Israel, and because of their transgressions in all their sins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so shall he do for the tabernacle of the congregation, that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remaineth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among them in the midst of their uncleanness.”</a:t>
            </a:r>
          </a:p>
        </p:txBody>
      </p:sp>
      <p:pic>
        <p:nvPicPr>
          <p:cNvPr id="6" name="Picture 5">
            <a:extLst>
              <a:ext uri="{FF2B5EF4-FFF2-40B4-BE49-F238E27FC236}">
                <a16:creationId xmlns:a16="http://schemas.microsoft.com/office/drawing/2014/main" id="{1506CF2F-E264-492C-9786-C55CB36E8AB9}"/>
              </a:ext>
            </a:extLst>
          </p:cNvPr>
          <p:cNvPicPr>
            <a:picLocks noChangeAspect="1"/>
          </p:cNvPicPr>
          <p:nvPr/>
        </p:nvPicPr>
        <p:blipFill>
          <a:blip r:embed="rId3"/>
          <a:stretch>
            <a:fillRect/>
          </a:stretch>
        </p:blipFill>
        <p:spPr>
          <a:xfrm>
            <a:off x="7121199" y="3161426"/>
            <a:ext cx="4568767" cy="3319971"/>
          </a:xfrm>
          <a:prstGeom prst="rect">
            <a:avLst/>
          </a:prstGeom>
        </p:spPr>
      </p:pic>
    </p:spTree>
    <p:extLst>
      <p:ext uri="{BB962C8B-B14F-4D97-AF65-F5344CB8AC3E}">
        <p14:creationId xmlns:p14="http://schemas.microsoft.com/office/powerpoint/2010/main" val="4136773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874AED-D25B-4979-9C50-695492751A3C}"/>
              </a:ext>
            </a:extLst>
          </p:cNvPr>
          <p:cNvPicPr>
            <a:picLocks noChangeAspect="1"/>
          </p:cNvPicPr>
          <p:nvPr/>
        </p:nvPicPr>
        <p:blipFill>
          <a:blip r:embed="rId2"/>
          <a:stretch>
            <a:fillRect/>
          </a:stretch>
        </p:blipFill>
        <p:spPr>
          <a:xfrm>
            <a:off x="1559746" y="0"/>
            <a:ext cx="9072507" cy="6858000"/>
          </a:xfrm>
          <a:prstGeom prst="rect">
            <a:avLst/>
          </a:prstGeom>
        </p:spPr>
      </p:pic>
    </p:spTree>
    <p:extLst>
      <p:ext uri="{BB962C8B-B14F-4D97-AF65-F5344CB8AC3E}">
        <p14:creationId xmlns:p14="http://schemas.microsoft.com/office/powerpoint/2010/main" val="3164903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0F8F4-0EE7-6601-F059-81265DC65227}"/>
              </a:ext>
            </a:extLst>
          </p:cNvPr>
          <p:cNvSpPr>
            <a:spLocks noGrp="1"/>
          </p:cNvSpPr>
          <p:nvPr>
            <p:ph type="title"/>
          </p:nvPr>
        </p:nvSpPr>
        <p:spPr>
          <a:xfrm>
            <a:off x="912845" y="-316010"/>
            <a:ext cx="10515600" cy="1325563"/>
          </a:xfrm>
        </p:spPr>
        <p:txBody>
          <a:bodyPr/>
          <a:lstStyle/>
          <a:p>
            <a:pPr algn="ctr"/>
            <a:r>
              <a:rPr lang="en-US" u="sng" dirty="0">
                <a:solidFill>
                  <a:srgbClr val="FF0000"/>
                </a:solidFill>
                <a:effectLst>
                  <a:outerShdw blurRad="38100" dist="38100" dir="2700000" algn="tl">
                    <a:srgbClr val="000000">
                      <a:alpha val="43137"/>
                    </a:srgbClr>
                  </a:outerShdw>
                </a:effectLst>
              </a:rPr>
              <a:t>What is Daniel 8 Talking About???</a:t>
            </a:r>
          </a:p>
        </p:txBody>
      </p:sp>
      <p:sp>
        <p:nvSpPr>
          <p:cNvPr id="4" name="TextBox 3">
            <a:extLst>
              <a:ext uri="{FF2B5EF4-FFF2-40B4-BE49-F238E27FC236}">
                <a16:creationId xmlns:a16="http://schemas.microsoft.com/office/drawing/2014/main" id="{BAAC1003-CC98-C279-5446-4C1FB6062859}"/>
              </a:ext>
            </a:extLst>
          </p:cNvPr>
          <p:cNvSpPr txBox="1"/>
          <p:nvPr/>
        </p:nvSpPr>
        <p:spPr>
          <a:xfrm>
            <a:off x="0" y="646675"/>
            <a:ext cx="12192000" cy="5693866"/>
          </a:xfrm>
          <a:prstGeom prst="rect">
            <a:avLst/>
          </a:prstGeom>
          <a:noFill/>
        </p:spPr>
        <p:txBody>
          <a:bodyPr wrap="square">
            <a:spAutoFit/>
          </a:bodyPr>
          <a:lstStyle/>
          <a:p>
            <a:r>
              <a:rPr lang="en-US" sz="2800" dirty="0"/>
              <a:t>Daniel 8:9-14 “And </a:t>
            </a:r>
            <a:r>
              <a:rPr lang="en-US" sz="2800" b="1" u="sng" dirty="0"/>
              <a:t>out of one of them came forth a little horn</a:t>
            </a:r>
            <a:r>
              <a:rPr lang="en-US" sz="2800" dirty="0"/>
              <a:t>, </a:t>
            </a:r>
            <a:r>
              <a:rPr lang="en-US" sz="2800" b="1" u="sng" dirty="0"/>
              <a:t>which waxed exceeding great</a:t>
            </a:r>
            <a:r>
              <a:rPr lang="en-US" sz="2800" dirty="0"/>
              <a:t>, toward the south, and toward the east, and toward the pleasant land. </a:t>
            </a:r>
            <a:r>
              <a:rPr lang="en-US" sz="2800" b="1" u="sng" dirty="0"/>
              <a:t>And it waxed great, even to the host of heaven; and it cast down some of the host and of the stars to the ground, and stamped upon them</a:t>
            </a:r>
            <a:r>
              <a:rPr lang="en-US" sz="2800" dirty="0"/>
              <a:t>. Yea, </a:t>
            </a:r>
            <a:r>
              <a:rPr lang="en-US" sz="2800" b="1" u="sng" dirty="0"/>
              <a:t>he magnified himself even to the prince of the host, and by him the daily sacrifice was taken away, and the place of the sanctuary was cast down</a:t>
            </a:r>
            <a:r>
              <a:rPr lang="en-US" sz="2800" dirty="0"/>
              <a:t>. And an host was given him </a:t>
            </a:r>
            <a:r>
              <a:rPr lang="en-US" sz="2800" b="1" u="sng" dirty="0"/>
              <a:t>against the daily sacrifice by reason of transgression</a:t>
            </a:r>
            <a:r>
              <a:rPr lang="en-US" sz="2800" dirty="0"/>
              <a:t>, and it </a:t>
            </a:r>
            <a:r>
              <a:rPr lang="en-US" sz="2800" b="1" u="sng" dirty="0"/>
              <a:t>cast down the truth to the ground; and it </a:t>
            </a:r>
            <a:r>
              <a:rPr lang="en-US" sz="2800" b="1" u="sng" dirty="0" err="1"/>
              <a:t>practised</a:t>
            </a:r>
            <a:r>
              <a:rPr lang="en-US" sz="2800" b="1" u="sng" dirty="0"/>
              <a:t>, and prospered</a:t>
            </a:r>
            <a:r>
              <a:rPr lang="en-US" sz="2800" dirty="0"/>
              <a:t>. Then I heard one saint speaking, and another saint said unto that certain saint which </a:t>
            </a:r>
            <a:r>
              <a:rPr lang="en-US" sz="2800" dirty="0" err="1"/>
              <a:t>spake</a:t>
            </a:r>
            <a:r>
              <a:rPr lang="en-US" sz="2800" dirty="0"/>
              <a:t>, </a:t>
            </a:r>
            <a:r>
              <a:rPr lang="en-US" sz="2800" b="1" u="sng" dirty="0"/>
              <a:t>How long shall be the vision concerning the daily sacrifice, and the transgression of desolation</a:t>
            </a:r>
            <a:r>
              <a:rPr lang="en-US" sz="2800" dirty="0"/>
              <a:t>, to give </a:t>
            </a:r>
            <a:r>
              <a:rPr lang="en-US" sz="2800" b="1" u="sng" dirty="0"/>
              <a:t>both the sanctuary and the host to be trodden under foot</a:t>
            </a:r>
            <a:r>
              <a:rPr lang="en-US" sz="2800" dirty="0"/>
              <a:t>? And he said unto me, </a:t>
            </a:r>
            <a:r>
              <a:rPr lang="en-US" sz="2800" b="1" u="sng" dirty="0"/>
              <a:t>Unto two thousand and three hundred days; then shall the sanctuary be cleansed</a:t>
            </a:r>
            <a:r>
              <a:rPr lang="en-US" sz="2800" dirty="0"/>
              <a:t>.”</a:t>
            </a:r>
          </a:p>
        </p:txBody>
      </p:sp>
    </p:spTree>
    <p:extLst>
      <p:ext uri="{BB962C8B-B14F-4D97-AF65-F5344CB8AC3E}">
        <p14:creationId xmlns:p14="http://schemas.microsoft.com/office/powerpoint/2010/main" val="1186021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E66E6-7ED1-4C3C-A410-9CADA706C0E0}"/>
              </a:ext>
            </a:extLst>
          </p:cNvPr>
          <p:cNvSpPr>
            <a:spLocks noGrp="1"/>
          </p:cNvSpPr>
          <p:nvPr>
            <p:ph type="title"/>
          </p:nvPr>
        </p:nvSpPr>
        <p:spPr>
          <a:xfrm>
            <a:off x="962488" y="-256312"/>
            <a:ext cx="10515600" cy="1325563"/>
          </a:xfrm>
        </p:spPr>
        <p:txBody>
          <a:bodyPr/>
          <a:lstStyle/>
          <a:p>
            <a:r>
              <a:rPr lang="en-US" dirty="0">
                <a:effectLst>
                  <a:outerShdw blurRad="38100" dist="38100" dir="2700000" algn="tl">
                    <a:srgbClr val="000000">
                      <a:alpha val="43137"/>
                    </a:srgbClr>
                  </a:outerShdw>
                </a:effectLst>
              </a:rPr>
              <a:t>Who’s Exalting Themselves Against God?</a:t>
            </a:r>
          </a:p>
        </p:txBody>
      </p:sp>
      <p:sp>
        <p:nvSpPr>
          <p:cNvPr id="3" name="Rectangle 2">
            <a:extLst>
              <a:ext uri="{FF2B5EF4-FFF2-40B4-BE49-F238E27FC236}">
                <a16:creationId xmlns:a16="http://schemas.microsoft.com/office/drawing/2014/main" id="{8F92935D-3E3E-4EE3-8D66-9A3D46012694}"/>
              </a:ext>
            </a:extLst>
          </p:cNvPr>
          <p:cNvSpPr/>
          <p:nvPr/>
        </p:nvSpPr>
        <p:spPr>
          <a:xfrm>
            <a:off x="0" y="733246"/>
            <a:ext cx="12191999" cy="61247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To believe that our Lord God the Pope has not the power to decree as he is decreed, is to be deemed heretical</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 Gloss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Extravagantes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Pope John XXII Cum inter, Tit. XIV, Cap. IV. Ad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Callem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Sexti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Decretalium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Paris, 1685)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"Hence the Pope is crowned with a triple crown, as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king of heaven and of earth and of the lower regions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(Ferraris,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Prompta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Bibliotheca», 1763, Volume VI, 'Papa II', p.26)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Saviour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Himself is the door of the sheepfold: 'I am the door of the sheep.' Into this fold of Jesus Christ,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no man may enter unless he be led by the Sovereign Pontiff; and only if they be united to him can men be saved, for the Roman Pontiff is the Vicar of Christ and His personal representative on earth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(Pope John XXIII in his homily to the Bishops and faithful assisting at his coronation on November 4, 1958)</a:t>
            </a:r>
          </a:p>
        </p:txBody>
      </p:sp>
    </p:spTree>
    <p:extLst>
      <p:ext uri="{BB962C8B-B14F-4D97-AF65-F5344CB8AC3E}">
        <p14:creationId xmlns:p14="http://schemas.microsoft.com/office/powerpoint/2010/main" val="3776628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A44BB-69D0-4B97-9BA6-BB7ADEC2A8CE}"/>
              </a:ext>
            </a:extLst>
          </p:cNvPr>
          <p:cNvSpPr>
            <a:spLocks noGrp="1"/>
          </p:cNvSpPr>
          <p:nvPr>
            <p:ph type="title"/>
          </p:nvPr>
        </p:nvSpPr>
        <p:spPr>
          <a:xfrm>
            <a:off x="838200" y="-318456"/>
            <a:ext cx="10515600" cy="1325563"/>
          </a:xfrm>
        </p:spPr>
        <p:txBody>
          <a:bodyPr/>
          <a:lstStyle/>
          <a:p>
            <a:pPr algn="ctr"/>
            <a:r>
              <a:rPr lang="en-US" b="1" dirty="0"/>
              <a:t>Even to the Prince of the Host…</a:t>
            </a:r>
          </a:p>
        </p:txBody>
      </p:sp>
      <p:sp>
        <p:nvSpPr>
          <p:cNvPr id="3" name="TextBox 2">
            <a:extLst>
              <a:ext uri="{FF2B5EF4-FFF2-40B4-BE49-F238E27FC236}">
                <a16:creationId xmlns:a16="http://schemas.microsoft.com/office/drawing/2014/main" id="{2D2585B8-3C70-468F-98D5-4338C5661C2D}"/>
              </a:ext>
            </a:extLst>
          </p:cNvPr>
          <p:cNvSpPr txBox="1"/>
          <p:nvPr/>
        </p:nvSpPr>
        <p:spPr>
          <a:xfrm>
            <a:off x="0" y="546811"/>
            <a:ext cx="12192000" cy="65556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700" b="1" i="0" u="sng" strike="noStrike" kern="1200" cap="none" spc="0" normalizeH="0" baseline="0" noProof="0" dirty="0">
                <a:ln>
                  <a:noFill/>
                </a:ln>
                <a:solidFill>
                  <a:prstClr val="black"/>
                </a:solidFill>
                <a:effectLst/>
                <a:uLnTx/>
                <a:uFillTx/>
                <a:latin typeface="Calibri" panose="020F0502020204030204"/>
                <a:ea typeface="+mn-ea"/>
                <a:cs typeface="+mn-cs"/>
              </a:rPr>
              <a:t>The Pope and God are the same</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so he has all power in Heaven and earth”—Pope Pius V (1566-1572), Barclay, Cities Petrus </a:t>
            </a:r>
            <a:r>
              <a:rPr kumimoji="0" lang="en-US" sz="2700" b="0" i="0" u="none" strike="noStrike" kern="1200" cap="none" spc="0" normalizeH="0" baseline="0" noProof="0" dirty="0" err="1">
                <a:ln>
                  <a:noFill/>
                </a:ln>
                <a:solidFill>
                  <a:prstClr val="black"/>
                </a:solidFill>
                <a:effectLst/>
                <a:uLnTx/>
                <a:uFillTx/>
                <a:latin typeface="Calibri" panose="020F0502020204030204"/>
                <a:ea typeface="+mn-ea"/>
                <a:cs typeface="+mn-cs"/>
              </a:rPr>
              <a:t>Bertanous</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Chapter XXVII: 218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“We may according to the fulness of our power, </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dispose of the law and dispense above the law</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Those whom the Pope of Rome doth separate, </a:t>
            </a:r>
            <a:r>
              <a:rPr kumimoji="0" lang="en-US" sz="2700" b="1" i="0" u="sng" strike="noStrike" kern="1200" cap="none" spc="0" normalizeH="0" baseline="0" noProof="0" dirty="0">
                <a:ln>
                  <a:noFill/>
                </a:ln>
                <a:solidFill>
                  <a:prstClr val="black"/>
                </a:solidFill>
                <a:effectLst/>
                <a:uLnTx/>
                <a:uFillTx/>
                <a:latin typeface="Calibri" panose="020F0502020204030204"/>
                <a:ea typeface="+mn-ea"/>
                <a:cs typeface="+mn-cs"/>
              </a:rPr>
              <a:t>it is not a man that separates them but God. For the Pope </a:t>
            </a:r>
            <a:r>
              <a:rPr kumimoji="0" lang="en-US" sz="2700" b="1" i="0" u="sng" strike="noStrike" kern="1200" cap="none" spc="0" normalizeH="0" baseline="0" noProof="0" dirty="0" err="1">
                <a:ln>
                  <a:noFill/>
                </a:ln>
                <a:solidFill>
                  <a:prstClr val="black"/>
                </a:solidFill>
                <a:effectLst/>
                <a:uLnTx/>
                <a:uFillTx/>
                <a:latin typeface="Calibri" panose="020F0502020204030204"/>
                <a:ea typeface="+mn-ea"/>
                <a:cs typeface="+mn-cs"/>
              </a:rPr>
              <a:t>holdeth</a:t>
            </a:r>
            <a:r>
              <a:rPr kumimoji="0" lang="en-US" sz="2700" b="1" i="0" u="sng" strike="noStrike" kern="1200" cap="none" spc="0" normalizeH="0" baseline="0" noProof="0" dirty="0">
                <a:ln>
                  <a:noFill/>
                </a:ln>
                <a:solidFill>
                  <a:prstClr val="black"/>
                </a:solidFill>
                <a:effectLst/>
                <a:uLnTx/>
                <a:uFillTx/>
                <a:latin typeface="Calibri" panose="020F0502020204030204"/>
                <a:ea typeface="+mn-ea"/>
                <a:cs typeface="+mn-cs"/>
              </a:rPr>
              <a:t> place on earth, not simply of a man but of the true God</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.”—Pope Innocent III (1198-1216), Decretals of Gregory IX, Bk 1, </a:t>
            </a:r>
            <a:r>
              <a:rPr kumimoji="0" lang="en-US" sz="2700" b="0" i="0" u="none" strike="noStrike" kern="1200" cap="none" spc="0" normalizeH="0" baseline="0" noProof="0" dirty="0" err="1">
                <a:ln>
                  <a:noFill/>
                </a:ln>
                <a:solidFill>
                  <a:prstClr val="black"/>
                </a:solidFill>
                <a:effectLst/>
                <a:uLnTx/>
                <a:uFillTx/>
                <a:latin typeface="Calibri" panose="020F0502020204030204"/>
                <a:ea typeface="+mn-ea"/>
                <a:cs typeface="+mn-cs"/>
              </a:rPr>
              <a:t>ch.</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“We declare, assert, define and pronounce to be subject to the Roman Pontiff is </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to every creature altogether necessary for salvation</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 . I have the authority of the King of Kings. </a:t>
            </a:r>
            <a:r>
              <a:rPr kumimoji="0" lang="en-US" sz="2700" b="1" i="0" u="sng" strike="noStrike" kern="1200" cap="none" spc="0" normalizeH="0" baseline="0" noProof="0" dirty="0">
                <a:ln>
                  <a:noFill/>
                </a:ln>
                <a:solidFill>
                  <a:prstClr val="black"/>
                </a:solidFill>
                <a:effectLst/>
                <a:uLnTx/>
                <a:uFillTx/>
                <a:latin typeface="Calibri" panose="020F0502020204030204"/>
                <a:ea typeface="+mn-ea"/>
                <a:cs typeface="+mn-cs"/>
              </a:rPr>
              <a:t>I am all in all, and above all, so that God Himself and I, the Vicar of Christ, have but one consistory, and I am able to do almost all that God can do. What therefore, can you make of me but God?”</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—Pope Boniface VIII (1294-1303), Papal Bull </a:t>
            </a:r>
            <a:r>
              <a:rPr kumimoji="0" lang="en-US" sz="2700" b="0" i="0" u="none" strike="noStrike" kern="1200" cap="none" spc="0" normalizeH="0" baseline="0" noProof="0" dirty="0" err="1">
                <a:ln>
                  <a:noFill/>
                </a:ln>
                <a:solidFill>
                  <a:prstClr val="black"/>
                </a:solidFill>
                <a:effectLst/>
                <a:uLnTx/>
                <a:uFillTx/>
                <a:latin typeface="Calibri" panose="020F0502020204030204"/>
                <a:ea typeface="+mn-ea"/>
                <a:cs typeface="+mn-cs"/>
              </a:rPr>
              <a:t>Unam</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Sanctum, 1302AD</a:t>
            </a:r>
            <a:endParaRPr kumimoji="0" lang="en-US" sz="27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501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96388B-8C8F-4E6C-92E0-5074EA06F27A}"/>
              </a:ext>
            </a:extLst>
          </p:cNvPr>
          <p:cNvSpPr txBox="1"/>
          <p:nvPr/>
        </p:nvSpPr>
        <p:spPr>
          <a:xfrm>
            <a:off x="124287" y="284087"/>
            <a:ext cx="11771791"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 alone . . . am the successor of the apostles, the vicar of Christ.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I am the way, the truth, and the life”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—Pope Pius XI (1922-1939), quoted in Henry Charles Sheldon, History of the Christian Church, p. 59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“All names which the Scriptures are applied to Christ, by virtue of which it is established that he is over the church,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all the same names are applied to the Pope.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”—Robert Bellarmine, On the Authority of Councils, Vol. 2: 266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The Pope takes the place of Christ on earth. .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by divine right the Pope has supreme and full power in faith, in morals over each and every pastor and his flock. He is the true vicar, the head of the entire church, the father and teacher of all Christians.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He is the infallible ruler,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 founder of dogmas,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the author of and the judge of all, being judged by no one, God himself on earth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”—New York Catechism</a:t>
            </a:r>
          </a:p>
        </p:txBody>
      </p:sp>
    </p:spTree>
    <p:extLst>
      <p:ext uri="{BB962C8B-B14F-4D97-AF65-F5344CB8AC3E}">
        <p14:creationId xmlns:p14="http://schemas.microsoft.com/office/powerpoint/2010/main" val="1224047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89CF-0A25-4903-B84E-C7BEC25626A7}"/>
              </a:ext>
            </a:extLst>
          </p:cNvPr>
          <p:cNvSpPr>
            <a:spLocks noGrp="1"/>
          </p:cNvSpPr>
          <p:nvPr>
            <p:ph type="title"/>
          </p:nvPr>
        </p:nvSpPr>
        <p:spPr>
          <a:xfrm>
            <a:off x="838200" y="-123147"/>
            <a:ext cx="10515600" cy="1325563"/>
          </a:xfrm>
        </p:spPr>
        <p:txBody>
          <a:bodyPr/>
          <a:lstStyle/>
          <a:p>
            <a:pPr algn="ctr"/>
            <a:r>
              <a:rPr lang="en-US" i="1" dirty="0">
                <a:solidFill>
                  <a:srgbClr val="FF0000"/>
                </a:solidFill>
                <a:effectLst>
                  <a:outerShdw blurRad="38100" dist="38100" dir="2700000" algn="tl">
                    <a:srgbClr val="000000">
                      <a:alpha val="43137"/>
                    </a:srgbClr>
                  </a:outerShdw>
                </a:effectLst>
              </a:rPr>
              <a:t>The Papacy Stands up against Christ! Who’s Your Authority?</a:t>
            </a:r>
          </a:p>
        </p:txBody>
      </p:sp>
      <p:sp>
        <p:nvSpPr>
          <p:cNvPr id="4" name="TextBox 3">
            <a:extLst>
              <a:ext uri="{FF2B5EF4-FFF2-40B4-BE49-F238E27FC236}">
                <a16:creationId xmlns:a16="http://schemas.microsoft.com/office/drawing/2014/main" id="{DA7D351F-F7E3-4934-A028-BE85509B0678}"/>
              </a:ext>
            </a:extLst>
          </p:cNvPr>
          <p:cNvSpPr txBox="1"/>
          <p:nvPr/>
        </p:nvSpPr>
        <p:spPr>
          <a:xfrm>
            <a:off x="64363" y="1095821"/>
            <a:ext cx="7961051"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Not the Creator of Universe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Genesis 2:1-3,-but the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Catholic Church can claim the honor of having granted man a pause to his work every seven days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 C.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Mosna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Storia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della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Domenica, 1969, pp. 366-367)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1" i="1" u="sng" strike="noStrike" kern="1200" cap="none" spc="0" normalizeH="0" baseline="0" noProof="0" dirty="0">
                <a:ln>
                  <a:noFill/>
                </a:ln>
                <a:solidFill>
                  <a:prstClr val="black"/>
                </a:solidFill>
                <a:effectLst/>
                <a:uLnTx/>
                <a:uFillTx/>
                <a:latin typeface="Calibri" panose="020F0502020204030204"/>
                <a:ea typeface="+mn-ea"/>
                <a:cs typeface="+mn-cs"/>
              </a:rPr>
              <a:t>The Pope is of great authority and power that he can modify, explain, or interpret even divine laws... The Pope can modify divine law</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since his power is not of man, but of God, and he acts as vicegerent of God upon earth."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(Lucius Ferraris,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Prompta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Bibliotheca, Papa, art. 2, translated)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1" i="1" u="sng" strike="noStrike" kern="1200" cap="none" spc="0" normalizeH="0" baseline="0" noProof="0" dirty="0">
                <a:ln>
                  <a:noFill/>
                </a:ln>
                <a:solidFill>
                  <a:prstClr val="black"/>
                </a:solidFill>
                <a:effectLst/>
                <a:uLnTx/>
                <a:uFillTx/>
                <a:latin typeface="Calibri" panose="020F0502020204030204"/>
                <a:ea typeface="+mn-ea"/>
                <a:cs typeface="+mn-cs"/>
              </a:rPr>
              <a:t>The authority of the church could therefore not be bound to the authority of the Scriptures</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because the Church had changed...the Sabbath into Sunday, not by command of Christ, </a:t>
            </a:r>
            <a:r>
              <a:rPr kumimoji="0" lang="en-US" sz="2400" b="1" i="1" u="sng" strike="noStrike" kern="1200" cap="none" spc="0" normalizeH="0" baseline="0" noProof="0" dirty="0">
                <a:ln>
                  <a:noFill/>
                </a:ln>
                <a:solidFill>
                  <a:prstClr val="black"/>
                </a:solidFill>
                <a:effectLst/>
                <a:uLnTx/>
                <a:uFillTx/>
                <a:latin typeface="Calibri" panose="020F0502020204030204"/>
                <a:ea typeface="+mn-ea"/>
                <a:cs typeface="+mn-cs"/>
              </a:rPr>
              <a:t>but by its own authority</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(Canon and Tradition, p. 263)</a:t>
            </a:r>
          </a:p>
        </p:txBody>
      </p:sp>
      <p:pic>
        <p:nvPicPr>
          <p:cNvPr id="5" name="Picture 4">
            <a:extLst>
              <a:ext uri="{FF2B5EF4-FFF2-40B4-BE49-F238E27FC236}">
                <a16:creationId xmlns:a16="http://schemas.microsoft.com/office/drawing/2014/main" id="{4BA65A44-F85D-48B8-AC9D-0E440E36621E}"/>
              </a:ext>
            </a:extLst>
          </p:cNvPr>
          <p:cNvPicPr>
            <a:picLocks noChangeAspect="1"/>
          </p:cNvPicPr>
          <p:nvPr/>
        </p:nvPicPr>
        <p:blipFill>
          <a:blip r:embed="rId2"/>
          <a:stretch>
            <a:fillRect/>
          </a:stretch>
        </p:blipFill>
        <p:spPr>
          <a:xfrm>
            <a:off x="8025414" y="2171283"/>
            <a:ext cx="4115456" cy="2717916"/>
          </a:xfrm>
          <a:prstGeom prst="rect">
            <a:avLst/>
          </a:prstGeom>
        </p:spPr>
      </p:pic>
    </p:spTree>
    <p:extLst>
      <p:ext uri="{BB962C8B-B14F-4D97-AF65-F5344CB8AC3E}">
        <p14:creationId xmlns:p14="http://schemas.microsoft.com/office/powerpoint/2010/main" val="1572974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48BBB-B6FE-4C35-9853-4504916D76A8}"/>
              </a:ext>
            </a:extLst>
          </p:cNvPr>
          <p:cNvSpPr>
            <a:spLocks noGrp="1"/>
          </p:cNvSpPr>
          <p:nvPr>
            <p:ph type="title"/>
          </p:nvPr>
        </p:nvSpPr>
        <p:spPr>
          <a:xfrm>
            <a:off x="838200" y="-318456"/>
            <a:ext cx="10515600" cy="1325563"/>
          </a:xfrm>
        </p:spPr>
        <p:txBody>
          <a:bodyPr/>
          <a:lstStyle/>
          <a:p>
            <a:pPr algn="ctr"/>
            <a:r>
              <a:rPr lang="en-US" b="1" dirty="0">
                <a:effectLst>
                  <a:outerShdw blurRad="38100" dist="38100" dir="2700000" algn="tl">
                    <a:srgbClr val="000000">
                      <a:alpha val="43137"/>
                    </a:srgbClr>
                  </a:outerShdw>
                </a:effectLst>
              </a:rPr>
              <a:t>One Compromise After Another…</a:t>
            </a:r>
          </a:p>
        </p:txBody>
      </p:sp>
      <p:sp>
        <p:nvSpPr>
          <p:cNvPr id="3" name="Rectangle 2">
            <a:extLst>
              <a:ext uri="{FF2B5EF4-FFF2-40B4-BE49-F238E27FC236}">
                <a16:creationId xmlns:a16="http://schemas.microsoft.com/office/drawing/2014/main" id="{745E3375-0077-47C4-B146-FAFEC6CEC4AE}"/>
              </a:ext>
            </a:extLst>
          </p:cNvPr>
          <p:cNvSpPr/>
          <p:nvPr/>
        </p:nvSpPr>
        <p:spPr>
          <a:xfrm>
            <a:off x="1" y="496725"/>
            <a:ext cx="12192000" cy="618630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Prayers for the dead 					300s		Martyrdom of Polycarp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Veneration of angels and dead saints 				300s		Discussed at martyrdom of Polycarp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The Mass, as a daily celebration, adopted 			300s   		Augustine writings…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Holy Water						300s		In the Apostolic Constitutions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The worship of Mary					431 		Council of Ephesus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Purgatory 						593		Established by Pope Gregory the Great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Every Altar Must contain a Relic (relic idolatry)			767		Nicaean Council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Extreme Unction 						800s		Became a Sacrament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The Rosary						800s		Irish Monks and 150 Psalm Chants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Celibacy of the priesthood					1022		Decree of Boniface VII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The sale of Indulgences, commonly regarded as a purchase of             1088		Pope Urban II in support of Crusades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The Inquisition						1184		Council of Verona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Transubstantiation						1215		Innocent III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Confession once a year minimum				1215		Innocent III in Lateran Council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The adoration of the wafer (Host)				1220		Pope Honorius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The Bible forbidden to laymen 				1229		Council of Valencia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Tradition equal with Scripture				1545		Council of Trent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The apocryphal books declared inspired			1546		Council of Trent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The Immaculate Conception 					1834		Pope Pius IX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Papal Infallibility						1870 		Pope Pius IX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Assumption of Mary					1950		Pope Pius XII</a:t>
            </a:r>
          </a:p>
        </p:txBody>
      </p:sp>
    </p:spTree>
    <p:extLst>
      <p:ext uri="{BB962C8B-B14F-4D97-AF65-F5344CB8AC3E}">
        <p14:creationId xmlns:p14="http://schemas.microsoft.com/office/powerpoint/2010/main" val="1024067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5B76-6AEC-411F-B780-992C2AFF1FB2}"/>
              </a:ext>
            </a:extLst>
          </p:cNvPr>
          <p:cNvPicPr>
            <a:picLocks noChangeAspect="1"/>
          </p:cNvPicPr>
          <p:nvPr/>
        </p:nvPicPr>
        <p:blipFill>
          <a:blip r:embed="rId2"/>
          <a:stretch>
            <a:fillRect/>
          </a:stretch>
        </p:blipFill>
        <p:spPr>
          <a:xfrm>
            <a:off x="8127896" y="3541334"/>
            <a:ext cx="3965154" cy="2642516"/>
          </a:xfrm>
          <a:prstGeom prst="rect">
            <a:avLst/>
          </a:prstGeom>
        </p:spPr>
      </p:pic>
      <p:pic>
        <p:nvPicPr>
          <p:cNvPr id="4" name="Picture 3">
            <a:extLst>
              <a:ext uri="{FF2B5EF4-FFF2-40B4-BE49-F238E27FC236}">
                <a16:creationId xmlns:a16="http://schemas.microsoft.com/office/drawing/2014/main" id="{F937D82F-6478-4C43-BC4E-A8C1C10671B5}"/>
              </a:ext>
            </a:extLst>
          </p:cNvPr>
          <p:cNvPicPr>
            <a:picLocks noChangeAspect="1"/>
          </p:cNvPicPr>
          <p:nvPr/>
        </p:nvPicPr>
        <p:blipFill rotWithShape="1">
          <a:blip r:embed="rId3"/>
          <a:srcRect l="9414" r="5403"/>
          <a:stretch/>
        </p:blipFill>
        <p:spPr>
          <a:xfrm>
            <a:off x="7975312" y="102582"/>
            <a:ext cx="3965154" cy="2925911"/>
          </a:xfrm>
          <a:prstGeom prst="rect">
            <a:avLst/>
          </a:prstGeom>
        </p:spPr>
      </p:pic>
      <p:sp>
        <p:nvSpPr>
          <p:cNvPr id="6" name="Rectangle 5">
            <a:extLst>
              <a:ext uri="{FF2B5EF4-FFF2-40B4-BE49-F238E27FC236}">
                <a16:creationId xmlns:a16="http://schemas.microsoft.com/office/drawing/2014/main" id="{9A46AA53-257B-4764-8537-655A1CF8B740}"/>
              </a:ext>
            </a:extLst>
          </p:cNvPr>
          <p:cNvSpPr/>
          <p:nvPr/>
        </p:nvSpPr>
        <p:spPr>
          <a:xfrm>
            <a:off x="98950" y="46382"/>
            <a:ext cx="7642378"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“From the birth of Popery in 606 to the present time,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it is estimated by careful and credible historians, that more than fifty millions of the human family, have been slaughtered for the crime of heresy by popish persecutors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 average of more than forty thousand religious murders for every year of the existence of popery." -- "History of Romanism," pp. 541, 542. New York: 1871.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2C55E28-64C1-465C-B321-F3C55B01E252}"/>
              </a:ext>
            </a:extLst>
          </p:cNvPr>
          <p:cNvSpPr/>
          <p:nvPr/>
        </p:nvSpPr>
        <p:spPr>
          <a:xfrm>
            <a:off x="98948" y="2969766"/>
            <a:ext cx="8068507"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“Need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I speak to you of the thirty years’ war in Germany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which was mainly instigated by the Jesuits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in order to deprive the Protestants of the right of free religious worship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secured to them by the treaty of Augsburg?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Or of the Irish rebellion, of the inhuman butchery of about fifteen millions of Indians in South America, Mexico and Cuba, by the Spanish papists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short, it is calculated by authentic historians, that papal Rome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has shed the blood of sixty-eight millions of the human race in order to establish her unfounded claims to religious dominion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(citing Dr. Brownlee’s “Popery an enemy to civil liberty”, p. 105).</a:t>
            </a:r>
          </a:p>
        </p:txBody>
      </p:sp>
    </p:spTree>
    <p:extLst>
      <p:ext uri="{BB962C8B-B14F-4D97-AF65-F5344CB8AC3E}">
        <p14:creationId xmlns:p14="http://schemas.microsoft.com/office/powerpoint/2010/main" val="1750558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3826</Words>
  <Application>Microsoft Office PowerPoint</Application>
  <PresentationFormat>Widescreen</PresentationFormat>
  <Paragraphs>145</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The Sanctuary pt 56: The Day of Atonement 3: The Daily and Yearly</vt:lpstr>
      <vt:lpstr>The Daily Vs The Yearly</vt:lpstr>
      <vt:lpstr>What is Daniel 8 Talking About???</vt:lpstr>
      <vt:lpstr>Who’s Exalting Themselves Against God?</vt:lpstr>
      <vt:lpstr>Even to the Prince of the Host…</vt:lpstr>
      <vt:lpstr>PowerPoint Presentation</vt:lpstr>
      <vt:lpstr>The Papacy Stands up against Christ! Who’s Your Authority?</vt:lpstr>
      <vt:lpstr>One Compromise After Another…</vt:lpstr>
      <vt:lpstr>PowerPoint Presentation</vt:lpstr>
      <vt:lpstr>Caesar                                                          Pope</vt:lpstr>
      <vt:lpstr>PowerPoint Presentation</vt:lpstr>
      <vt:lpstr>What is Meant by “Daily”???</vt:lpstr>
      <vt:lpstr>Biblical Examples of Tamiyd</vt:lpstr>
      <vt:lpstr>New Testament Examples of “daily/continual”</vt:lpstr>
      <vt:lpstr>Christ is in the 1st Apartment in John’s Day!</vt:lpstr>
      <vt:lpstr>Ellen White Sheds Some Light</vt:lpstr>
      <vt:lpstr>A Researcher Adds </vt:lpstr>
      <vt:lpstr>Ellen White Clarifies…</vt:lpstr>
      <vt:lpstr>What Did Crosier Say???</vt:lpstr>
      <vt:lpstr>Crosier Continues</vt:lpstr>
      <vt:lpstr>One More Section</vt:lpstr>
      <vt:lpstr>PowerPoint Presentation</vt:lpstr>
      <vt:lpstr>The Reformation Began Recovering the Sanctuary</vt:lpstr>
      <vt:lpstr>The Hour of His Judgment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Sanctuary pt 47: The Feast of Unleavened Bread and the Wave Sheaf</dc:title>
  <dc:creator>Kody Morey</dc:creator>
  <cp:lastModifiedBy>Kody Morey</cp:lastModifiedBy>
  <cp:revision>16</cp:revision>
  <dcterms:created xsi:type="dcterms:W3CDTF">2022-03-16T22:50:32Z</dcterms:created>
  <dcterms:modified xsi:type="dcterms:W3CDTF">2022-06-13T02:03:30Z</dcterms:modified>
</cp:coreProperties>
</file>