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1" r:id="rId7"/>
    <p:sldId id="272" r:id="rId8"/>
    <p:sldId id="275" r:id="rId9"/>
    <p:sldId id="273" r:id="rId10"/>
    <p:sldId id="261" r:id="rId11"/>
    <p:sldId id="262" r:id="rId12"/>
    <p:sldId id="263" r:id="rId13"/>
    <p:sldId id="278" r:id="rId14"/>
    <p:sldId id="264" r:id="rId15"/>
    <p:sldId id="265" r:id="rId16"/>
    <p:sldId id="266" r:id="rId17"/>
    <p:sldId id="267" r:id="rId18"/>
    <p:sldId id="274" r:id="rId19"/>
    <p:sldId id="268" r:id="rId20"/>
    <p:sldId id="269"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4" d="100"/>
          <a:sy n="64" d="100"/>
        </p:scale>
        <p:origin x="-65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C7BB36-4D2B-4A3A-B64C-4CAFE19772B1}" type="datetimeFigureOut">
              <a:rPr lang="en-US" smtClean="0"/>
              <a:pPr/>
              <a:t>7/29/2011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EB2D8-9F6B-46C6-8987-A1374D73635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C7BB36-4D2B-4A3A-B64C-4CAFE19772B1}" type="datetimeFigureOut">
              <a:rPr lang="en-US" smtClean="0"/>
              <a:pPr/>
              <a:t>7/29/2011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EB2D8-9F6B-46C6-8987-A1374D7363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C7BB36-4D2B-4A3A-B64C-4CAFE19772B1}" type="datetimeFigureOut">
              <a:rPr lang="en-US" smtClean="0"/>
              <a:pPr/>
              <a:t>7/29/2011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EB2D8-9F6B-46C6-8987-A1374D7363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C7BB36-4D2B-4A3A-B64C-4CAFE19772B1}" type="datetimeFigureOut">
              <a:rPr lang="en-US" smtClean="0"/>
              <a:pPr/>
              <a:t>7/29/2011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EB2D8-9F6B-46C6-8987-A1374D73635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C7BB36-4D2B-4A3A-B64C-4CAFE19772B1}" type="datetimeFigureOut">
              <a:rPr lang="en-US" smtClean="0"/>
              <a:pPr/>
              <a:t>7/29/2011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EB2D8-9F6B-46C6-8987-A1374D73635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C7BB36-4D2B-4A3A-B64C-4CAFE19772B1}" type="datetimeFigureOut">
              <a:rPr lang="en-US" smtClean="0"/>
              <a:pPr/>
              <a:t>7/29/2011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6EB2D8-9F6B-46C6-8987-A1374D7363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7BB36-4D2B-4A3A-B64C-4CAFE19772B1}" type="datetimeFigureOut">
              <a:rPr lang="en-US" smtClean="0"/>
              <a:pPr/>
              <a:t>7/29/2011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6EB2D8-9F6B-46C6-8987-A1374D7363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C7BB36-4D2B-4A3A-B64C-4CAFE19772B1}" type="datetimeFigureOut">
              <a:rPr lang="en-US" smtClean="0"/>
              <a:pPr/>
              <a:t>7/29/2011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6EB2D8-9F6B-46C6-8987-A1374D7363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7BB36-4D2B-4A3A-B64C-4CAFE19772B1}" type="datetimeFigureOut">
              <a:rPr lang="en-US" smtClean="0"/>
              <a:pPr/>
              <a:t>7/29/2011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6EB2D8-9F6B-46C6-8987-A1374D7363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C7BB36-4D2B-4A3A-B64C-4CAFE19772B1}" type="datetimeFigureOut">
              <a:rPr lang="en-US" smtClean="0"/>
              <a:pPr/>
              <a:t>7/29/2011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6EB2D8-9F6B-46C6-8987-A1374D7363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C7BB36-4D2B-4A3A-B64C-4CAFE19772B1}" type="datetimeFigureOut">
              <a:rPr lang="en-US" smtClean="0"/>
              <a:pPr/>
              <a:t>7/29/2011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6EB2D8-9F6B-46C6-8987-A1374D7363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C7BB36-4D2B-4A3A-B64C-4CAFE19772B1}" type="datetimeFigureOut">
              <a:rPr lang="en-US" smtClean="0"/>
              <a:pPr/>
              <a:t>7/29/2011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6EB2D8-9F6B-46C6-8987-A1374D73635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kingjamesbibleonline.org/Micah-6-7/" TargetMode="External"/><Relationship Id="rId2" Type="http://schemas.openxmlformats.org/officeDocument/2006/relationships/hyperlink" Target="http://www.kingjamesbibleonline.org/Micah-6-6/" TargetMode="External"/><Relationship Id="rId1" Type="http://schemas.openxmlformats.org/officeDocument/2006/relationships/slideLayout" Target="../slideLayouts/slideLayout2.xml"/><Relationship Id="rId4" Type="http://schemas.openxmlformats.org/officeDocument/2006/relationships/hyperlink" Target="http://www.kingjamesbibleonline.org/Micah-6-8/"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002060"/>
                </a:solidFill>
              </a:rPr>
              <a:t>The Spirit of Rome</a:t>
            </a:r>
            <a:endParaRPr lang="en-US" u="sng" dirty="0">
              <a:solidFill>
                <a:srgbClr val="002060"/>
              </a:solidFill>
            </a:endParaRPr>
          </a:p>
        </p:txBody>
      </p:sp>
      <p:sp>
        <p:nvSpPr>
          <p:cNvPr id="3" name="Subtitle 2"/>
          <p:cNvSpPr>
            <a:spLocks noGrp="1"/>
          </p:cNvSpPr>
          <p:nvPr>
            <p:ph type="subTitle" idx="1"/>
          </p:nvPr>
        </p:nvSpPr>
        <p:spPr/>
        <p:txBody>
          <a:bodyPr/>
          <a:lstStyle/>
          <a:p>
            <a:r>
              <a:rPr lang="en-US" u="sng" dirty="0" smtClean="0">
                <a:solidFill>
                  <a:srgbClr val="FF0000"/>
                </a:solidFill>
              </a:rPr>
              <a:t>Sanctification of Sin</a:t>
            </a:r>
            <a:endParaRPr lang="en-US" u="sng"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solidFill>
                  <a:srgbClr val="FF0000"/>
                </a:solidFill>
                <a:latin typeface="Algerian" pitchFamily="82" charset="0"/>
              </a:rPr>
              <a:t>Roman Adventism</a:t>
            </a:r>
            <a:endParaRPr lang="en-US" u="sng" dirty="0">
              <a:solidFill>
                <a:srgbClr val="FF0000"/>
              </a:solidFill>
              <a:latin typeface="Algerian" pitchFamily="82" charset="0"/>
            </a:endParaRPr>
          </a:p>
        </p:txBody>
      </p:sp>
      <p:sp>
        <p:nvSpPr>
          <p:cNvPr id="3" name="Content Placeholder 2"/>
          <p:cNvSpPr>
            <a:spLocks noGrp="1"/>
          </p:cNvSpPr>
          <p:nvPr>
            <p:ph idx="1"/>
          </p:nvPr>
        </p:nvSpPr>
        <p:spPr>
          <a:xfrm>
            <a:off x="0" y="762000"/>
            <a:ext cx="9144000" cy="6096000"/>
          </a:xfrm>
        </p:spPr>
        <p:txBody>
          <a:bodyPr>
            <a:normAutofit fontScale="70000" lnSpcReduction="20000"/>
          </a:bodyPr>
          <a:lstStyle/>
          <a:p>
            <a:r>
              <a:rPr lang="en-US" u="sng" dirty="0" smtClean="0"/>
              <a:t>“The rabbis counted their righteousness a passport to heaven; but Jesus declared it to be insufficient and unworthy. External ceremonies and a theoretical knowledge of truth constituted Pharisaical righteousness. The rabbis claimed to be holy through their own efforts in keeping the law; but their works had divorced righteousness from religion. While they were punctilious in ritual observances, their lives were immoral and debased. Their so-called righteousness could never enter the kingdom of heaven. </a:t>
            </a:r>
          </a:p>
          <a:p>
            <a:r>
              <a:rPr lang="en-US" dirty="0" smtClean="0"/>
              <a:t>The greatest deception of the human mind in Christ's day was that a mere assent to the truth constitutes righteousness. In all human experience a theoretical knowledge of the truth has been proved to be insufficient for the saving of the soul. It does not bring forth the fruits of righteousness. A jealous regard for what is termed theological truth often accompanies a hatred of genuine truth as made manifest in life. The darkest chapters of history are burdened with the record of crimes committed by bigoted religionists. The Pharisees claimed to be children of Abraham, and boasted of their possession of the oracles of God; yet these advantages did not preserve them from selfishness, malignity, greed for gain, and the basest hypocrisy. They thought themselves the greatest religionists of the world, but their so-called orthodoxy led them to crucify the Lord of glory. </a:t>
            </a:r>
          </a:p>
          <a:p>
            <a:r>
              <a:rPr lang="en-US" dirty="0" smtClean="0"/>
              <a:t>The same danger still exists….”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u="sng" dirty="0" smtClean="0">
                <a:solidFill>
                  <a:srgbClr val="FF0000"/>
                </a:solidFill>
                <a:latin typeface="Algerian" pitchFamily="82" charset="0"/>
              </a:rPr>
              <a:t>Well?!?!?!?!?</a:t>
            </a:r>
            <a:endParaRPr lang="en-US" u="sng" dirty="0">
              <a:solidFill>
                <a:srgbClr val="FF0000"/>
              </a:solidFill>
              <a:latin typeface="Algerian" pitchFamily="82" charset="0"/>
            </a:endParaRPr>
          </a:p>
        </p:txBody>
      </p:sp>
      <p:sp>
        <p:nvSpPr>
          <p:cNvPr id="3" name="Content Placeholder 2"/>
          <p:cNvSpPr>
            <a:spLocks noGrp="1"/>
          </p:cNvSpPr>
          <p:nvPr>
            <p:ph idx="1"/>
          </p:nvPr>
        </p:nvSpPr>
        <p:spPr>
          <a:xfrm>
            <a:off x="0" y="838200"/>
            <a:ext cx="9144000" cy="6019800"/>
          </a:xfrm>
        </p:spPr>
        <p:txBody>
          <a:bodyPr>
            <a:normAutofit fontScale="62500" lnSpcReduction="20000"/>
          </a:bodyPr>
          <a:lstStyle/>
          <a:p>
            <a:r>
              <a:rPr lang="en-US" dirty="0" smtClean="0"/>
              <a:t>“</a:t>
            </a:r>
            <a:r>
              <a:rPr lang="en-US" u="sng" dirty="0" smtClean="0"/>
              <a:t>Many take it for granted that they are Christians, simply because they subscribe to certain theological tenets. But they have not brought the truth into practical life. They have not believed and loved it, therefore they have not received the power and grace that come through sanctification of the truth. Men may profess faith in the truth; but if it does not make them sincere, kind, patient, forbearing, heavenly-minded, it is a curse to its possessors, and through their influence it is a curse to the world. The righteousness which Christ taught is conformity of heart and life to the revealed will of God. Sinful men can become righteous only as they have faith in God and maintain a vital connection with Him</a:t>
            </a:r>
            <a:r>
              <a:rPr lang="en-US" dirty="0" smtClean="0"/>
              <a:t>. Then true godliness will elevate the thoughts and ennoble the life. Then the external forms of religion accord with the Christian's internal purity. Then the ceremonies required in the service of God are not meaningless rites, like those of the hypocritical Pharisees. </a:t>
            </a:r>
          </a:p>
          <a:p>
            <a:r>
              <a:rPr lang="en-US" dirty="0" smtClean="0"/>
              <a:t>Jesus takes up the commandments separately, and explains the depth and breadth of their requirement. Instead of removing one jot of their force, He shows how far-reaching their principles are, and exposes the fatal mistake of the Jews in their outward show of obedience. He declares that by the evil thought or the lustful look the law of God is transgressed. One who becomes a party to the least injustice is breaking the law and degrading his own moral nature. Murder first exists in the mind. He who gives hatred a place in his heart is setting his feet in the path of the murderer, and his offerings are abhorrent to God. “  DA, pgs. 309,310</a:t>
            </a:r>
          </a:p>
          <a:p>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u="sng" dirty="0" smtClean="0">
                <a:solidFill>
                  <a:srgbClr val="FF0000"/>
                </a:solidFill>
                <a:latin typeface="Algerian" pitchFamily="82" charset="0"/>
              </a:rPr>
              <a:t>So What?</a:t>
            </a:r>
            <a:endParaRPr lang="en-US" u="sng" dirty="0">
              <a:solidFill>
                <a:srgbClr val="FF0000"/>
              </a:solidFill>
              <a:latin typeface="Algerian" pitchFamily="82" charset="0"/>
            </a:endParaRPr>
          </a:p>
        </p:txBody>
      </p:sp>
      <p:sp>
        <p:nvSpPr>
          <p:cNvPr id="4" name="Content Placeholder 3"/>
          <p:cNvSpPr>
            <a:spLocks noGrp="1"/>
          </p:cNvSpPr>
          <p:nvPr>
            <p:ph sz="half" idx="2"/>
          </p:nvPr>
        </p:nvSpPr>
        <p:spPr>
          <a:xfrm>
            <a:off x="4648200" y="838200"/>
            <a:ext cx="4495800" cy="6019800"/>
          </a:xfrm>
        </p:spPr>
        <p:txBody>
          <a:bodyPr>
            <a:normAutofit fontScale="85000" lnSpcReduction="20000"/>
          </a:bodyPr>
          <a:lstStyle/>
          <a:p>
            <a:r>
              <a:rPr lang="en-US" dirty="0" smtClean="0"/>
              <a:t>So what if we have the truth, but we deny that truth by the hateful spirit in which we represent it?  So what if we have the truth, but we deny it by the cruel, harsh words we use to defend it?  We are utterly orthodox in our doctrine, but crucify the truth by the impatient, domineering spirit we manifest to uphold it!!</a:t>
            </a:r>
          </a:p>
          <a:p>
            <a:r>
              <a:rPr lang="en-US" dirty="0" smtClean="0"/>
              <a:t>Does Christ need such spirit’s to exonerate Him?  We love the truth and argue about it, protecting the letter of the law,  but deny the spirit of the law and crucify Christ by our heartless spirit that bruises the people we would class as heathen!</a:t>
            </a:r>
            <a:endParaRPr lang="en-US"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0" y="762000"/>
            <a:ext cx="45720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u="sng" dirty="0" smtClean="0">
                <a:solidFill>
                  <a:srgbClr val="FF0000"/>
                </a:solidFill>
              </a:rPr>
              <a:t>At Home</a:t>
            </a:r>
            <a:endParaRPr lang="en-US" u="sng" dirty="0">
              <a:solidFill>
                <a:srgbClr val="FF0000"/>
              </a:solidFill>
            </a:endParaRPr>
          </a:p>
        </p:txBody>
      </p:sp>
      <p:sp>
        <p:nvSpPr>
          <p:cNvPr id="3" name="Content Placeholder 2"/>
          <p:cNvSpPr>
            <a:spLocks noGrp="1"/>
          </p:cNvSpPr>
          <p:nvPr>
            <p:ph idx="1"/>
          </p:nvPr>
        </p:nvSpPr>
        <p:spPr>
          <a:xfrm>
            <a:off x="0" y="609600"/>
            <a:ext cx="9144000" cy="6248400"/>
          </a:xfrm>
        </p:spPr>
        <p:txBody>
          <a:bodyPr>
            <a:noAutofit/>
          </a:bodyPr>
          <a:lstStyle/>
          <a:p>
            <a:r>
              <a:rPr lang="en-US" sz="1600" dirty="0" smtClean="0"/>
              <a:t>“Your wife does not venture to open her heart to you; for as soon as she utters a sentiment differing from you, you repel it. </a:t>
            </a:r>
            <a:r>
              <a:rPr lang="en-US" sz="1600" u="sng" dirty="0" smtClean="0"/>
              <a:t>You talk so strong that she has no courage to say another word. You are not one in heart. You take a position above her and maintain a bearing as though her judgment and opinion were of no account. You consider your spiritual attainments far in advance of hers. My brother, you do not know yourself. God looks at the heart, not at the words or profession. The externals do not weigh with God as with men. A humble heart and a contrite spirit God values. Our Savior is acquainted with the life conflicts of every soul. He judgeth not according to appearances, but righteously.</a:t>
            </a:r>
          </a:p>
          <a:p>
            <a:r>
              <a:rPr lang="en-US" sz="1600" dirty="0" smtClean="0"/>
              <a:t>Your spirit is strong. When you take a position you do not weigh the matter well and consider what must be the effect of your maintaining your views and in an independent manner weaving them into your prayers and conversation, when you know that your wife does not hold the same views that you do. </a:t>
            </a:r>
            <a:r>
              <a:rPr lang="en-US" sz="1600" dirty="0" err="1" smtClean="0"/>
              <a:t>t</a:t>
            </a:r>
            <a:r>
              <a:rPr lang="en-US" sz="1600" u="sng" dirty="0" err="1" smtClean="0"/>
              <a:t>Instead</a:t>
            </a:r>
            <a:r>
              <a:rPr lang="en-US" sz="1600" u="sng" dirty="0" smtClean="0"/>
              <a:t> </a:t>
            </a:r>
            <a:r>
              <a:rPr lang="en-US" sz="1600" u="sng" dirty="0" smtClean="0"/>
              <a:t>of respecting the feelings of your wife, and kindly avoiding, as a gentleman would, those subjects upon which you know you differ, you have been forward to dwell upon objectionable points, and have manifested a persistency in expressing your views regardless of any around you. You have felt that others had no right to see matters differently from yourself. These fruits do not grow upon the Christian tree. In the case of Sister N, you did not view things in </a:t>
            </a:r>
            <a:r>
              <a:rPr lang="en-US" sz="1600" u="sng" dirty="0" smtClean="0"/>
              <a:t>heir </a:t>
            </a:r>
            <a:r>
              <a:rPr lang="en-US" sz="1600" u="sng" dirty="0" smtClean="0"/>
              <a:t>true light</a:t>
            </a:r>
            <a:r>
              <a:rPr lang="en-US" sz="1600" dirty="0" smtClean="0"/>
              <a:t>. If she had been healed in answer to the prayers of yourself and others, it would have proved the ruin of more than two or three of you. A wise God had oversight of this matter. He could read the motives and purposes of the heart.</a:t>
            </a:r>
          </a:p>
          <a:p>
            <a:r>
              <a:rPr lang="en-US" sz="1600" u="sng" dirty="0" smtClean="0"/>
              <a:t>Your wife has just as much right to her opinion as you have to yours. Her marriage relation does not destroy her identity. She has an individual responsibility. You will not feel clear till you take things out of her way and manifest toward her a more charitable,  Christ like spirit of forbearance, and regard others in the light in which you wish to be regarded. You have yet to learn to "let nothing be done through strife or vainglory; but in lowliness of mind let each esteem other better than themselves." "Be kindly affectioned one to another with brotherly love; in honor preferring one another; not slothful in business; fervent in spirit; serving the Lord.“</a:t>
            </a:r>
            <a:r>
              <a:rPr lang="en-US" sz="1600" dirty="0" smtClean="0"/>
              <a:t>  2Testimonies  pg. 418,419</a:t>
            </a:r>
          </a:p>
          <a:p>
            <a:endParaRPr lang="en-US"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latin typeface="Arial Black" pitchFamily="34" charset="0"/>
              </a:rPr>
              <a:t>Do you want to be around a spirit like that?</a:t>
            </a:r>
            <a:endParaRPr lang="en-US" u="sng" dirty="0">
              <a:latin typeface="Arial Black" pitchFamily="34" charset="0"/>
            </a:endParaRPr>
          </a:p>
        </p:txBody>
      </p:sp>
      <p:sp>
        <p:nvSpPr>
          <p:cNvPr id="3" name="Content Placeholder 2"/>
          <p:cNvSpPr>
            <a:spLocks noGrp="1"/>
          </p:cNvSpPr>
          <p:nvPr>
            <p:ph sz="half" idx="1"/>
          </p:nvPr>
        </p:nvSpPr>
        <p:spPr>
          <a:xfrm>
            <a:off x="0" y="1447800"/>
            <a:ext cx="4572000" cy="5410200"/>
          </a:xfrm>
        </p:spPr>
        <p:txBody>
          <a:bodyPr>
            <a:normAutofit fontScale="92500" lnSpcReduction="20000"/>
          </a:bodyPr>
          <a:lstStyle/>
          <a:p>
            <a:r>
              <a:rPr lang="en-US" dirty="0" smtClean="0"/>
              <a:t>“Men may profess faith in the truth; but if it does not make them sincere, kind, patient, forbearing, heavenly-minded, it is a curse to its possessors, and through their influence it is a curse to the world. The righteousness which Christ taught is conformity of heart and life to the revealed will of God. Sinful men can become righteous only as they have faith in God and maintain a vital connection with Him.”  DA, pg. 310</a:t>
            </a:r>
            <a:endParaRPr lang="en-US"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4572000" y="1447800"/>
            <a:ext cx="4571999" cy="5410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FF0000"/>
                </a:solidFill>
                <a:latin typeface="Arial Black" pitchFamily="34" charset="0"/>
              </a:rPr>
              <a:t>Is this how you defend the truth?</a:t>
            </a:r>
            <a:endParaRPr lang="en-US" u="sng" dirty="0">
              <a:solidFill>
                <a:srgbClr val="FF0000"/>
              </a:solidFill>
              <a:latin typeface="Arial Black" pitchFamily="34" charset="0"/>
            </a:endParaRPr>
          </a:p>
        </p:txBody>
      </p:sp>
      <p:sp>
        <p:nvSpPr>
          <p:cNvPr id="4" name="Content Placeholder 3"/>
          <p:cNvSpPr>
            <a:spLocks noGrp="1"/>
          </p:cNvSpPr>
          <p:nvPr>
            <p:ph sz="half" idx="2"/>
          </p:nvPr>
        </p:nvSpPr>
        <p:spPr>
          <a:xfrm>
            <a:off x="4648200" y="1447800"/>
            <a:ext cx="4495800" cy="5410200"/>
          </a:xfrm>
        </p:spPr>
        <p:txBody>
          <a:bodyPr>
            <a:normAutofit/>
          </a:bodyPr>
          <a:lstStyle/>
          <a:p>
            <a:r>
              <a:rPr lang="en-US" dirty="0" smtClean="0"/>
              <a:t>“Man, what is your problem?  You are so blind or you would understand what the Bible really says!  You are a real blankety-blank or you’d believe me.  You really have a problem.  Enjoy hell because that is where you are going!” </a:t>
            </a:r>
          </a:p>
          <a:p>
            <a:r>
              <a:rPr lang="en-US" dirty="0" smtClean="0"/>
              <a:t> If that spirit is in heaven, why would anyone want to be there?</a:t>
            </a:r>
            <a:endParaRPr lang="en-US"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0" y="1447800"/>
            <a:ext cx="45720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002060"/>
                </a:solidFill>
              </a:rPr>
              <a:t>Truth, without Spirit, is This!!!</a:t>
            </a:r>
            <a:endParaRPr lang="en-US" u="sng" dirty="0">
              <a:solidFill>
                <a:srgbClr val="002060"/>
              </a:solidFill>
            </a:endParaRPr>
          </a:p>
        </p:txBody>
      </p:sp>
      <p:sp>
        <p:nvSpPr>
          <p:cNvPr id="3" name="Content Placeholder 2"/>
          <p:cNvSpPr>
            <a:spLocks noGrp="1"/>
          </p:cNvSpPr>
          <p:nvPr>
            <p:ph sz="half" idx="1"/>
          </p:nvPr>
        </p:nvSpPr>
        <p:spPr>
          <a:xfrm>
            <a:off x="0" y="762000"/>
            <a:ext cx="4572000" cy="6096000"/>
          </a:xfrm>
        </p:spPr>
        <p:txBody>
          <a:bodyPr>
            <a:normAutofit fontScale="92500" lnSpcReduction="10000"/>
          </a:bodyPr>
          <a:lstStyle/>
          <a:p>
            <a:r>
              <a:rPr lang="en-US" dirty="0" smtClean="0"/>
              <a:t>“The Pharisees claimed to be children of Abraham, and boasted of their possession of the oracles of God; yet these advantages did not preserve them from selfishness, malignity, greed for gain, and the basest hypocrisy. They thought themselves the greatest religionists of the world, but their so-called orthodoxy led them to crucify the Lord of glory. </a:t>
            </a:r>
          </a:p>
          <a:p>
            <a:r>
              <a:rPr lang="en-US" dirty="0" smtClean="0"/>
              <a:t>The same danger still exists….”</a:t>
            </a:r>
          </a:p>
          <a:p>
            <a:r>
              <a:rPr lang="en-US" dirty="0" smtClean="0"/>
              <a:t>DA, pg. 309, 310</a:t>
            </a:r>
            <a:endParaRPr lang="en-US" dirty="0"/>
          </a:p>
        </p:txBody>
      </p:sp>
      <p:pic>
        <p:nvPicPr>
          <p:cNvPr id="7170" name="Picture 2"/>
          <p:cNvPicPr>
            <a:picLocks noGrp="1" noChangeAspect="1" noChangeArrowheads="1"/>
          </p:cNvPicPr>
          <p:nvPr>
            <p:ph sz="half" idx="2"/>
          </p:nvPr>
        </p:nvPicPr>
        <p:blipFill>
          <a:blip r:embed="rId2" cstate="print"/>
          <a:srcRect/>
          <a:stretch>
            <a:fillRect/>
          </a:stretch>
        </p:blipFill>
        <p:spPr bwMode="auto">
          <a:xfrm>
            <a:off x="4572000" y="762000"/>
            <a:ext cx="45720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FF0000"/>
                </a:solidFill>
              </a:rPr>
              <a:t>The Spirit of Rome!</a:t>
            </a:r>
            <a:endParaRPr lang="en-US" u="sng" dirty="0">
              <a:solidFill>
                <a:srgbClr val="FF0000"/>
              </a:solidFill>
            </a:endParaRPr>
          </a:p>
        </p:txBody>
      </p:sp>
      <p:sp>
        <p:nvSpPr>
          <p:cNvPr id="4" name="Content Placeholder 3"/>
          <p:cNvSpPr>
            <a:spLocks noGrp="1"/>
          </p:cNvSpPr>
          <p:nvPr>
            <p:ph sz="half" idx="2"/>
          </p:nvPr>
        </p:nvSpPr>
        <p:spPr>
          <a:xfrm>
            <a:off x="4572000" y="685800"/>
            <a:ext cx="4572000" cy="6172200"/>
          </a:xfrm>
        </p:spPr>
        <p:txBody>
          <a:bodyPr>
            <a:normAutofit/>
          </a:bodyPr>
          <a:lstStyle/>
          <a:p>
            <a:r>
              <a:rPr lang="en-US" dirty="0" smtClean="0"/>
              <a:t>“You need to see the reform diet the same way I do.  If you did, you wouldn’t be so unhealthy!  Dress reform is so important; if you don’t dress the right way, you are going to be lost.  Don’t you see that you are following the devil by not following what I know is true!?!”</a:t>
            </a:r>
          </a:p>
          <a:p>
            <a:r>
              <a:rPr lang="en-US" dirty="0" smtClean="0"/>
              <a:t>The Spirit of Rome!!!!!!!!!!</a:t>
            </a:r>
          </a:p>
          <a:p>
            <a:r>
              <a:rPr lang="en-US" dirty="0" smtClean="0"/>
              <a:t>The Spirit of Pharisaism!!!!</a:t>
            </a:r>
            <a:endParaRPr lang="en-US" dirty="0"/>
          </a:p>
        </p:txBody>
      </p:sp>
      <p:pic>
        <p:nvPicPr>
          <p:cNvPr id="5122" name="Picture 2"/>
          <p:cNvPicPr>
            <a:picLocks noGrp="1" noChangeAspect="1" noChangeArrowheads="1"/>
          </p:cNvPicPr>
          <p:nvPr>
            <p:ph sz="half" idx="1"/>
          </p:nvPr>
        </p:nvPicPr>
        <p:blipFill>
          <a:blip r:embed="rId2" cstate="print"/>
          <a:srcRect/>
          <a:stretch>
            <a:fillRect/>
          </a:stretch>
        </p:blipFill>
        <p:spPr bwMode="auto">
          <a:xfrm>
            <a:off x="0" y="685800"/>
            <a:ext cx="48768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C00000"/>
                </a:solidFill>
                <a:latin typeface="Algerian" pitchFamily="82" charset="0"/>
              </a:rPr>
              <a:t>A Legal Religion</a:t>
            </a:r>
            <a:endParaRPr lang="en-US" u="sng" dirty="0">
              <a:solidFill>
                <a:srgbClr val="C00000"/>
              </a:solidFill>
              <a:latin typeface="Algerian" pitchFamily="82" charset="0"/>
            </a:endParaRPr>
          </a:p>
        </p:txBody>
      </p:sp>
      <p:sp>
        <p:nvSpPr>
          <p:cNvPr id="3" name="Content Placeholder 2"/>
          <p:cNvSpPr>
            <a:spLocks noGrp="1"/>
          </p:cNvSpPr>
          <p:nvPr>
            <p:ph idx="1"/>
          </p:nvPr>
        </p:nvSpPr>
        <p:spPr>
          <a:xfrm>
            <a:off x="0" y="762000"/>
            <a:ext cx="9144000" cy="6096000"/>
          </a:xfrm>
        </p:spPr>
        <p:txBody>
          <a:bodyPr>
            <a:normAutofit fontScale="70000" lnSpcReduction="20000"/>
          </a:bodyPr>
          <a:lstStyle/>
          <a:p>
            <a:r>
              <a:rPr lang="en-US" dirty="0" smtClean="0"/>
              <a:t>“The scribes and Pharisees had accused not only Christ but His disciples as sinners because of their disregard of the rabbinical rites and observances. Often the disciples had been perplexed and troubled by censure and accusation from those whom they had been accustomed to revere as religious teachers. Jesus unveiled the deception. He declared that the righteousness upon which the Pharisees set so great value was worthless. The Jewish nation had claimed to be the special, loyal people who were favored of God; but Christ represented their religion as devoid of saving faith. All their pretensions of piety, their human inventions and ceremonies, and even their boasted performance of the outward requirements of the law, could not avail to make them holy. They were not pure in heart or noble and Christ like in character. </a:t>
            </a:r>
          </a:p>
          <a:p>
            <a:r>
              <a:rPr lang="en-US" u="sng" dirty="0" smtClean="0"/>
              <a:t>A legal religion is insufficient to bring the soul into harmony with God. The hard, rigid orthodoxy of the Pharisees, destitute of contrition, tenderness, or love, was only a stumbling block to sinners. They were like the salt that had lost its savor; for their influence had no power to preserve the world from corruption. The only true faith is that which "worketh by love" (Galatians 5:6) to purify the soul.”  </a:t>
            </a:r>
            <a:r>
              <a:rPr lang="en-US" dirty="0" smtClean="0"/>
              <a:t>MB, pg. 53</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002060"/>
                </a:solidFill>
                <a:latin typeface="Algerian" pitchFamily="82" charset="0"/>
              </a:rPr>
              <a:t>BEWARE!</a:t>
            </a:r>
            <a:endParaRPr lang="en-US" u="sng" dirty="0">
              <a:solidFill>
                <a:srgbClr val="002060"/>
              </a:solidFill>
              <a:latin typeface="Algerian" pitchFamily="82" charset="0"/>
            </a:endParaRPr>
          </a:p>
        </p:txBody>
      </p:sp>
      <p:sp>
        <p:nvSpPr>
          <p:cNvPr id="3" name="Content Placeholder 2"/>
          <p:cNvSpPr>
            <a:spLocks noGrp="1"/>
          </p:cNvSpPr>
          <p:nvPr>
            <p:ph sz="half" idx="1"/>
          </p:nvPr>
        </p:nvSpPr>
        <p:spPr>
          <a:xfrm>
            <a:off x="0" y="609600"/>
            <a:ext cx="4572000" cy="6248400"/>
          </a:xfrm>
        </p:spPr>
        <p:txBody>
          <a:bodyPr>
            <a:normAutofit/>
          </a:bodyPr>
          <a:lstStyle/>
          <a:p>
            <a:r>
              <a:rPr lang="en-US" dirty="0" smtClean="0"/>
              <a:t>1. Does the Sabbath truth and cruel, harsh words go together?</a:t>
            </a:r>
          </a:p>
          <a:p>
            <a:r>
              <a:rPr lang="en-US" dirty="0" smtClean="0"/>
              <a:t>2. Does the sanctuary truth and angry, impatient tones go together?</a:t>
            </a:r>
          </a:p>
          <a:p>
            <a:r>
              <a:rPr lang="en-US" dirty="0" smtClean="0"/>
              <a:t>3. Does the SOP and forcing ones ideas down another’s throat go together?</a:t>
            </a:r>
          </a:p>
          <a:p>
            <a:r>
              <a:rPr lang="en-US" dirty="0" smtClean="0"/>
              <a:t>4. When we combine truth with a lie, then we are sanctifying sin!!!</a:t>
            </a:r>
            <a:endParaRPr lang="en-US" dirty="0"/>
          </a:p>
        </p:txBody>
      </p:sp>
      <p:pic>
        <p:nvPicPr>
          <p:cNvPr id="8194" name="Picture 2"/>
          <p:cNvPicPr>
            <a:picLocks noGrp="1" noChangeAspect="1" noChangeArrowheads="1"/>
          </p:cNvPicPr>
          <p:nvPr>
            <p:ph sz="half" idx="2"/>
          </p:nvPr>
        </p:nvPicPr>
        <p:blipFill>
          <a:blip r:embed="rId2" cstate="print"/>
          <a:srcRect/>
          <a:stretch>
            <a:fillRect/>
          </a:stretch>
        </p:blipFill>
        <p:spPr bwMode="auto">
          <a:xfrm>
            <a:off x="4572000" y="609600"/>
            <a:ext cx="45720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FF0000"/>
                </a:solidFill>
              </a:rPr>
              <a:t>St. Peter’s-Rome</a:t>
            </a:r>
            <a:endParaRPr lang="en-US" u="sng" dirty="0">
              <a:solidFill>
                <a:srgbClr val="FF0000"/>
              </a:solidFill>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0" y="685800"/>
            <a:ext cx="91440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FF0000"/>
                </a:solidFill>
                <a:latin typeface="Algerian" pitchFamily="82" charset="0"/>
              </a:rPr>
              <a:t>The Adventist Hammer!</a:t>
            </a:r>
            <a:endParaRPr lang="en-US" u="sng" dirty="0">
              <a:solidFill>
                <a:srgbClr val="FF0000"/>
              </a:solidFill>
              <a:latin typeface="Algerian" pitchFamily="82" charset="0"/>
            </a:endParaRPr>
          </a:p>
        </p:txBody>
      </p:sp>
      <p:sp>
        <p:nvSpPr>
          <p:cNvPr id="4" name="Content Placeholder 3"/>
          <p:cNvSpPr>
            <a:spLocks noGrp="1"/>
          </p:cNvSpPr>
          <p:nvPr>
            <p:ph sz="half" idx="2"/>
          </p:nvPr>
        </p:nvSpPr>
        <p:spPr>
          <a:xfrm>
            <a:off x="4648200" y="685800"/>
            <a:ext cx="4495800" cy="6172200"/>
          </a:xfrm>
        </p:spPr>
        <p:txBody>
          <a:bodyPr>
            <a:normAutofit/>
          </a:bodyPr>
          <a:lstStyle/>
          <a:p>
            <a:r>
              <a:rPr lang="en-US" sz="6600" dirty="0" smtClean="0"/>
              <a:t>Jim Walters, 8</a:t>
            </a:r>
            <a:r>
              <a:rPr lang="en-US" sz="6600" baseline="30000" dirty="0" smtClean="0"/>
              <a:t>th</a:t>
            </a:r>
            <a:r>
              <a:rPr lang="en-US" sz="6600" dirty="0" smtClean="0"/>
              <a:t> grade, Greater Philadelphia Jr. Acad.</a:t>
            </a:r>
            <a:endParaRPr lang="en-US" sz="6600" dirty="0"/>
          </a:p>
        </p:txBody>
      </p:sp>
      <p:pic>
        <p:nvPicPr>
          <p:cNvPr id="6146" name="Picture 2"/>
          <p:cNvPicPr>
            <a:picLocks noGrp="1" noChangeAspect="1" noChangeArrowheads="1"/>
          </p:cNvPicPr>
          <p:nvPr>
            <p:ph sz="half" idx="1"/>
          </p:nvPr>
        </p:nvPicPr>
        <p:blipFill>
          <a:blip r:embed="rId2" cstate="print"/>
          <a:srcRect/>
          <a:stretch>
            <a:fillRect/>
          </a:stretch>
        </p:blipFill>
        <p:spPr bwMode="auto">
          <a:xfrm>
            <a:off x="0" y="685800"/>
            <a:ext cx="45720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u="sng" dirty="0" smtClean="0">
                <a:solidFill>
                  <a:srgbClr val="C00000"/>
                </a:solidFill>
                <a:latin typeface="Algerian" pitchFamily="82" charset="0"/>
              </a:rPr>
              <a:t>The Righteousness of Christ</a:t>
            </a:r>
            <a:endParaRPr lang="en-US" u="sng" dirty="0">
              <a:solidFill>
                <a:srgbClr val="C00000"/>
              </a:solidFill>
              <a:latin typeface="Algerian" pitchFamily="82" charset="0"/>
            </a:endParaRPr>
          </a:p>
        </p:txBody>
      </p:sp>
      <p:sp>
        <p:nvSpPr>
          <p:cNvPr id="3" name="Content Placeholder 2"/>
          <p:cNvSpPr>
            <a:spLocks noGrp="1"/>
          </p:cNvSpPr>
          <p:nvPr>
            <p:ph idx="1"/>
          </p:nvPr>
        </p:nvSpPr>
        <p:spPr>
          <a:xfrm>
            <a:off x="0" y="685800"/>
            <a:ext cx="9144000" cy="6172200"/>
          </a:xfrm>
        </p:spPr>
        <p:txBody>
          <a:bodyPr>
            <a:normAutofit fontScale="70000" lnSpcReduction="20000"/>
          </a:bodyPr>
          <a:lstStyle/>
          <a:p>
            <a:r>
              <a:rPr lang="en-US" dirty="0" smtClean="0"/>
              <a:t>“In their endeavor to make themselves holy, they were trying to bring a clean thing out of an unclean. The law of God is as holy as He is holy, as perfect as He is perfect. It presents to men the righteousness of God. It is impossible for man, of himself, to keep this law; for the nature of man is depraved, deformed, and wholly unlike the character of God. The works of the selfish heart are "as an unclean thing;" and "all our righteousnesses are as filthy rags." Isaiah 64:6.</a:t>
            </a:r>
          </a:p>
          <a:p>
            <a:r>
              <a:rPr lang="en-US" u="sng" dirty="0" smtClean="0"/>
              <a:t>While the law is holy, the Jews could not attain righteousness by their own efforts to keep the law. The disciples of Christ must obtain righteousness of a different character from that of the Pharisees, if they would enter the kingdom of heaven. God offered them, in His Son, the perfect righteousness of the law. If they would open their hearts fully to receive Christ, then the very life of God, His love, would dwell in them, transforming them into His own likeness; and thus through God's free gift they would possess the righteousness which the law requires. But the Pharisees rejected Christ; "being ignorant of God's righteousness, and going about to establish their own righteousness" (Romans 10:3), they would not submit themselves unto the righteousness of God. Jesus proceeded to show His hearers what it means to keep the commandments of God--that it is a reproduction in themselves of the character of Christ.</a:t>
            </a:r>
            <a:r>
              <a:rPr lang="en-US" dirty="0" smtClean="0"/>
              <a:t>”  MB, pgs. 54,55</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C00000"/>
                </a:solidFill>
              </a:rPr>
              <a:t>What doth the Lord Want?</a:t>
            </a:r>
            <a:endParaRPr lang="en-US" u="sng" dirty="0">
              <a:solidFill>
                <a:srgbClr val="C00000"/>
              </a:solidFill>
            </a:endParaRPr>
          </a:p>
        </p:txBody>
      </p:sp>
      <p:sp>
        <p:nvSpPr>
          <p:cNvPr id="3" name="Content Placeholder 2"/>
          <p:cNvSpPr>
            <a:spLocks noGrp="1"/>
          </p:cNvSpPr>
          <p:nvPr>
            <p:ph idx="1"/>
          </p:nvPr>
        </p:nvSpPr>
        <p:spPr>
          <a:xfrm>
            <a:off x="0" y="762000"/>
            <a:ext cx="9144000" cy="6096000"/>
          </a:xfrm>
        </p:spPr>
        <p:txBody>
          <a:bodyPr>
            <a:normAutofit/>
          </a:bodyPr>
          <a:lstStyle/>
          <a:p>
            <a:r>
              <a:rPr lang="en-US" dirty="0" smtClean="0"/>
              <a:t>“ </a:t>
            </a:r>
            <a:r>
              <a:rPr lang="en-US" dirty="0" smtClean="0">
                <a:hlinkClick r:id="rId2" tooltip="View more translations of Micah 6:6"/>
              </a:rPr>
              <a:t>Wherewith shall I come before the LORD, </a:t>
            </a:r>
            <a:r>
              <a:rPr lang="en-US" dirty="0" smtClean="0">
                <a:hlinkClick r:id="rId2" tooltip="View more translations of Micah 6:6"/>
              </a:rPr>
              <a:t>and </a:t>
            </a:r>
            <a:r>
              <a:rPr lang="en-US" dirty="0" smtClean="0">
                <a:hlinkClick r:id="rId2" tooltip="View more translations of Micah 6:6"/>
              </a:rPr>
              <a:t>bow myself before the high God? shall I come before him with burnt offerings, with calves of a year old?</a:t>
            </a:r>
            <a:r>
              <a:rPr lang="en-US" dirty="0" smtClean="0"/>
              <a:t>  </a:t>
            </a:r>
            <a:r>
              <a:rPr lang="en-US" dirty="0" smtClean="0">
                <a:hlinkClick r:id="rId3" tooltip="View more translations of Micah 6:7"/>
              </a:rPr>
              <a:t>Will the LORD be pleased with thousands of rams, </a:t>
            </a:r>
            <a:r>
              <a:rPr lang="en-US" dirty="0" smtClean="0">
                <a:hlinkClick r:id="rId3" tooltip="View more translations of Micah 6:7"/>
              </a:rPr>
              <a:t>or </a:t>
            </a:r>
            <a:r>
              <a:rPr lang="en-US" dirty="0" smtClean="0">
                <a:hlinkClick r:id="rId3" tooltip="View more translations of Micah 6:7"/>
              </a:rPr>
              <a:t>with ten thousands of rivers of oil? shall I give my firstborn </a:t>
            </a:r>
            <a:r>
              <a:rPr lang="en-US" dirty="0" smtClean="0">
                <a:hlinkClick r:id="rId3" tooltip="View more translations of Micah 6:7"/>
              </a:rPr>
              <a:t>for </a:t>
            </a:r>
            <a:r>
              <a:rPr lang="en-US" dirty="0" smtClean="0">
                <a:hlinkClick r:id="rId3" tooltip="View more translations of Micah 6:7"/>
              </a:rPr>
              <a:t>my transgression, the fruit of my body </a:t>
            </a:r>
            <a:r>
              <a:rPr lang="en-US" dirty="0" smtClean="0">
                <a:hlinkClick r:id="rId3" tooltip="View more translations of Micah 6:7"/>
              </a:rPr>
              <a:t>for </a:t>
            </a:r>
            <a:r>
              <a:rPr lang="en-US" dirty="0" smtClean="0">
                <a:hlinkClick r:id="rId3" tooltip="View more translations of Micah 6:7"/>
              </a:rPr>
              <a:t>the sin of my soul?</a:t>
            </a:r>
            <a:r>
              <a:rPr lang="en-US" dirty="0" smtClean="0"/>
              <a:t> </a:t>
            </a:r>
            <a:r>
              <a:rPr lang="en-US" dirty="0" smtClean="0">
                <a:hlinkClick r:id="rId4" tooltip="View more translations of Micah 6:8"/>
              </a:rPr>
              <a:t>He hath shewed thee, O man, what </a:t>
            </a:r>
            <a:r>
              <a:rPr lang="en-US" dirty="0" smtClean="0">
                <a:hlinkClick r:id="rId4" tooltip="View more translations of Micah 6:8"/>
              </a:rPr>
              <a:t>is </a:t>
            </a:r>
            <a:r>
              <a:rPr lang="en-US" dirty="0" smtClean="0">
                <a:hlinkClick r:id="rId4" tooltip="View more translations of Micah 6:8"/>
              </a:rPr>
              <a:t>good; and what doth the LORD require of thee, but to do justly, and to love mercy, and to walk humbly with thy God?</a:t>
            </a:r>
            <a:r>
              <a:rPr lang="en-US" dirty="0" smtClean="0"/>
              <a:t>”  Micah 6:6-8</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FF0000"/>
                </a:solidFill>
                <a:latin typeface="Aharoni" pitchFamily="2" charset="-79"/>
                <a:cs typeface="Aharoni" pitchFamily="2" charset="-79"/>
              </a:rPr>
              <a:t>Outwardly Beautiful</a:t>
            </a:r>
            <a:endParaRPr lang="en-US" u="sng" dirty="0">
              <a:solidFill>
                <a:srgbClr val="FF0000"/>
              </a:solidFill>
              <a:latin typeface="Aharoni" pitchFamily="2" charset="-79"/>
              <a:cs typeface="Aharoni" pitchFamily="2" charset="-79"/>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0" y="685800"/>
            <a:ext cx="91440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u="sng" dirty="0" smtClean="0">
                <a:solidFill>
                  <a:srgbClr val="C00000"/>
                </a:solidFill>
                <a:latin typeface="Algerian" pitchFamily="82" charset="0"/>
              </a:rPr>
              <a:t>Inward Emptiness</a:t>
            </a:r>
            <a:endParaRPr lang="en-US" u="sng" dirty="0">
              <a:solidFill>
                <a:srgbClr val="C00000"/>
              </a:solidFill>
              <a:latin typeface="Algerian" pitchFamily="82" charset="0"/>
            </a:endParaRPr>
          </a:p>
        </p:txBody>
      </p:sp>
      <p:sp>
        <p:nvSpPr>
          <p:cNvPr id="3" name="Content Placeholder 2"/>
          <p:cNvSpPr>
            <a:spLocks noGrp="1"/>
          </p:cNvSpPr>
          <p:nvPr>
            <p:ph idx="1"/>
          </p:nvPr>
        </p:nvSpPr>
        <p:spPr>
          <a:xfrm>
            <a:off x="0" y="762000"/>
            <a:ext cx="9144000" cy="6096000"/>
          </a:xfrm>
        </p:spPr>
        <p:txBody>
          <a:bodyPr>
            <a:normAutofit fontScale="70000" lnSpcReduction="20000"/>
          </a:bodyPr>
          <a:lstStyle/>
          <a:p>
            <a:r>
              <a:rPr lang="en-US" dirty="0" smtClean="0"/>
              <a:t>“Many </a:t>
            </a:r>
            <a:r>
              <a:rPr lang="en-US" dirty="0"/>
              <a:t>Protestants suppose that the Catholic religion is unattractive and that its worship is a dull, meaningless round of ceremony. Here they mistake. While Romanism is based upon deception, it is not a coarse and clumsy imposture. The religious service of the Roman Church is a most impressive ceremonial. Its gorgeous display and solemn rites fascinate the senses of the people and silence the voice of reason and of conscience. The eye is charmed. Magnificent churches, imposing processions, golden altars, jeweled shrines, choice paintings, and exquisite sculpture appeal to the love of beauty. The ear also is captivated. The music is unsurpassed. The rich notes of the deep-toned organ, blending with the melody of many voices as it swells through the lofty domes and pillared aisles of her grand cathedrals, cannot fail to impress the mind with awe and reverence.</a:t>
            </a:r>
          </a:p>
          <a:p>
            <a:r>
              <a:rPr lang="en-US" u="sng" dirty="0"/>
              <a:t>This outward splendor, pomp, and ceremony, that only mocks the longings of the sin-sick soul, is an evidence of inward corruption. The religion of Christ needs not such attractions to recommend it. In the light shining from the cross, true Christianity appears so pure and lovely that </a:t>
            </a:r>
            <a:r>
              <a:rPr lang="en-US" u="sng" dirty="0" smtClean="0"/>
              <a:t>no external </a:t>
            </a:r>
            <a:r>
              <a:rPr lang="en-US" u="sng" dirty="0"/>
              <a:t>decorations can enhance its true worth. It is the beauty of holiness, a meek and quiet spirit, which is of value with God</a:t>
            </a:r>
            <a:r>
              <a:rPr lang="en-US" u="sng" dirty="0" smtClean="0"/>
              <a:t>.”  GC, pgs. 566,567</a:t>
            </a:r>
            <a:endParaRPr lang="en-US" u="sng" dirty="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002060"/>
                </a:solidFill>
                <a:latin typeface="Arial Black" pitchFamily="34" charset="0"/>
              </a:rPr>
              <a:t>Demanding, Exacting, Dominating, Overbearing, Controlling</a:t>
            </a:r>
            <a:endParaRPr lang="en-US" u="sng" dirty="0">
              <a:solidFill>
                <a:srgbClr val="002060"/>
              </a:solidFill>
              <a:latin typeface="Arial Black" pitchFamily="34" charset="0"/>
            </a:endParaRPr>
          </a:p>
        </p:txBody>
      </p:sp>
      <p:sp>
        <p:nvSpPr>
          <p:cNvPr id="3" name="Content Placeholder 2"/>
          <p:cNvSpPr>
            <a:spLocks noGrp="1"/>
          </p:cNvSpPr>
          <p:nvPr>
            <p:ph sz="half" idx="1"/>
          </p:nvPr>
        </p:nvSpPr>
        <p:spPr>
          <a:xfrm>
            <a:off x="0" y="1752600"/>
            <a:ext cx="4495800" cy="5105400"/>
          </a:xfrm>
        </p:spPr>
        <p:txBody>
          <a:bodyPr>
            <a:normAutofit lnSpcReduction="10000"/>
          </a:bodyPr>
          <a:lstStyle/>
          <a:p>
            <a:r>
              <a:rPr lang="en-US" dirty="0" smtClean="0"/>
              <a:t>Because Catholicism is a religion built solely on the externals, the inward spirit is neglected and the natural heart, left unattended, becomes very hard and cruel, very exacting and overbearing.  This Roman spirit leads to people dying at the stake.  Anyone who doesn’t agree with this spirit is persecuted!</a:t>
            </a:r>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572000" y="1752600"/>
            <a:ext cx="45720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p:spPr>
        <p:txBody>
          <a:bodyPr/>
          <a:lstStyle/>
          <a:p>
            <a:r>
              <a:rPr lang="en-US" u="sng" dirty="0" smtClean="0">
                <a:solidFill>
                  <a:srgbClr val="002060"/>
                </a:solidFill>
              </a:rPr>
              <a:t>Sunday Force</a:t>
            </a:r>
            <a:endParaRPr lang="en-US" u="sng" dirty="0">
              <a:solidFill>
                <a:srgbClr val="002060"/>
              </a:solidFill>
            </a:endParaRPr>
          </a:p>
        </p:txBody>
      </p:sp>
      <p:sp>
        <p:nvSpPr>
          <p:cNvPr id="4" name="Content Placeholder 3"/>
          <p:cNvSpPr>
            <a:spLocks noGrp="1"/>
          </p:cNvSpPr>
          <p:nvPr>
            <p:ph sz="half" idx="2"/>
          </p:nvPr>
        </p:nvSpPr>
        <p:spPr>
          <a:xfrm>
            <a:off x="4648200" y="0"/>
            <a:ext cx="4495800" cy="6858000"/>
          </a:xfrm>
        </p:spPr>
        <p:txBody>
          <a:bodyPr>
            <a:normAutofit fontScale="85000" lnSpcReduction="20000"/>
          </a:bodyPr>
          <a:lstStyle/>
          <a:p>
            <a:r>
              <a:rPr lang="en-US" dirty="0" smtClean="0"/>
              <a:t>In the final analysis, a Sunday law is rebelliousness, outward conformity to a man made standard that will be imposed to force everyone to follow Rome in apostasy from God!  </a:t>
            </a:r>
          </a:p>
          <a:p>
            <a:r>
              <a:rPr lang="en-US" dirty="0" smtClean="0"/>
              <a:t>What if the papacy passed a Sabbath law, enjoining everyone to honor the 7</a:t>
            </a:r>
            <a:r>
              <a:rPr lang="en-US" baseline="30000" dirty="0" smtClean="0"/>
              <a:t>th</a:t>
            </a:r>
            <a:r>
              <a:rPr lang="en-US" dirty="0" smtClean="0"/>
              <a:t> day of the week?  Would you agree with that?  Does anyone have the right to impose there beliefs on another- even if their religious beliefs are right?  From where does the spirit of force and compulsion originate?</a:t>
            </a:r>
          </a:p>
          <a:p>
            <a:r>
              <a:rPr lang="en-US" dirty="0" smtClean="0"/>
              <a:t>This is the spirit of Antichrist.  No matter what; even if we have the truth, it is not for us to seek to compel anyone to follow God; even the way that is right!!!</a:t>
            </a:r>
            <a:endParaRPr lang="en-US" dirty="0"/>
          </a:p>
        </p:txBody>
      </p:sp>
      <p:pic>
        <p:nvPicPr>
          <p:cNvPr id="7" name="Picture 2"/>
          <p:cNvPicPr>
            <a:picLocks noGrp="1" noChangeAspect="1" noChangeArrowheads="1"/>
          </p:cNvPicPr>
          <p:nvPr>
            <p:ph sz="half" idx="1"/>
          </p:nvPr>
        </p:nvPicPr>
        <p:blipFill>
          <a:blip r:embed="rId2" cstate="print"/>
          <a:srcRect/>
          <a:stretch>
            <a:fillRect/>
          </a:stretch>
        </p:blipFill>
        <p:spPr bwMode="auto">
          <a:xfrm>
            <a:off x="1" y="1143000"/>
            <a:ext cx="48768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762000"/>
          </a:xfrm>
        </p:spPr>
        <p:txBody>
          <a:bodyPr>
            <a:normAutofit/>
          </a:bodyPr>
          <a:lstStyle/>
          <a:p>
            <a:r>
              <a:rPr lang="en-US" u="sng" dirty="0" smtClean="0">
                <a:solidFill>
                  <a:srgbClr val="002060"/>
                </a:solidFill>
              </a:rPr>
              <a:t>A Bumper Sticker</a:t>
            </a:r>
            <a:endParaRPr lang="en-US" u="sng" dirty="0">
              <a:solidFill>
                <a:srgbClr val="002060"/>
              </a:solidFill>
            </a:endParaRPr>
          </a:p>
        </p:txBody>
      </p:sp>
      <p:sp>
        <p:nvSpPr>
          <p:cNvPr id="3" name="Content Placeholder 2"/>
          <p:cNvSpPr>
            <a:spLocks noGrp="1"/>
          </p:cNvSpPr>
          <p:nvPr>
            <p:ph sz="half" idx="1"/>
          </p:nvPr>
        </p:nvSpPr>
        <p:spPr>
          <a:xfrm>
            <a:off x="0" y="0"/>
            <a:ext cx="4572000" cy="6858000"/>
          </a:xfrm>
        </p:spPr>
        <p:txBody>
          <a:bodyPr>
            <a:normAutofit fontScale="92500" lnSpcReduction="20000"/>
          </a:bodyPr>
          <a:lstStyle/>
          <a:p>
            <a:r>
              <a:rPr lang="en-US" dirty="0" smtClean="0"/>
              <a:t>I saw a recent bumper sticker that read “Happiness is a government that enforces God’s law.”  As I followed this vehicle, I saw them pull into a Catholic Church parking lot in Eustis, FL.  </a:t>
            </a:r>
          </a:p>
          <a:p>
            <a:r>
              <a:rPr lang="en-US" dirty="0" smtClean="0"/>
              <a:t>The meaning of the sticker is clear.  What of the spirit of this law?  The spirit says, ‘we are going to force our belief’s right down your throat’.  Whether the belief is right, or whether it is wrong, to try and get someone to see things the way we do with a haughty, harsh, exacting spirit is NOT from God.  No matter how right we are!!! </a:t>
            </a:r>
            <a:endParaRPr lang="en-US" dirty="0"/>
          </a:p>
        </p:txBody>
      </p:sp>
      <p:pic>
        <p:nvPicPr>
          <p:cNvPr id="10242" name="Picture 2"/>
          <p:cNvPicPr>
            <a:picLocks noGrp="1" noChangeAspect="1" noChangeArrowheads="1"/>
          </p:cNvPicPr>
          <p:nvPr>
            <p:ph sz="half" idx="2"/>
          </p:nvPr>
        </p:nvPicPr>
        <p:blipFill>
          <a:blip r:embed="rId2" cstate="print"/>
          <a:srcRect/>
          <a:stretch>
            <a:fillRect/>
          </a:stretch>
        </p:blipFill>
        <p:spPr bwMode="auto">
          <a:xfrm>
            <a:off x="4572000" y="685800"/>
            <a:ext cx="4571999"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u="sng" dirty="0" smtClean="0">
                <a:solidFill>
                  <a:srgbClr val="C00000"/>
                </a:solidFill>
              </a:rPr>
              <a:t>Warning!</a:t>
            </a:r>
            <a:endParaRPr lang="en-US" u="sng" dirty="0">
              <a:solidFill>
                <a:srgbClr val="C00000"/>
              </a:solidFill>
            </a:endParaRPr>
          </a:p>
        </p:txBody>
      </p:sp>
      <p:sp>
        <p:nvSpPr>
          <p:cNvPr id="4" name="Content Placeholder 3"/>
          <p:cNvSpPr>
            <a:spLocks noGrp="1"/>
          </p:cNvSpPr>
          <p:nvPr>
            <p:ph sz="half" idx="2"/>
          </p:nvPr>
        </p:nvSpPr>
        <p:spPr>
          <a:xfrm>
            <a:off x="4572000" y="685800"/>
            <a:ext cx="4572000" cy="6172200"/>
          </a:xfrm>
        </p:spPr>
        <p:txBody>
          <a:bodyPr>
            <a:normAutofit/>
          </a:bodyPr>
          <a:lstStyle/>
          <a:p>
            <a:r>
              <a:rPr lang="en-US" dirty="0" smtClean="0"/>
              <a:t>We can have the spirit of Rome and the truth of Adventism.  When these two cross, what do you have?  You have a cold-blooded, calculating Pharisee with all the answers, but with no joy, no peace, no power, and their religious life is one mere round of drudgery and sadness!!  Is that you?</a:t>
            </a:r>
            <a:endParaRPr lang="en-US" dirty="0"/>
          </a:p>
        </p:txBody>
      </p:sp>
      <p:pic>
        <p:nvPicPr>
          <p:cNvPr id="11266" name="Picture 2"/>
          <p:cNvPicPr>
            <a:picLocks noGrp="1" noChangeAspect="1" noChangeArrowheads="1"/>
          </p:cNvPicPr>
          <p:nvPr>
            <p:ph sz="half" idx="1"/>
          </p:nvPr>
        </p:nvPicPr>
        <p:blipFill>
          <a:blip r:embed="rId2" cstate="print"/>
          <a:srcRect/>
          <a:stretch>
            <a:fillRect/>
          </a:stretch>
        </p:blipFill>
        <p:spPr bwMode="auto">
          <a:xfrm>
            <a:off x="0" y="609600"/>
            <a:ext cx="45720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latin typeface="Algerian" pitchFamily="82" charset="0"/>
              </a:rPr>
              <a:t>Not Just Ancient Israel!!!</a:t>
            </a:r>
            <a:endParaRPr lang="en-US" u="sng" dirty="0">
              <a:solidFill>
                <a:srgbClr val="002060"/>
              </a:solidFill>
              <a:latin typeface="Algerian" pitchFamily="82" charset="0"/>
            </a:endParaRPr>
          </a:p>
        </p:txBody>
      </p:sp>
      <p:sp>
        <p:nvSpPr>
          <p:cNvPr id="3" name="Content Placeholder 2"/>
          <p:cNvSpPr>
            <a:spLocks noGrp="1"/>
          </p:cNvSpPr>
          <p:nvPr>
            <p:ph idx="1"/>
          </p:nvPr>
        </p:nvSpPr>
        <p:spPr>
          <a:xfrm>
            <a:off x="0" y="1447800"/>
            <a:ext cx="9144000" cy="5410200"/>
          </a:xfrm>
        </p:spPr>
        <p:txBody>
          <a:bodyPr>
            <a:normAutofit fontScale="70000" lnSpcReduction="20000"/>
          </a:bodyPr>
          <a:lstStyle/>
          <a:p>
            <a:r>
              <a:rPr lang="en-US" dirty="0" smtClean="0"/>
              <a:t>“The law given upon Sinai was the enunciation of the principle of love, a revelation to earth of the law of heaven. It was ordained in the hand of a Mediator--spoken by Him through whose power the hearts of men could be brought into harmony with its principles. God had revealed the purpose of the law when He declared to Israel, "Ye shall be holy men unto Me." Exodus 22:31 </a:t>
            </a:r>
          </a:p>
          <a:p>
            <a:r>
              <a:rPr lang="en-US" u="sng" dirty="0" smtClean="0"/>
              <a:t>But Israel had not perceived the spiritual nature of the law, and too often their professed obedience was but an observance of forms and ceremonies, rather than a surrender of the heart to the sovereignty of love. </a:t>
            </a:r>
            <a:r>
              <a:rPr lang="en-US" dirty="0" smtClean="0"/>
              <a:t>As Jesus in His character and work represented to men the holy, benevolent, and paternal attributes of God, and presented the worthlessness of mere ceremonial obedience, the Jewish leaders did not receive or understand His words. They thought that He dwelt too lightly upon the requirements of the law; and when He set before them the very truths that were the soul of their divinely appointed service, they, looking only at the external, accused Him of seeking to overthrow it. “  MB, pg. 46</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4392</TotalTime>
  <Words>2988</Words>
  <Application>Microsoft Office PowerPoint</Application>
  <PresentationFormat>On-screen Show (4:3)</PresentationFormat>
  <Paragraphs>63</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The Spirit of Rome</vt:lpstr>
      <vt:lpstr>St. Peter’s-Rome</vt:lpstr>
      <vt:lpstr>Outwardly Beautiful</vt:lpstr>
      <vt:lpstr>Inward Emptiness</vt:lpstr>
      <vt:lpstr>Demanding, Exacting, Dominating, Overbearing, Controlling</vt:lpstr>
      <vt:lpstr>Sunday Force</vt:lpstr>
      <vt:lpstr>A Bumper Sticker</vt:lpstr>
      <vt:lpstr>Warning!</vt:lpstr>
      <vt:lpstr>Not Just Ancient Israel!!!</vt:lpstr>
      <vt:lpstr>Roman Adventism</vt:lpstr>
      <vt:lpstr>Well?!?!?!?!?</vt:lpstr>
      <vt:lpstr>So What?</vt:lpstr>
      <vt:lpstr>At Home</vt:lpstr>
      <vt:lpstr>Do you want to be around a spirit like that?</vt:lpstr>
      <vt:lpstr>Is this how you defend the truth?</vt:lpstr>
      <vt:lpstr>Truth, without Spirit, is This!!!</vt:lpstr>
      <vt:lpstr>The Spirit of Rome!</vt:lpstr>
      <vt:lpstr>A Legal Religion</vt:lpstr>
      <vt:lpstr>BEWARE!</vt:lpstr>
      <vt:lpstr>The Adventist Hammer!</vt:lpstr>
      <vt:lpstr>The Righteousness of Christ</vt:lpstr>
      <vt:lpstr>What doth the Lord Want?</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Spirit of Rome</dc:title>
  <dc:creator>Dad</dc:creator>
  <cp:lastModifiedBy>Dad</cp:lastModifiedBy>
  <cp:revision>13</cp:revision>
  <dcterms:created xsi:type="dcterms:W3CDTF">2011-04-01T17:18:26Z</dcterms:created>
  <dcterms:modified xsi:type="dcterms:W3CDTF">2011-07-30T00:53:55Z</dcterms:modified>
</cp:coreProperties>
</file>