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57" r:id="rId5"/>
    <p:sldId id="274" r:id="rId6"/>
    <p:sldId id="275" r:id="rId7"/>
    <p:sldId id="287" r:id="rId8"/>
    <p:sldId id="258" r:id="rId9"/>
    <p:sldId id="271" r:id="rId10"/>
    <p:sldId id="283" r:id="rId11"/>
    <p:sldId id="282" r:id="rId12"/>
    <p:sldId id="276" r:id="rId13"/>
    <p:sldId id="273" r:id="rId14"/>
    <p:sldId id="288" r:id="rId15"/>
    <p:sldId id="261" r:id="rId16"/>
    <p:sldId id="267" r:id="rId17"/>
    <p:sldId id="263" r:id="rId18"/>
    <p:sldId id="269" r:id="rId19"/>
    <p:sldId id="286" r:id="rId20"/>
    <p:sldId id="284" r:id="rId21"/>
    <p:sldId id="285"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FACB88-1385-489B-9358-4548A549EC0F}"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5EC5F-6E48-414D-ADC5-B8F5CFEAB13A}" type="slidenum">
              <a:rPr lang="en-US" smtClean="0"/>
              <a:t>‹#›</a:t>
            </a:fld>
            <a:endParaRPr lang="en-US"/>
          </a:p>
        </p:txBody>
      </p:sp>
    </p:spTree>
    <p:extLst>
      <p:ext uri="{BB962C8B-B14F-4D97-AF65-F5344CB8AC3E}">
        <p14:creationId xmlns:p14="http://schemas.microsoft.com/office/powerpoint/2010/main" val="3505047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ACB88-1385-489B-9358-4548A549EC0F}"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5EC5F-6E48-414D-ADC5-B8F5CFEAB13A}" type="slidenum">
              <a:rPr lang="en-US" smtClean="0"/>
              <a:t>‹#›</a:t>
            </a:fld>
            <a:endParaRPr lang="en-US"/>
          </a:p>
        </p:txBody>
      </p:sp>
    </p:spTree>
    <p:extLst>
      <p:ext uri="{BB962C8B-B14F-4D97-AF65-F5344CB8AC3E}">
        <p14:creationId xmlns:p14="http://schemas.microsoft.com/office/powerpoint/2010/main" val="245021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ACB88-1385-489B-9358-4548A549EC0F}"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5EC5F-6E48-414D-ADC5-B8F5CFEAB13A}" type="slidenum">
              <a:rPr lang="en-US" smtClean="0"/>
              <a:t>‹#›</a:t>
            </a:fld>
            <a:endParaRPr lang="en-US"/>
          </a:p>
        </p:txBody>
      </p:sp>
    </p:spTree>
    <p:extLst>
      <p:ext uri="{BB962C8B-B14F-4D97-AF65-F5344CB8AC3E}">
        <p14:creationId xmlns:p14="http://schemas.microsoft.com/office/powerpoint/2010/main" val="88907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ACB88-1385-489B-9358-4548A549EC0F}"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5EC5F-6E48-414D-ADC5-B8F5CFEAB13A}" type="slidenum">
              <a:rPr lang="en-US" smtClean="0"/>
              <a:t>‹#›</a:t>
            </a:fld>
            <a:endParaRPr lang="en-US"/>
          </a:p>
        </p:txBody>
      </p:sp>
    </p:spTree>
    <p:extLst>
      <p:ext uri="{BB962C8B-B14F-4D97-AF65-F5344CB8AC3E}">
        <p14:creationId xmlns:p14="http://schemas.microsoft.com/office/powerpoint/2010/main" val="2022131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FACB88-1385-489B-9358-4548A549EC0F}"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85EC5F-6E48-414D-ADC5-B8F5CFEAB13A}" type="slidenum">
              <a:rPr lang="en-US" smtClean="0"/>
              <a:t>‹#›</a:t>
            </a:fld>
            <a:endParaRPr lang="en-US"/>
          </a:p>
        </p:txBody>
      </p:sp>
    </p:spTree>
    <p:extLst>
      <p:ext uri="{BB962C8B-B14F-4D97-AF65-F5344CB8AC3E}">
        <p14:creationId xmlns:p14="http://schemas.microsoft.com/office/powerpoint/2010/main" val="101457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FACB88-1385-489B-9358-4548A549EC0F}"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5EC5F-6E48-414D-ADC5-B8F5CFEAB13A}" type="slidenum">
              <a:rPr lang="en-US" smtClean="0"/>
              <a:t>‹#›</a:t>
            </a:fld>
            <a:endParaRPr lang="en-US"/>
          </a:p>
        </p:txBody>
      </p:sp>
    </p:spTree>
    <p:extLst>
      <p:ext uri="{BB962C8B-B14F-4D97-AF65-F5344CB8AC3E}">
        <p14:creationId xmlns:p14="http://schemas.microsoft.com/office/powerpoint/2010/main" val="755333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FACB88-1385-489B-9358-4548A549EC0F}" type="datetimeFigureOut">
              <a:rPr lang="en-US" smtClean="0"/>
              <a:t>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85EC5F-6E48-414D-ADC5-B8F5CFEAB13A}" type="slidenum">
              <a:rPr lang="en-US" smtClean="0"/>
              <a:t>‹#›</a:t>
            </a:fld>
            <a:endParaRPr lang="en-US"/>
          </a:p>
        </p:txBody>
      </p:sp>
    </p:spTree>
    <p:extLst>
      <p:ext uri="{BB962C8B-B14F-4D97-AF65-F5344CB8AC3E}">
        <p14:creationId xmlns:p14="http://schemas.microsoft.com/office/powerpoint/2010/main" val="402198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FACB88-1385-489B-9358-4548A549EC0F}" type="datetimeFigureOut">
              <a:rPr lang="en-US" smtClean="0"/>
              <a:t>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85EC5F-6E48-414D-ADC5-B8F5CFEAB13A}" type="slidenum">
              <a:rPr lang="en-US" smtClean="0"/>
              <a:t>‹#›</a:t>
            </a:fld>
            <a:endParaRPr lang="en-US"/>
          </a:p>
        </p:txBody>
      </p:sp>
    </p:spTree>
    <p:extLst>
      <p:ext uri="{BB962C8B-B14F-4D97-AF65-F5344CB8AC3E}">
        <p14:creationId xmlns:p14="http://schemas.microsoft.com/office/powerpoint/2010/main" val="138632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ACB88-1385-489B-9358-4548A549EC0F}" type="datetimeFigureOut">
              <a:rPr lang="en-US" smtClean="0"/>
              <a:t>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85EC5F-6E48-414D-ADC5-B8F5CFEAB13A}" type="slidenum">
              <a:rPr lang="en-US" smtClean="0"/>
              <a:t>‹#›</a:t>
            </a:fld>
            <a:endParaRPr lang="en-US"/>
          </a:p>
        </p:txBody>
      </p:sp>
    </p:spTree>
    <p:extLst>
      <p:ext uri="{BB962C8B-B14F-4D97-AF65-F5344CB8AC3E}">
        <p14:creationId xmlns:p14="http://schemas.microsoft.com/office/powerpoint/2010/main" val="1557103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FACB88-1385-489B-9358-4548A549EC0F}"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5EC5F-6E48-414D-ADC5-B8F5CFEAB13A}" type="slidenum">
              <a:rPr lang="en-US" smtClean="0"/>
              <a:t>‹#›</a:t>
            </a:fld>
            <a:endParaRPr lang="en-US"/>
          </a:p>
        </p:txBody>
      </p:sp>
    </p:spTree>
    <p:extLst>
      <p:ext uri="{BB962C8B-B14F-4D97-AF65-F5344CB8AC3E}">
        <p14:creationId xmlns:p14="http://schemas.microsoft.com/office/powerpoint/2010/main" val="1528254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FACB88-1385-489B-9358-4548A549EC0F}"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85EC5F-6E48-414D-ADC5-B8F5CFEAB13A}" type="slidenum">
              <a:rPr lang="en-US" smtClean="0"/>
              <a:t>‹#›</a:t>
            </a:fld>
            <a:endParaRPr lang="en-US"/>
          </a:p>
        </p:txBody>
      </p:sp>
    </p:spTree>
    <p:extLst>
      <p:ext uri="{BB962C8B-B14F-4D97-AF65-F5344CB8AC3E}">
        <p14:creationId xmlns:p14="http://schemas.microsoft.com/office/powerpoint/2010/main" val="3494835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ACB88-1385-489B-9358-4548A549EC0F}" type="datetimeFigureOut">
              <a:rPr lang="en-US" smtClean="0"/>
              <a:t>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5EC5F-6E48-414D-ADC5-B8F5CFEAB13A}" type="slidenum">
              <a:rPr lang="en-US" smtClean="0"/>
              <a:t>‹#›</a:t>
            </a:fld>
            <a:endParaRPr lang="en-US"/>
          </a:p>
        </p:txBody>
      </p:sp>
    </p:spTree>
    <p:extLst>
      <p:ext uri="{BB962C8B-B14F-4D97-AF65-F5344CB8AC3E}">
        <p14:creationId xmlns:p14="http://schemas.microsoft.com/office/powerpoint/2010/main" val="3060556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00B050"/>
                </a:solidFill>
                <a:latin typeface="Algerian" panose="04020705040A02060702" pitchFamily="82" charset="0"/>
              </a:rPr>
              <a:t>Tithing-Storehouse, pt. 4</a:t>
            </a:r>
            <a:endParaRPr lang="en-US" b="1" i="1" u="sng" dirty="0">
              <a:solidFill>
                <a:srgbClr val="00B050"/>
              </a:solidFill>
              <a:latin typeface="Algerian" panose="04020705040A02060702" pitchFamily="82" charset="0"/>
            </a:endParaRPr>
          </a:p>
        </p:txBody>
      </p:sp>
      <p:sp>
        <p:nvSpPr>
          <p:cNvPr id="3" name="Subtitle 2"/>
          <p:cNvSpPr>
            <a:spLocks noGrp="1"/>
          </p:cNvSpPr>
          <p:nvPr>
            <p:ph type="subTitle" idx="1"/>
          </p:nvPr>
        </p:nvSpPr>
        <p:spPr/>
        <p:txBody>
          <a:bodyPr>
            <a:normAutofit lnSpcReduction="10000"/>
          </a:bodyPr>
          <a:lstStyle/>
          <a:p>
            <a:r>
              <a:rPr lang="en-US" sz="6000" b="1" i="1" u="sng" dirty="0" smtClean="0">
                <a:solidFill>
                  <a:srgbClr val="FF0000"/>
                </a:solidFill>
              </a:rPr>
              <a:t>She Started Self-Supporting Work</a:t>
            </a:r>
            <a:endParaRPr lang="en-US" sz="6000" b="1" i="1" u="sng" dirty="0">
              <a:solidFill>
                <a:srgbClr val="FF0000"/>
              </a:solidFill>
            </a:endParaRPr>
          </a:p>
        </p:txBody>
      </p:sp>
    </p:spTree>
    <p:extLst>
      <p:ext uri="{BB962C8B-B14F-4D97-AF65-F5344CB8AC3E}">
        <p14:creationId xmlns:p14="http://schemas.microsoft.com/office/powerpoint/2010/main" val="207066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0070C0"/>
                </a:solidFill>
                <a:latin typeface="Algerian" panose="04020705040A02060702" pitchFamily="82" charset="0"/>
              </a:rPr>
              <a:t>Magan Diary Entries!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09600"/>
            <a:ext cx="12192000" cy="6248399"/>
          </a:xfrm>
        </p:spPr>
        <p:txBody>
          <a:bodyPr>
            <a:noAutofit/>
          </a:bodyPr>
          <a:lstStyle/>
          <a:p>
            <a:r>
              <a:rPr lang="en-US" sz="3200" dirty="0"/>
              <a:t>“May 7, 1907: Paradise Valley. Talked to Sr. White regarding attitude of General </a:t>
            </a:r>
            <a:r>
              <a:rPr lang="en-US" sz="3200" dirty="0" smtClean="0"/>
              <a:t>Conference towards </a:t>
            </a:r>
            <a:r>
              <a:rPr lang="en-US" sz="3200" dirty="0"/>
              <a:t>us. Miss Sara </a:t>
            </a:r>
            <a:r>
              <a:rPr lang="en-US" sz="3200" dirty="0" err="1"/>
              <a:t>McEnterfer</a:t>
            </a:r>
            <a:r>
              <a:rPr lang="en-US" sz="3200" dirty="0"/>
              <a:t> and Lillian present. Told Sr. White that the </a:t>
            </a:r>
            <a:r>
              <a:rPr lang="en-US" sz="3200" dirty="0" smtClean="0"/>
              <a:t>administration held </a:t>
            </a:r>
            <a:r>
              <a:rPr lang="en-US" sz="3200" dirty="0"/>
              <a:t>we had no right to get the money unless we were owned by the Conference. She replied</a:t>
            </a:r>
            <a:r>
              <a:rPr lang="en-US" sz="3200" dirty="0" smtClean="0"/>
              <a:t>, ‘</a:t>
            </a:r>
            <a:r>
              <a:rPr lang="en-US" sz="3200" dirty="0"/>
              <a:t>You are doing double what they are. Take all the donations you can get. This money </a:t>
            </a:r>
            <a:r>
              <a:rPr lang="en-US" sz="3200" dirty="0" smtClean="0"/>
              <a:t>belongs to </a:t>
            </a:r>
            <a:r>
              <a:rPr lang="en-US" sz="3200" dirty="0"/>
              <a:t>the Lord and not to those men. The position they take is not of God. The Southern </a:t>
            </a:r>
            <a:r>
              <a:rPr lang="en-US" sz="3200" dirty="0" smtClean="0"/>
              <a:t>Union Conference </a:t>
            </a:r>
            <a:r>
              <a:rPr lang="en-US" sz="3200" dirty="0"/>
              <a:t>is not to own or control you. You cannot turn things over to them.</a:t>
            </a:r>
          </a:p>
          <a:p>
            <a:r>
              <a:rPr lang="en-US" sz="3200" dirty="0"/>
              <a:t>“May 14, 1907: Loma Linda. To see Sr. White . . I talked to her about the General </a:t>
            </a:r>
            <a:r>
              <a:rPr lang="en-US" sz="3200" dirty="0" smtClean="0"/>
              <a:t>Conference position </a:t>
            </a:r>
            <a:r>
              <a:rPr lang="en-US" sz="3200" dirty="0"/>
              <a:t>that concerns non-conference owned should have no money. She answered ‘. . </a:t>
            </a:r>
            <a:r>
              <a:rPr lang="en-US" sz="3200" dirty="0" smtClean="0"/>
              <a:t>Daniells and </a:t>
            </a:r>
            <a:r>
              <a:rPr lang="en-US" sz="3200" dirty="0"/>
              <a:t>those with him have taken a position on this matter that is not of God.’ She said she </a:t>
            </a:r>
            <a:r>
              <a:rPr lang="en-US" sz="3200" dirty="0" smtClean="0"/>
              <a:t>had something </a:t>
            </a:r>
            <a:r>
              <a:rPr lang="en-US" sz="3200" dirty="0"/>
              <a:t>written on this and would try to find it.”—Magan diary entries for Tuesday, May </a:t>
            </a:r>
            <a:r>
              <a:rPr lang="en-US" sz="3200" dirty="0" smtClean="0"/>
              <a:t>7, and </a:t>
            </a:r>
            <a:r>
              <a:rPr lang="en-US" sz="3200" dirty="0"/>
              <a:t>Tuesday, May 14, 1907.</a:t>
            </a:r>
          </a:p>
        </p:txBody>
      </p:sp>
    </p:spTree>
    <p:extLst>
      <p:ext uri="{BB962C8B-B14F-4D97-AF65-F5344CB8AC3E}">
        <p14:creationId xmlns:p14="http://schemas.microsoft.com/office/powerpoint/2010/main" val="34725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t>                      </a:t>
            </a:r>
            <a:r>
              <a:rPr lang="en-US" b="1" i="1" u="sng" dirty="0" smtClean="0">
                <a:solidFill>
                  <a:srgbClr val="0070C0"/>
                </a:solidFill>
              </a:rPr>
              <a:t>No Denominational Control</a:t>
            </a:r>
            <a:endParaRPr lang="en-US" b="1" i="1" u="sng" dirty="0">
              <a:solidFill>
                <a:srgbClr val="0070C0"/>
              </a:solidFill>
            </a:endParaRPr>
          </a:p>
        </p:txBody>
      </p:sp>
      <p:sp>
        <p:nvSpPr>
          <p:cNvPr id="3" name="Content Placeholder 2"/>
          <p:cNvSpPr>
            <a:spLocks noGrp="1"/>
          </p:cNvSpPr>
          <p:nvPr>
            <p:ph idx="1"/>
          </p:nvPr>
        </p:nvSpPr>
        <p:spPr>
          <a:xfrm>
            <a:off x="0" y="673100"/>
            <a:ext cx="12192000" cy="6184899"/>
          </a:xfrm>
        </p:spPr>
        <p:txBody>
          <a:bodyPr>
            <a:normAutofit/>
          </a:bodyPr>
          <a:lstStyle/>
          <a:p>
            <a:r>
              <a:rPr lang="en-US" sz="3200" dirty="0"/>
              <a:t>“The Lord does not set limits about His workers in some lines as men are wont to set. In </a:t>
            </a:r>
            <a:r>
              <a:rPr lang="en-US" sz="3200" dirty="0" smtClean="0"/>
              <a:t>their work</a:t>
            </a:r>
            <a:r>
              <a:rPr lang="en-US" sz="3200" dirty="0"/>
              <a:t>, Brethren Megan and Sutherland have been hindered unnecessarily. Means have </a:t>
            </a:r>
            <a:r>
              <a:rPr lang="en-US" sz="3200" dirty="0" smtClean="0"/>
              <a:t>been withheld </a:t>
            </a:r>
            <a:r>
              <a:rPr lang="en-US" sz="3200" dirty="0"/>
              <a:t>from them because in the organization and management of the Madison school, it </a:t>
            </a:r>
            <a:r>
              <a:rPr lang="en-US" sz="3200" dirty="0" smtClean="0"/>
              <a:t>was not </a:t>
            </a:r>
            <a:r>
              <a:rPr lang="en-US" sz="3200" dirty="0"/>
              <a:t>placed under the control of the Conference. But the reasons why this school was not </a:t>
            </a:r>
            <a:r>
              <a:rPr lang="en-US" sz="3200" dirty="0" smtClean="0"/>
              <a:t>owned and </a:t>
            </a:r>
            <a:r>
              <a:rPr lang="en-US" sz="3200" dirty="0"/>
              <a:t>controlled by the Conference has not been duly considered . </a:t>
            </a:r>
            <a:r>
              <a:rPr lang="en-US" sz="3200" dirty="0" smtClean="0"/>
              <a:t>.“</a:t>
            </a:r>
            <a:r>
              <a:rPr lang="en-US" sz="3200" dirty="0"/>
              <a:t>The Lord does not require that the educational work at Madison shall be changed all </a:t>
            </a:r>
            <a:r>
              <a:rPr lang="en-US" sz="3200" dirty="0" smtClean="0"/>
              <a:t>about before </a:t>
            </a:r>
            <a:r>
              <a:rPr lang="en-US" sz="3200" dirty="0"/>
              <a:t>it can receive hearty support of our people. The work that has been done there </a:t>
            </a:r>
            <a:r>
              <a:rPr lang="en-US" sz="3200" dirty="0" smtClean="0"/>
              <a:t>is approved </a:t>
            </a:r>
            <a:r>
              <a:rPr lang="en-US" sz="3200" dirty="0"/>
              <a:t>of God, and He forbids that this line of work shall be broken up. The Lord </a:t>
            </a:r>
            <a:r>
              <a:rPr lang="en-US" sz="3200" dirty="0" smtClean="0"/>
              <a:t>will continue </a:t>
            </a:r>
            <a:r>
              <a:rPr lang="en-US" sz="3200" dirty="0"/>
              <a:t>to bless and sustain the workers so long as they follow His counsel.”—EGW, June </a:t>
            </a:r>
            <a:r>
              <a:rPr lang="en-US" sz="3200" dirty="0" smtClean="0"/>
              <a:t>18, 1907</a:t>
            </a:r>
            <a:r>
              <a:rPr lang="en-US" sz="3200" dirty="0"/>
              <a:t>; Series B, No. 11, p. 32.</a:t>
            </a:r>
          </a:p>
          <a:p>
            <a:endParaRPr lang="en-US" sz="3200" dirty="0"/>
          </a:p>
        </p:txBody>
      </p:sp>
    </p:spTree>
    <p:extLst>
      <p:ext uri="{BB962C8B-B14F-4D97-AF65-F5344CB8AC3E}">
        <p14:creationId xmlns:p14="http://schemas.microsoft.com/office/powerpoint/2010/main" val="1722219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698499"/>
          </a:xfrm>
        </p:spPr>
        <p:txBody>
          <a:bodyPr>
            <a:normAutofit/>
          </a:bodyPr>
          <a:lstStyle/>
          <a:p>
            <a:r>
              <a:rPr lang="en-US" dirty="0" smtClean="0"/>
              <a:t>                 </a:t>
            </a:r>
            <a:r>
              <a:rPr lang="en-US" b="1" i="1" u="sng" dirty="0" smtClean="0">
                <a:solidFill>
                  <a:srgbClr val="0070C0"/>
                </a:solidFill>
              </a:rPr>
              <a:t>All Monies Thru Conference Coffers!</a:t>
            </a:r>
            <a:endParaRPr lang="en-US" b="1" i="1" u="sng" dirty="0">
              <a:solidFill>
                <a:srgbClr val="0070C0"/>
              </a:solidFill>
            </a:endParaRPr>
          </a:p>
        </p:txBody>
      </p:sp>
      <p:sp>
        <p:nvSpPr>
          <p:cNvPr id="3" name="Content Placeholder 2"/>
          <p:cNvSpPr>
            <a:spLocks noGrp="1"/>
          </p:cNvSpPr>
          <p:nvPr>
            <p:ph idx="1"/>
          </p:nvPr>
        </p:nvSpPr>
        <p:spPr>
          <a:xfrm>
            <a:off x="0" y="698500"/>
            <a:ext cx="12192000" cy="6159499"/>
          </a:xfrm>
        </p:spPr>
        <p:txBody>
          <a:bodyPr>
            <a:normAutofit/>
          </a:bodyPr>
          <a:lstStyle/>
          <a:p>
            <a:r>
              <a:rPr lang="en-US" sz="3400" dirty="0"/>
              <a:t>May 23, 1907, St. Helena. “Spent the forenoon with W. C. White. He gave me Sister White’s letters to Daniells regarding us. He told me he did not agree with the administration at Washington in insisting that all monies pass through their hands. Said that he would not agree to our going under conference domination</a:t>
            </a:r>
            <a:r>
              <a:rPr lang="en-US" sz="3400" dirty="0" smtClean="0"/>
              <a:t>.” Ellen </a:t>
            </a:r>
            <a:r>
              <a:rPr lang="en-US" sz="3400" dirty="0"/>
              <a:t>White wrote on January 19, 1907: “Today I have been carrying a heavy burden on my heart . . . You have a work to do to encourage the school work in Madison, Tennessee . . . all in their power to hold up the hands of these workers by encouraging and supporting the work at the Madison school. Means should be appropriated to the needs of the work in Madison—that the labor of the teachers may not be so hard in the future.” Spalding-</a:t>
            </a:r>
            <a:r>
              <a:rPr lang="en-US" sz="3400" dirty="0" err="1"/>
              <a:t>Magan</a:t>
            </a:r>
            <a:r>
              <a:rPr lang="en-US" sz="3400" dirty="0"/>
              <a:t> Collection, 395, 396.</a:t>
            </a:r>
          </a:p>
        </p:txBody>
      </p:sp>
    </p:spTree>
    <p:extLst>
      <p:ext uri="{BB962C8B-B14F-4D97-AF65-F5344CB8AC3E}">
        <p14:creationId xmlns:p14="http://schemas.microsoft.com/office/powerpoint/2010/main" val="2143903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Money Should Go To Them!!!!</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71500"/>
            <a:ext cx="12192000" cy="6286499"/>
          </a:xfrm>
        </p:spPr>
        <p:txBody>
          <a:bodyPr>
            <a:normAutofit lnSpcReduction="10000"/>
          </a:bodyPr>
          <a:lstStyle/>
          <a:p>
            <a:r>
              <a:rPr lang="en-US" dirty="0"/>
              <a:t>“Some have entertained the idea that because the school at Madison is not owned by a conference organization, those who are in charge of the school should not be permitted to call upon our people for the means that is greatly needed to carry on their work. This idea needs to be corrected. In the distribution of the money that comes into the Lord’s treasury, you are entitled to [a] portion just as verily as are those connected with other needy enterprises that are carried forward in harmony with the Lord’s instruction.” Spalding-</a:t>
            </a:r>
            <a:r>
              <a:rPr lang="en-US" dirty="0" err="1"/>
              <a:t>Magan</a:t>
            </a:r>
            <a:r>
              <a:rPr lang="en-US" dirty="0"/>
              <a:t> Collection, 411.</a:t>
            </a:r>
          </a:p>
          <a:p>
            <a:pPr marL="0" indent="0">
              <a:buNone/>
            </a:pPr>
            <a:r>
              <a:rPr lang="en-US" dirty="0" smtClean="0"/>
              <a:t>“</a:t>
            </a:r>
            <a:r>
              <a:rPr lang="en-US" dirty="0"/>
              <a:t>The Lord does not set limits about his workers in some lines as men are wont to set. In their work, Brethren Magan and Sutherland have been hindered unnecessarily. Means have been withheld from them because in the organization and management of the Madison school, it was not placed under the control of the conference. But the reasons why this school was not owned and controlled by the conference have not been duly considered . </a:t>
            </a:r>
            <a:r>
              <a:rPr lang="en-US" dirty="0" smtClean="0"/>
              <a:t>The </a:t>
            </a:r>
            <a:r>
              <a:rPr lang="en-US" dirty="0"/>
              <a:t>Lord does not require that the educational work at Madison shall be changed all about before it can receive the hearty support of our people. The work that has been done there is approved of God.” Special Testimonies, Series B. No. 11, 31, 32</a:t>
            </a:r>
          </a:p>
        </p:txBody>
      </p:sp>
    </p:spTree>
    <p:extLst>
      <p:ext uri="{BB962C8B-B14F-4D97-AF65-F5344CB8AC3E}">
        <p14:creationId xmlns:p14="http://schemas.microsoft.com/office/powerpoint/2010/main" val="2730997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27099"/>
          </a:xfrm>
        </p:spPr>
        <p:txBody>
          <a:bodyPr/>
          <a:lstStyle/>
          <a:p>
            <a:r>
              <a:rPr lang="en-US" dirty="0" smtClean="0"/>
              <a:t>        </a:t>
            </a:r>
            <a:r>
              <a:rPr lang="en-US" b="1" i="1" u="sng" dirty="0" smtClean="0">
                <a:solidFill>
                  <a:srgbClr val="0070C0"/>
                </a:solidFill>
              </a:rPr>
              <a:t>Conference Would Have Tried to Stop Him Too</a:t>
            </a:r>
            <a:endParaRPr lang="en-US" b="1" i="1" u="sng" dirty="0">
              <a:solidFill>
                <a:srgbClr val="0070C0"/>
              </a:solidFill>
            </a:endParaRPr>
          </a:p>
        </p:txBody>
      </p:sp>
      <p:sp>
        <p:nvSpPr>
          <p:cNvPr id="3" name="Content Placeholder 2"/>
          <p:cNvSpPr>
            <a:spLocks noGrp="1"/>
          </p:cNvSpPr>
          <p:nvPr>
            <p:ph sz="half" idx="1"/>
          </p:nvPr>
        </p:nvSpPr>
        <p:spPr>
          <a:xfrm>
            <a:off x="0" y="800100"/>
            <a:ext cx="6019800" cy="6057899"/>
          </a:xfrm>
        </p:spPr>
        <p:txBody>
          <a:bodyPr>
            <a:normAutofit fontScale="92500" lnSpcReduction="10000"/>
          </a:bodyPr>
          <a:lstStyle/>
          <a:p>
            <a:r>
              <a:rPr lang="en-US" dirty="0" smtClean="0"/>
              <a:t>“In </a:t>
            </a:r>
            <a:r>
              <a:rPr lang="en-US" dirty="0"/>
              <a:t>the natural order of things, the son of Zacharias would have been educated for the priesthood. But the training of the rabbinical schools would have unfitted him for his work. God did not send him to the teachers of theology to learn how to interpret the Scriptures. He called him to the desert, that he might learn of nature and nature's God. </a:t>
            </a:r>
            <a:r>
              <a:rPr lang="en-US" dirty="0" smtClean="0"/>
              <a:t> </a:t>
            </a:r>
            <a:r>
              <a:rPr lang="en-US" dirty="0"/>
              <a:t>But it was his choice to forgo the enjoyments and luxuries of life for the stern discipline of the wilderness. Here his surroundings were favorable to habits of simplicity and self-denial. Uninterrupted by the clamor of the world, he could here study the lessons of nature, of revelation, and of Providence</a:t>
            </a:r>
            <a:r>
              <a:rPr lang="en-US" dirty="0" smtClean="0"/>
              <a:t>.”  DA, pg. 101</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800100"/>
            <a:ext cx="6172199" cy="6057899"/>
          </a:xfrm>
          <a:prstGeom prst="rect">
            <a:avLst/>
          </a:prstGeom>
        </p:spPr>
      </p:pic>
    </p:spTree>
    <p:extLst>
      <p:ext uri="{BB962C8B-B14F-4D97-AF65-F5344CB8AC3E}">
        <p14:creationId xmlns:p14="http://schemas.microsoft.com/office/powerpoint/2010/main" val="2567314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normAutofit/>
          </a:bodyPr>
          <a:lstStyle/>
          <a:p>
            <a:r>
              <a:rPr lang="en-US" dirty="0" smtClean="0"/>
              <a:t>         </a:t>
            </a:r>
            <a:r>
              <a:rPr lang="en-US" b="1" i="1" u="sng" dirty="0" smtClean="0">
                <a:solidFill>
                  <a:srgbClr val="0070C0"/>
                </a:solidFill>
              </a:rPr>
              <a:t>Tithes and Offerings Directly to Them!</a:t>
            </a:r>
            <a:endParaRPr lang="en-US" b="1" i="1" u="sng" dirty="0">
              <a:solidFill>
                <a:srgbClr val="0070C0"/>
              </a:solidFill>
            </a:endParaRPr>
          </a:p>
        </p:txBody>
      </p:sp>
      <p:sp>
        <p:nvSpPr>
          <p:cNvPr id="3" name="Content Placeholder 2"/>
          <p:cNvSpPr>
            <a:spLocks noGrp="1"/>
          </p:cNvSpPr>
          <p:nvPr>
            <p:ph idx="1"/>
          </p:nvPr>
        </p:nvSpPr>
        <p:spPr>
          <a:xfrm>
            <a:off x="0" y="635000"/>
            <a:ext cx="12192000" cy="6222999"/>
          </a:xfrm>
        </p:spPr>
        <p:txBody>
          <a:bodyPr>
            <a:normAutofit/>
          </a:bodyPr>
          <a:lstStyle/>
          <a:p>
            <a:r>
              <a:rPr lang="en-US" sz="3400" dirty="0" smtClean="0"/>
              <a:t>“Brethren </a:t>
            </a:r>
            <a:r>
              <a:rPr lang="en-US" sz="3400" dirty="0"/>
              <a:t>Sutherland and Magan are as verily set to do the work of the Lord at Madison as other workers are appointed to do their part in the cause of present truth. The light given me is that we should help these brethren and their associates, who have worked beyond their strength, under great disadvantages. Let us seek to understand the situation, and see that justice and mercy are not forgotten in the distribution of </a:t>
            </a:r>
            <a:r>
              <a:rPr lang="en-US" sz="3400" dirty="0" smtClean="0"/>
              <a:t>funds. The </a:t>
            </a:r>
            <a:r>
              <a:rPr lang="en-US" sz="3400" dirty="0"/>
              <a:t>leaders in the work of the Madison school are laborers together with God. More must be done in their behalf by their brethren. The Lord’s money is to sustain them in their labors. They have a right to share the means given to the cause. They should be given a proportionate share of the means that comes in for the furtherance of the cause.” (</a:t>
            </a:r>
            <a:r>
              <a:rPr lang="en-US" sz="3400" dirty="0" err="1"/>
              <a:t>Sp</a:t>
            </a:r>
            <a:r>
              <a:rPr lang="en-US" sz="3400" dirty="0"/>
              <a:t> TB11, 31-32)</a:t>
            </a:r>
          </a:p>
        </p:txBody>
      </p:sp>
    </p:spTree>
    <p:extLst>
      <p:ext uri="{BB962C8B-B14F-4D97-AF65-F5344CB8AC3E}">
        <p14:creationId xmlns:p14="http://schemas.microsoft.com/office/powerpoint/2010/main" val="3584539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dirty="0" smtClean="0"/>
              <a:t>            </a:t>
            </a:r>
            <a:r>
              <a:rPr lang="en-US" b="1" i="1" u="sng" dirty="0" smtClean="0">
                <a:solidFill>
                  <a:srgbClr val="FF0000"/>
                </a:solidFill>
                <a:latin typeface="Algerian" panose="04020705040A02060702" pitchFamily="82" charset="0"/>
              </a:rPr>
              <a:t>Hated Because Independent</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98500"/>
            <a:ext cx="11353800" cy="6159499"/>
          </a:xfrm>
        </p:spPr>
        <p:txBody>
          <a:bodyPr>
            <a:normAutofit/>
          </a:bodyPr>
          <a:lstStyle/>
          <a:p>
            <a:r>
              <a:rPr lang="en-US" sz="3000" dirty="0"/>
              <a:t>Many years later, in recalling those days at Madison, Magan wrote this to Warren Howell</a:t>
            </a:r>
            <a:r>
              <a:rPr lang="en-US" sz="3000" dirty="0" smtClean="0"/>
              <a:t>: “</a:t>
            </a:r>
            <a:r>
              <a:rPr lang="en-US" sz="3000" dirty="0"/>
              <a:t>From Berrien Springs, some of us, as you know, went down to Madison, Tennessee, by </a:t>
            </a:r>
            <a:r>
              <a:rPr lang="en-US" sz="3000" dirty="0" smtClean="0"/>
              <a:t>the counsel </a:t>
            </a:r>
            <a:r>
              <a:rPr lang="en-US" sz="3000" dirty="0"/>
              <a:t>and advice of Ellen G. White . . Do not think I am imparting information to you when </a:t>
            </a:r>
            <a:r>
              <a:rPr lang="en-US" sz="3000" dirty="0" smtClean="0"/>
              <a:t>I state </a:t>
            </a:r>
            <a:r>
              <a:rPr lang="en-US" sz="3000" dirty="0"/>
              <a:t>that as far as the principles and plans which in an educational way govern in </a:t>
            </a:r>
            <a:r>
              <a:rPr lang="en-US" sz="3000" dirty="0" smtClean="0"/>
              <a:t>the Nashville </a:t>
            </a:r>
            <a:r>
              <a:rPr lang="en-US" sz="3000" dirty="0"/>
              <a:t>Agricultural Normal Institute are concerned, they have never been very </a:t>
            </a:r>
            <a:r>
              <a:rPr lang="en-US" sz="3000" dirty="0" smtClean="0"/>
              <a:t>kindly received </a:t>
            </a:r>
            <a:r>
              <a:rPr lang="en-US" sz="3000" dirty="0"/>
              <a:t>by the leaders in this denomination. I have letter after letter in my old files </a:t>
            </a:r>
            <a:r>
              <a:rPr lang="en-US" sz="3000" dirty="0" smtClean="0"/>
              <a:t>ridiculing our </a:t>
            </a:r>
            <a:r>
              <a:rPr lang="en-US" sz="3000" dirty="0"/>
              <a:t>work there, styling it cheap, fanatical, etc. I am ready to grant that the educational </a:t>
            </a:r>
            <a:r>
              <a:rPr lang="en-US" sz="3000" dirty="0" smtClean="0"/>
              <a:t>work there </a:t>
            </a:r>
            <a:r>
              <a:rPr lang="en-US" sz="3000" dirty="0"/>
              <a:t>is not perfect, and undoubtedly in many respects is very faulty, but I do believe that </a:t>
            </a:r>
            <a:r>
              <a:rPr lang="en-US" sz="3000" dirty="0" smtClean="0"/>
              <a:t>the fundamental </a:t>
            </a:r>
            <a:r>
              <a:rPr lang="en-US" sz="3000" dirty="0"/>
              <a:t>ideas are in the main right, and that God has blessed </a:t>
            </a:r>
            <a:r>
              <a:rPr lang="en-US" sz="3000" dirty="0" smtClean="0"/>
              <a:t>the efforts </a:t>
            </a:r>
            <a:r>
              <a:rPr lang="en-US" sz="3000" dirty="0"/>
              <a:t>far beyond </a:t>
            </a:r>
            <a:r>
              <a:rPr lang="en-US" sz="3000" dirty="0" smtClean="0"/>
              <a:t>our own </a:t>
            </a:r>
            <a:r>
              <a:rPr lang="en-US" sz="3000" dirty="0"/>
              <a:t>sanguine expectations.”—Percy T. Magan, letter to Warren Howell, January 13, 1926. </a:t>
            </a:r>
          </a:p>
        </p:txBody>
      </p:sp>
    </p:spTree>
    <p:extLst>
      <p:ext uri="{BB962C8B-B14F-4D97-AF65-F5344CB8AC3E}">
        <p14:creationId xmlns:p14="http://schemas.microsoft.com/office/powerpoint/2010/main" val="1530000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FF0000"/>
                </a:solidFill>
                <a:latin typeface="Algerian" panose="04020705040A02060702" pitchFamily="82" charset="0"/>
              </a:rPr>
              <a:t>Break Them Up!</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35000"/>
            <a:ext cx="12192000" cy="6222999"/>
          </a:xfrm>
        </p:spPr>
        <p:txBody>
          <a:bodyPr>
            <a:normAutofit fontScale="92500"/>
          </a:bodyPr>
          <a:lstStyle/>
          <a:p>
            <a:r>
              <a:rPr lang="en-US" dirty="0" smtClean="0"/>
              <a:t>He </a:t>
            </a:r>
            <a:r>
              <a:rPr lang="en-US" dirty="0"/>
              <a:t>asked also Ellen White about how she thinks about this and she advised him to refuse the offer</a:t>
            </a:r>
            <a:r>
              <a:rPr lang="en-US" dirty="0" smtClean="0"/>
              <a:t>. “</a:t>
            </a:r>
            <a:r>
              <a:rPr lang="en-US" dirty="0"/>
              <a:t>June 8: Met Daniells, Olsen, Westworth, </a:t>
            </a:r>
            <a:r>
              <a:rPr lang="en-US" dirty="0" smtClean="0"/>
              <a:t>McKay, </a:t>
            </a:r>
            <a:r>
              <a:rPr lang="en-US" dirty="0"/>
              <a:t>et al. They laid their plan before me. I declined. Talked with Sr. White, who told me not to bring my family to Washington. She told me that ‘they have separated themselves from you and you from themselves. There will be a division.’ ”— Magan diary entry for June 8, </a:t>
            </a:r>
            <a:r>
              <a:rPr lang="en-US" dirty="0" smtClean="0"/>
              <a:t>1909 The </a:t>
            </a:r>
            <a:r>
              <a:rPr lang="en-US" dirty="0"/>
              <a:t>plan was to get Magan, an important fund-raiser, out of Madison, so the work there would be weakened and eventually fold. (The previous year the General Conference had sent him an urgent call to become superintendent of the Korean Mission</a:t>
            </a:r>
            <a:r>
              <a:rPr lang="en-US" dirty="0" smtClean="0"/>
              <a:t>.) As </a:t>
            </a:r>
            <a:r>
              <a:rPr lang="en-US" dirty="0"/>
              <a:t>she usually did, Ellen White followed up her conversation that same day with a letter, not only to Magan but also to Sutherland</a:t>
            </a:r>
            <a:r>
              <a:rPr lang="en-US" dirty="0" smtClean="0"/>
              <a:t>: “</a:t>
            </a:r>
            <a:r>
              <a:rPr lang="en-US" dirty="0"/>
              <a:t>I am instructed to say to you, Be careful as to what moves you now make . . You need now to be careful that you do not take one step in a path where He is not going before you and guiding you. You should not leave your present field of labor unless you have clear evidence that it is the Lord’s will for you to do so.”— EGW to Sutherland and Magan, June 8, 1909; Unpublished Testimonies, p. </a:t>
            </a:r>
            <a:r>
              <a:rPr lang="en-US" dirty="0" smtClean="0"/>
              <a:t>447. In </a:t>
            </a:r>
            <a:r>
              <a:rPr lang="en-US" dirty="0"/>
              <a:t>1913 the situation worsened. In spite of EW counsels, Madison School is criticized, its leaders are called heretics, people make jokes about the education offered there and about their simple </a:t>
            </a:r>
            <a:r>
              <a:rPr lang="en-US" dirty="0" smtClean="0"/>
              <a:t>lifestyle…..</a:t>
            </a:r>
            <a:endParaRPr lang="en-US" dirty="0"/>
          </a:p>
        </p:txBody>
      </p:sp>
    </p:spTree>
    <p:extLst>
      <p:ext uri="{BB962C8B-B14F-4D97-AF65-F5344CB8AC3E}">
        <p14:creationId xmlns:p14="http://schemas.microsoft.com/office/powerpoint/2010/main" val="1513575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700"/>
          </a:xfrm>
        </p:spPr>
        <p:txBody>
          <a:bodyPr>
            <a:normAutofit/>
          </a:bodyPr>
          <a:lstStyle/>
          <a:p>
            <a:r>
              <a:rPr lang="en-US" dirty="0" smtClean="0"/>
              <a:t>                           </a:t>
            </a:r>
            <a:r>
              <a:rPr lang="en-US" b="1" i="1" u="sng" dirty="0" smtClean="0">
                <a:solidFill>
                  <a:srgbClr val="00B050"/>
                </a:solidFill>
                <a:latin typeface="Algerian" panose="04020705040A02060702" pitchFamily="82" charset="0"/>
              </a:rPr>
              <a:t>Watch Out!</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736600"/>
            <a:ext cx="12192000" cy="6121399"/>
          </a:xfrm>
        </p:spPr>
        <p:txBody>
          <a:bodyPr>
            <a:normAutofit lnSpcReduction="10000"/>
          </a:bodyPr>
          <a:lstStyle/>
          <a:p>
            <a:r>
              <a:rPr lang="en-US" dirty="0" smtClean="0"/>
              <a:t>“As </a:t>
            </a:r>
            <a:r>
              <a:rPr lang="en-US" dirty="0"/>
              <a:t>she usually did, Ellen White followed up her conversation that same day with a letter, </a:t>
            </a:r>
            <a:r>
              <a:rPr lang="en-US" dirty="0" smtClean="0"/>
              <a:t>not only </a:t>
            </a:r>
            <a:r>
              <a:rPr lang="en-US" dirty="0"/>
              <a:t>to Magan but also to Sutherland</a:t>
            </a:r>
            <a:r>
              <a:rPr lang="en-US" dirty="0" smtClean="0"/>
              <a:t>: “</a:t>
            </a:r>
            <a:r>
              <a:rPr lang="en-US" dirty="0"/>
              <a:t>I am instructed to say to you, Be careful as to what moves you now make . . You need now </a:t>
            </a:r>
            <a:r>
              <a:rPr lang="en-US" dirty="0" smtClean="0"/>
              <a:t>to be </a:t>
            </a:r>
            <a:r>
              <a:rPr lang="en-US" dirty="0"/>
              <a:t>careful that you do not take one step in a path where He is not going before you and </a:t>
            </a:r>
            <a:r>
              <a:rPr lang="en-US" dirty="0" smtClean="0"/>
              <a:t>guiding you</a:t>
            </a:r>
            <a:r>
              <a:rPr lang="en-US" dirty="0"/>
              <a:t>. You should not leave your present field of labor unless you have clear evidence that it </a:t>
            </a:r>
            <a:r>
              <a:rPr lang="en-US" dirty="0" smtClean="0"/>
              <a:t>is the </a:t>
            </a:r>
            <a:r>
              <a:rPr lang="en-US" dirty="0"/>
              <a:t>Lord’s will for you to do so.”—EGW to Sutherland and Magan, June 8, 1909; </a:t>
            </a:r>
            <a:r>
              <a:rPr lang="en-US" dirty="0" smtClean="0"/>
              <a:t>Unpublished Testimonies</a:t>
            </a:r>
            <a:r>
              <a:rPr lang="en-US" dirty="0"/>
              <a:t>, p. </a:t>
            </a:r>
            <a:r>
              <a:rPr lang="en-US" dirty="0" smtClean="0"/>
              <a:t>447. She </a:t>
            </a:r>
            <a:r>
              <a:rPr lang="en-US" dirty="0"/>
              <a:t>also added this</a:t>
            </a:r>
            <a:r>
              <a:rPr lang="en-US" dirty="0" smtClean="0"/>
              <a:t>: “</a:t>
            </a:r>
            <a:r>
              <a:rPr lang="en-US" dirty="0"/>
              <a:t>We hear much of the higher education as the world regards the subject. But those who </a:t>
            </a:r>
            <a:r>
              <a:rPr lang="en-US" dirty="0" smtClean="0"/>
              <a:t>are ignorant </a:t>
            </a:r>
            <a:r>
              <a:rPr lang="en-US" dirty="0"/>
              <a:t>of the higher education as it was taught and exemplified in the life of Christ, </a:t>
            </a:r>
            <a:r>
              <a:rPr lang="en-US" dirty="0" smtClean="0"/>
              <a:t>are ignorant </a:t>
            </a:r>
            <a:r>
              <a:rPr lang="en-US" dirty="0"/>
              <a:t>of what constitutes the higher education. Higher education means . . working </a:t>
            </a:r>
            <a:r>
              <a:rPr lang="en-US" dirty="0" smtClean="0"/>
              <a:t>together with </a:t>
            </a:r>
            <a:r>
              <a:rPr lang="en-US" dirty="0"/>
              <a:t>Christ</a:t>
            </a:r>
            <a:r>
              <a:rPr lang="en-US" dirty="0" smtClean="0"/>
              <a:t>. “</a:t>
            </a:r>
            <a:r>
              <a:rPr lang="en-US" dirty="0"/>
              <a:t>By pen and voice labor to sweep back the false ideas that have taken possession of </a:t>
            </a:r>
            <a:r>
              <a:rPr lang="en-US" dirty="0" smtClean="0"/>
              <a:t>men’s minds </a:t>
            </a:r>
            <a:r>
              <a:rPr lang="en-US" dirty="0"/>
              <a:t>regarding the higher education . . Higher education means conformity to the terms </a:t>
            </a:r>
            <a:r>
              <a:rPr lang="en-US" dirty="0" smtClean="0"/>
              <a:t>of salvation</a:t>
            </a:r>
            <a:r>
              <a:rPr lang="en-US" dirty="0"/>
              <a:t>.”—</a:t>
            </a:r>
            <a:r>
              <a:rPr lang="en-US" dirty="0" smtClean="0"/>
              <a:t>Ibid. The </a:t>
            </a:r>
            <a:r>
              <a:rPr lang="en-US" dirty="0"/>
              <a:t>above warning was almost prophetic. It would only be a few years before the </a:t>
            </a:r>
            <a:r>
              <a:rPr lang="en-US" dirty="0" smtClean="0"/>
              <a:t>thought would </a:t>
            </a:r>
            <a:r>
              <a:rPr lang="en-US" dirty="0"/>
              <a:t>come strongly to Magan to leave Madison—for, what he thought, was an </a:t>
            </a:r>
            <a:r>
              <a:rPr lang="en-US" dirty="0" smtClean="0"/>
              <a:t>important work </a:t>
            </a:r>
            <a:r>
              <a:rPr lang="en-US" dirty="0"/>
              <a:t>somewhere else. </a:t>
            </a:r>
          </a:p>
        </p:txBody>
      </p:sp>
    </p:spTree>
    <p:extLst>
      <p:ext uri="{BB962C8B-B14F-4D97-AF65-F5344CB8AC3E}">
        <p14:creationId xmlns:p14="http://schemas.microsoft.com/office/powerpoint/2010/main" val="423832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dirty="0" smtClean="0"/>
              <a:t>                  </a:t>
            </a:r>
            <a:r>
              <a:rPr lang="en-US" b="1" i="1" u="sng" dirty="0" smtClean="0">
                <a:solidFill>
                  <a:srgbClr val="FF0000"/>
                </a:solidFill>
                <a:latin typeface="Algerian" panose="04020705040A02060702" pitchFamily="82" charset="0"/>
              </a:rPr>
              <a:t>The </a:t>
            </a:r>
            <a:r>
              <a:rPr lang="en-US" b="1" i="1" u="sng" dirty="0">
                <a:solidFill>
                  <a:srgbClr val="FF0000"/>
                </a:solidFill>
                <a:latin typeface="Algerian" panose="04020705040A02060702" pitchFamily="82" charset="0"/>
              </a:rPr>
              <a:t>Downfall Begins!</a:t>
            </a:r>
          </a:p>
        </p:txBody>
      </p:sp>
      <p:sp>
        <p:nvSpPr>
          <p:cNvPr id="3" name="Content Placeholder 2"/>
          <p:cNvSpPr>
            <a:spLocks noGrp="1"/>
          </p:cNvSpPr>
          <p:nvPr>
            <p:ph sz="half" idx="1"/>
          </p:nvPr>
        </p:nvSpPr>
        <p:spPr>
          <a:xfrm>
            <a:off x="0" y="571500"/>
            <a:ext cx="6019800" cy="6286500"/>
          </a:xfrm>
        </p:spPr>
        <p:txBody>
          <a:bodyPr>
            <a:normAutofit fontScale="92500"/>
          </a:bodyPr>
          <a:lstStyle/>
          <a:p>
            <a:r>
              <a:rPr lang="en-US" dirty="0"/>
              <a:t>In 1915 Magan accepts the call to go to the newly established College of Medical Evangelists, in California. Sutherland was heartbroken and said, “This is like tearing asunder bone and marrow.” They had been together some thirty years. Ellen White’s warning of June 8, 1909, quoted earlier, had been forgotten. Magan had been lured away from </a:t>
            </a:r>
            <a:r>
              <a:rPr lang="en-US" dirty="0" smtClean="0"/>
              <a:t>Madison………….</a:t>
            </a:r>
          </a:p>
          <a:p>
            <a:r>
              <a:rPr lang="en-US" dirty="0" smtClean="0"/>
              <a:t>Magan was the fundraiser for Madison.  He and Sutherland worked well together.  The brethren could not stop them, so they tried to split them up!  First, the Negro Work, then the Mission to Korea, and finally Loma Linda!</a:t>
            </a:r>
            <a:endParaRPr lang="en-US" dirty="0"/>
          </a:p>
          <a:p>
            <a:endParaRPr lang="en-US" dirty="0"/>
          </a:p>
        </p:txBody>
      </p:sp>
      <p:pic>
        <p:nvPicPr>
          <p:cNvPr id="5" name="Content Placeholder 4"/>
          <p:cNvPicPr>
            <a:picLocks noGrp="1" noChangeAspect="1"/>
          </p:cNvPicPr>
          <p:nvPr>
            <p:ph sz="half" idx="2"/>
          </p:nvPr>
        </p:nvPicPr>
        <p:blipFill>
          <a:blip r:embed="rId2"/>
          <a:stretch>
            <a:fillRect/>
          </a:stretch>
        </p:blipFill>
        <p:spPr>
          <a:xfrm>
            <a:off x="6019800" y="698500"/>
            <a:ext cx="6172200" cy="6159499"/>
          </a:xfrm>
          <a:prstGeom prst="rect">
            <a:avLst/>
          </a:prstGeom>
        </p:spPr>
      </p:pic>
    </p:spTree>
    <p:extLst>
      <p:ext uri="{BB962C8B-B14F-4D97-AF65-F5344CB8AC3E}">
        <p14:creationId xmlns:p14="http://schemas.microsoft.com/office/powerpoint/2010/main" val="1099761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65199"/>
          </a:xfrm>
        </p:spPr>
        <p:txBody>
          <a:bodyPr/>
          <a:lstStyle/>
          <a:p>
            <a:r>
              <a:rPr lang="en-US" dirty="0" smtClean="0"/>
              <a:t>                          </a:t>
            </a:r>
            <a:r>
              <a:rPr lang="en-US" sz="5400" b="1" i="1" u="sng" dirty="0" smtClean="0">
                <a:solidFill>
                  <a:srgbClr val="FF0000"/>
                </a:solidFill>
                <a:latin typeface="Algerian" panose="04020705040A02060702" pitchFamily="82" charset="0"/>
              </a:rPr>
              <a:t>The Men</a:t>
            </a:r>
            <a:endParaRPr lang="en-US" sz="5400"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74700"/>
            <a:ext cx="12192000" cy="6083300"/>
          </a:xfrm>
        </p:spPr>
        <p:txBody>
          <a:bodyPr>
            <a:normAutofit fontScale="92500" lnSpcReduction="20000"/>
          </a:bodyPr>
          <a:lstStyle/>
          <a:p>
            <a:r>
              <a:rPr lang="en-US" dirty="0"/>
              <a:t>Percy Magan and E.A. Sutherland taught at Battle Creek College and helped move it to Berrien Springs where it became Emmanuel Missionary College (now Andrews University). Eventually they felt called to work in the Southern states and they </a:t>
            </a:r>
            <a:r>
              <a:rPr lang="en-US" dirty="0" smtClean="0"/>
              <a:t>resigned. They </a:t>
            </a:r>
            <a:r>
              <a:rPr lang="en-US" dirty="0"/>
              <a:t>went to Nashville, Tennessee and joined Ellen White and her eldest son, Edson. They traveled on Edson’s missionary boat, The Morning Star, up the Cumberland River. As they traveled, they prayed for guidance as to what they were to do. Did God blow His trumpets, or cry out 'stop the boat here?' No, a very ordinary thing happened. The boat broke </a:t>
            </a:r>
            <a:r>
              <a:rPr lang="en-US" dirty="0" smtClean="0"/>
              <a:t>down. Ellen </a:t>
            </a:r>
            <a:r>
              <a:rPr lang="en-US" dirty="0"/>
              <a:t>White decided she would take a walk while the boat was being repaired and she came onto the Ferguson-Nelson farm and looked around. That is when she realized that this was the land God had already showed her in vision as the land He wanted for a </a:t>
            </a:r>
            <a:r>
              <a:rPr lang="en-US" dirty="0" smtClean="0"/>
              <a:t>school. When </a:t>
            </a:r>
            <a:r>
              <a:rPr lang="en-US" dirty="0"/>
              <a:t>she told Percy Magan and E.A. Southerland that God wanted His school to be built there, they were two very unhappy servants of God. The only crop it seemed to be growing was rocks. They sat on one of those rocks and cried. But then, the two men made a very important decision. “We’re brought to the place where we’ve got to decided what our real belief is regarding the Spirit of Prophecy. We said, we’ve always felt that we could trust the Spirit of Prophecy, now what are we going to do about it</a:t>
            </a:r>
            <a:r>
              <a:rPr lang="en-US" dirty="0" smtClean="0"/>
              <a:t>?” This </a:t>
            </a:r>
            <a:r>
              <a:rPr lang="en-US" dirty="0"/>
              <a:t>400-acre farm near the small town of Madison had good land for both pasture and agriculture. There was also a large house and several barns and other buildings. The owner, Mrs. Ferguson, was asking for $12,723. Sutherland and Magan thought the price was steep, but Mrs. White encouraged them to buy it.</a:t>
            </a:r>
          </a:p>
        </p:txBody>
      </p:sp>
    </p:spTree>
    <p:extLst>
      <p:ext uri="{BB962C8B-B14F-4D97-AF65-F5344CB8AC3E}">
        <p14:creationId xmlns:p14="http://schemas.microsoft.com/office/powerpoint/2010/main" val="225085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normAutofit/>
          </a:bodyPr>
          <a:lstStyle/>
          <a:p>
            <a:r>
              <a:rPr lang="en-US" dirty="0" smtClean="0"/>
              <a:t>                         </a:t>
            </a:r>
            <a:r>
              <a:rPr lang="en-US" b="1" i="1" u="sng" dirty="0" smtClean="0">
                <a:solidFill>
                  <a:srgbClr val="FF0000"/>
                </a:solidFill>
                <a:latin typeface="Algerian" panose="04020705040A02060702" pitchFamily="82" charset="0"/>
              </a:rPr>
              <a:t>Counsel Ignored!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22300"/>
            <a:ext cx="12192000" cy="6235699"/>
          </a:xfrm>
        </p:spPr>
        <p:txBody>
          <a:bodyPr>
            <a:normAutofit/>
          </a:bodyPr>
          <a:lstStyle/>
          <a:p>
            <a:r>
              <a:rPr lang="en-US" sz="3400" dirty="0" smtClean="0"/>
              <a:t>…Unfortunately</a:t>
            </a:r>
            <a:r>
              <a:rPr lang="en-US" sz="3400" dirty="0"/>
              <a:t>, Ellen White’s counsel was totally ignored. Four months later, the May 14 </a:t>
            </a:r>
            <a:r>
              <a:rPr lang="en-US" sz="3400" dirty="0" smtClean="0"/>
              <a:t>issue of </a:t>
            </a:r>
            <a:r>
              <a:rPr lang="en-US" sz="3400" dirty="0"/>
              <a:t>the Review reported a General Conference action, that no money should be made </a:t>
            </a:r>
            <a:r>
              <a:rPr lang="en-US" sz="3400" dirty="0" smtClean="0"/>
              <a:t>available to </a:t>
            </a:r>
            <a:r>
              <a:rPr lang="en-US" sz="3400" dirty="0"/>
              <a:t>independent ministries. It said in part</a:t>
            </a:r>
            <a:r>
              <a:rPr lang="en-US" sz="3400" dirty="0" smtClean="0"/>
              <a:t>: “</a:t>
            </a:r>
            <a:r>
              <a:rPr lang="en-US" sz="3400" dirty="0"/>
              <a:t>Resolved. That any special enterprises for which donations are solicited from the </a:t>
            </a:r>
            <a:r>
              <a:rPr lang="en-US" sz="3400" dirty="0" smtClean="0"/>
              <a:t>people should </a:t>
            </a:r>
            <a:r>
              <a:rPr lang="en-US" sz="3400" dirty="0"/>
              <a:t>first receive the sanction of the General Conference and the Union Conference in </a:t>
            </a:r>
            <a:r>
              <a:rPr lang="en-US" sz="3400" dirty="0" smtClean="0"/>
              <a:t>which such </a:t>
            </a:r>
            <a:r>
              <a:rPr lang="en-US" sz="3400" dirty="0"/>
              <a:t>enterprise is undertaken. And that any person sent out to solicit such donations </a:t>
            </a:r>
            <a:r>
              <a:rPr lang="en-US" sz="3400" dirty="0" smtClean="0"/>
              <a:t>first receive </a:t>
            </a:r>
            <a:r>
              <a:rPr lang="en-US" sz="3400" dirty="0"/>
              <a:t>suitable credentials from the Union Conference from which he comes, and </a:t>
            </a:r>
            <a:r>
              <a:rPr lang="en-US" sz="3400" dirty="0" smtClean="0"/>
              <a:t>that satisfactory </a:t>
            </a:r>
            <a:r>
              <a:rPr lang="en-US" sz="3400" dirty="0"/>
              <a:t>arrangements be made, certified in writing, with the Union and local </a:t>
            </a:r>
            <a:r>
              <a:rPr lang="en-US" sz="3400" dirty="0" smtClean="0"/>
              <a:t>Conferences in </a:t>
            </a:r>
            <a:r>
              <a:rPr lang="en-US" sz="3400" dirty="0"/>
              <a:t>which he wishes to solicit before he enters upon his work</a:t>
            </a:r>
            <a:r>
              <a:rPr lang="en-US" sz="3400" dirty="0" smtClean="0"/>
              <a:t>.” Conference </a:t>
            </a:r>
            <a:r>
              <a:rPr lang="en-US" sz="3400" dirty="0"/>
              <a:t>Action, reported </a:t>
            </a:r>
            <a:r>
              <a:rPr lang="en-US" sz="3400" dirty="0" smtClean="0"/>
              <a:t>in Review</a:t>
            </a:r>
            <a:r>
              <a:rPr lang="en-US" sz="3400" dirty="0"/>
              <a:t>, May 14, 1908.</a:t>
            </a:r>
          </a:p>
        </p:txBody>
      </p:sp>
    </p:spTree>
    <p:extLst>
      <p:ext uri="{BB962C8B-B14F-4D97-AF65-F5344CB8AC3E}">
        <p14:creationId xmlns:p14="http://schemas.microsoft.com/office/powerpoint/2010/main" val="908187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206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Dictators!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520700"/>
            <a:ext cx="12192000" cy="6337299"/>
          </a:xfrm>
        </p:spPr>
        <p:txBody>
          <a:bodyPr>
            <a:normAutofit/>
          </a:bodyPr>
          <a:lstStyle/>
          <a:p>
            <a:r>
              <a:rPr lang="en-US" dirty="0"/>
              <a:t>“To the Officers of the General Conference . . When I read the resolutions published in </a:t>
            </a:r>
            <a:r>
              <a:rPr lang="en-US" dirty="0" smtClean="0"/>
              <a:t>the Review</a:t>
            </a:r>
            <a:r>
              <a:rPr lang="en-US" dirty="0"/>
              <a:t>, placing so many restrictions upon those who may be sent out to gather funds . . I </a:t>
            </a:r>
            <a:r>
              <a:rPr lang="en-US" dirty="0" smtClean="0"/>
              <a:t>was sorry </a:t>
            </a:r>
            <a:r>
              <a:rPr lang="en-US" dirty="0"/>
              <a:t>for the many restrictions . . Unless the converting grace of God comes into </a:t>
            </a:r>
            <a:r>
              <a:rPr lang="en-US" dirty="0" smtClean="0"/>
              <a:t>the Conference</a:t>
            </a:r>
            <a:r>
              <a:rPr lang="en-US" dirty="0"/>
              <a:t>, a course will be taken that will bring the displeasure of God upon them. We </a:t>
            </a:r>
            <a:r>
              <a:rPr lang="en-US" dirty="0" smtClean="0"/>
              <a:t>have had </a:t>
            </a:r>
            <a:r>
              <a:rPr lang="en-US" dirty="0"/>
              <a:t>enough of the spirit of forbidding</a:t>
            </a:r>
            <a:r>
              <a:rPr lang="en-US" dirty="0" smtClean="0"/>
              <a:t>. “</a:t>
            </a:r>
            <a:r>
              <a:rPr lang="en-US" dirty="0"/>
              <a:t>This morning I could not sleep after midnight. I awoke bearing this message to our </a:t>
            </a:r>
            <a:r>
              <a:rPr lang="en-US" dirty="0" smtClean="0"/>
              <a:t>leading men</a:t>
            </a:r>
            <a:r>
              <a:rPr lang="en-US" dirty="0"/>
              <a:t>: Break every yoke that would hinder or limit the power of the Third Angel’s message. </a:t>
            </a:r>
            <a:r>
              <a:rPr lang="en-US" dirty="0" smtClean="0"/>
              <a:t>The calls </a:t>
            </a:r>
            <a:r>
              <a:rPr lang="en-US" dirty="0"/>
              <a:t>that have been made for large liberality, which have been responded to so nobly by </a:t>
            </a:r>
            <a:r>
              <a:rPr lang="en-US" dirty="0" smtClean="0"/>
              <a:t>our people</a:t>
            </a:r>
            <a:r>
              <a:rPr lang="en-US" dirty="0"/>
              <a:t>, should lead to feelings of confidence and gratitude rather than to the placing of </a:t>
            </a:r>
            <a:r>
              <a:rPr lang="en-US" dirty="0" smtClean="0"/>
              <a:t>yokes upon </a:t>
            </a:r>
            <a:r>
              <a:rPr lang="en-US" dirty="0"/>
              <a:t>the necks of God’s servants . </a:t>
            </a:r>
            <a:r>
              <a:rPr lang="en-US" dirty="0" smtClean="0"/>
              <a:t>.“</a:t>
            </a:r>
            <a:r>
              <a:rPr lang="en-US" dirty="0"/>
              <a:t>A </a:t>
            </a:r>
            <a:r>
              <a:rPr lang="en-US" dirty="0" smtClean="0"/>
              <a:t>much greater </a:t>
            </a:r>
            <a:r>
              <a:rPr lang="en-US" dirty="0"/>
              <a:t>work would have been done if men had not been so zealous to watch </a:t>
            </a:r>
            <a:r>
              <a:rPr lang="en-US" dirty="0" smtClean="0"/>
              <a:t>and hinder </a:t>
            </a:r>
            <a:r>
              <a:rPr lang="en-US" dirty="0"/>
              <a:t>some who were seeking to obtain means from the people to carry forward the work </a:t>
            </a:r>
            <a:r>
              <a:rPr lang="en-US" dirty="0" smtClean="0"/>
              <a:t>of the </a:t>
            </a:r>
            <a:r>
              <a:rPr lang="en-US" dirty="0"/>
              <a:t>Lord . . Is man to be a dictator to his fellow man? Is he to take responsibility of saying, </a:t>
            </a:r>
            <a:r>
              <a:rPr lang="en-US" dirty="0" smtClean="0"/>
              <a:t>You shall </a:t>
            </a:r>
            <a:r>
              <a:rPr lang="en-US" dirty="0"/>
              <a:t>not go to such a place? . . There is need of a great reformation in our ranks.”—EGW, “</a:t>
            </a:r>
            <a:r>
              <a:rPr lang="en-US" dirty="0" smtClean="0"/>
              <a:t>to the </a:t>
            </a:r>
            <a:r>
              <a:rPr lang="en-US" dirty="0"/>
              <a:t>Officers of the General Conference,” May 26, 1908.</a:t>
            </a:r>
          </a:p>
        </p:txBody>
      </p:sp>
    </p:spTree>
    <p:extLst>
      <p:ext uri="{BB962C8B-B14F-4D97-AF65-F5344CB8AC3E}">
        <p14:creationId xmlns:p14="http://schemas.microsoft.com/office/powerpoint/2010/main" val="3792956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09600"/>
          </a:xfrm>
        </p:spPr>
        <p:txBody>
          <a:bodyPr>
            <a:normAutofit fontScale="90000"/>
          </a:bodyPr>
          <a:lstStyle/>
          <a:p>
            <a:r>
              <a:rPr lang="en-US" dirty="0" smtClean="0"/>
              <a:t>                                    </a:t>
            </a:r>
            <a:r>
              <a:rPr lang="en-US" b="1" i="1" u="sng" dirty="0" smtClean="0">
                <a:solidFill>
                  <a:srgbClr val="FF0000"/>
                </a:solidFill>
              </a:rPr>
              <a:t>Evaluation</a:t>
            </a:r>
            <a:endParaRPr lang="en-US" b="1" i="1" u="sng" dirty="0">
              <a:solidFill>
                <a:srgbClr val="FF0000"/>
              </a:solidFill>
            </a:endParaRPr>
          </a:p>
        </p:txBody>
      </p:sp>
      <p:sp>
        <p:nvSpPr>
          <p:cNvPr id="3" name="Content Placeholder 2"/>
          <p:cNvSpPr>
            <a:spLocks noGrp="1"/>
          </p:cNvSpPr>
          <p:nvPr>
            <p:ph idx="1"/>
          </p:nvPr>
        </p:nvSpPr>
        <p:spPr>
          <a:xfrm>
            <a:off x="0" y="520700"/>
            <a:ext cx="12192000" cy="6337299"/>
          </a:xfrm>
        </p:spPr>
        <p:txBody>
          <a:bodyPr>
            <a:normAutofit fontScale="92500" lnSpcReduction="20000"/>
          </a:bodyPr>
          <a:lstStyle/>
          <a:p>
            <a:r>
              <a:rPr lang="en-US" dirty="0"/>
              <a:t>In late 1913, a librarian, from Nashville, had been a patient at the Madison sanitarium and </a:t>
            </a:r>
            <a:r>
              <a:rPr lang="en-US" dirty="0" smtClean="0"/>
              <a:t>was astonished </a:t>
            </a:r>
            <a:r>
              <a:rPr lang="en-US" dirty="0"/>
              <a:t>at the </a:t>
            </a:r>
            <a:r>
              <a:rPr lang="en-US" dirty="0" smtClean="0"/>
              <a:t>school. Shortly </a:t>
            </a:r>
            <a:r>
              <a:rPr lang="en-US" dirty="0"/>
              <a:t>afterward, when she married Dr. P.P. Claxton, </a:t>
            </a:r>
            <a:r>
              <a:rPr lang="en-US" dirty="0" smtClean="0"/>
              <a:t>U.S. Commissioner </a:t>
            </a:r>
            <a:r>
              <a:rPr lang="en-US" dirty="0"/>
              <a:t>of Education, she suggested that, as part of their honeymoon, they visit </a:t>
            </a:r>
            <a:r>
              <a:rPr lang="en-US" dirty="0" smtClean="0"/>
              <a:t>the campus</a:t>
            </a:r>
            <a:r>
              <a:rPr lang="en-US" dirty="0"/>
              <a:t>. When they did, this high-ranking government official got a chance to see the Spirit </a:t>
            </a:r>
            <a:r>
              <a:rPr lang="en-US" dirty="0" smtClean="0"/>
              <a:t>of Prophecy </a:t>
            </a:r>
            <a:r>
              <a:rPr lang="en-US" dirty="0"/>
              <a:t>blueprint in action. Here is his glowing description of what he saw</a:t>
            </a:r>
            <a:r>
              <a:rPr lang="en-US" dirty="0" smtClean="0"/>
              <a:t>: “</a:t>
            </a:r>
            <a:r>
              <a:rPr lang="en-US" dirty="0"/>
              <a:t>There are new things, and here is one: a school that is self-supporting; a school that </a:t>
            </a:r>
            <a:r>
              <a:rPr lang="en-US" dirty="0" smtClean="0"/>
              <a:t>receives no </a:t>
            </a:r>
            <a:r>
              <a:rPr lang="en-US" dirty="0"/>
              <a:t>aid from public or invested funds, and asks none; a school that young men and women </a:t>
            </a:r>
            <a:r>
              <a:rPr lang="en-US" dirty="0" smtClean="0"/>
              <a:t>may enter </a:t>
            </a:r>
            <a:r>
              <a:rPr lang="en-US" dirty="0"/>
              <a:t>without money, finish standard courses of study under well-prepared teachers, </a:t>
            </a:r>
            <a:r>
              <a:rPr lang="en-US" dirty="0" smtClean="0"/>
              <a:t>gain practical </a:t>
            </a:r>
            <a:r>
              <a:rPr lang="en-US" dirty="0"/>
              <a:t>experience for life and for making a living, and leave unhampered by debt; a </a:t>
            </a:r>
            <a:r>
              <a:rPr lang="en-US" dirty="0" smtClean="0"/>
              <a:t>school that </a:t>
            </a:r>
            <a:r>
              <a:rPr lang="en-US" dirty="0"/>
              <a:t>has succeeded in making all instruction definite, attractive, inspiring, and practical; </a:t>
            </a:r>
            <a:r>
              <a:rPr lang="en-US" dirty="0" smtClean="0"/>
              <a:t>a school </a:t>
            </a:r>
            <a:r>
              <a:rPr lang="en-US" dirty="0"/>
              <a:t>that has succeeded in dignifying labor and making it highly profitable </a:t>
            </a:r>
            <a:r>
              <a:rPr lang="en-US" dirty="0" smtClean="0"/>
              <a:t>both educationally </a:t>
            </a:r>
            <a:r>
              <a:rPr lang="en-US" dirty="0"/>
              <a:t>and financially . </a:t>
            </a:r>
            <a:r>
              <a:rPr lang="en-US" dirty="0" smtClean="0"/>
              <a:t>. “</a:t>
            </a:r>
            <a:r>
              <a:rPr lang="en-US" dirty="0"/>
              <a:t>Here students, teachers, and directors, working together, constitute a </a:t>
            </a:r>
            <a:r>
              <a:rPr lang="en-US" dirty="0" smtClean="0"/>
              <a:t>self-supporting, a democratic</a:t>
            </a:r>
            <a:r>
              <a:rPr lang="en-US" dirty="0"/>
              <a:t>, educational community; the like of which I do not know—a fulfillment of </a:t>
            </a:r>
            <a:r>
              <a:rPr lang="en-US" dirty="0" smtClean="0"/>
              <a:t>the hopes </a:t>
            </a:r>
            <a:r>
              <a:rPr lang="en-US" dirty="0"/>
              <a:t>and dreams of educators and philanthropists</a:t>
            </a:r>
            <a:r>
              <a:rPr lang="en-US" dirty="0" smtClean="0"/>
              <a:t>. “</a:t>
            </a:r>
            <a:r>
              <a:rPr lang="en-US" dirty="0"/>
              <a:t>I have seen many schools of all grades in many countries, but none more interesting than </a:t>
            </a:r>
            <a:r>
              <a:rPr lang="en-US" dirty="0" smtClean="0"/>
              <a:t>this. Nowhere </a:t>
            </a:r>
            <a:r>
              <a:rPr lang="en-US" dirty="0"/>
              <a:t>else have I seen so much accomplished with so little money. I know of no other </a:t>
            </a:r>
            <a:r>
              <a:rPr lang="en-US" dirty="0" smtClean="0"/>
              <a:t>place where </a:t>
            </a:r>
            <a:r>
              <a:rPr lang="en-US" dirty="0"/>
              <a:t>so much can be accomplished by the investment of the small amount of money </a:t>
            </a:r>
            <a:r>
              <a:rPr lang="en-US" dirty="0" smtClean="0"/>
              <a:t>now needed </a:t>
            </a:r>
            <a:r>
              <a:rPr lang="en-US" dirty="0"/>
              <a:t>by this school to provide the buildings and equipment necessary for a logical </a:t>
            </a:r>
            <a:r>
              <a:rPr lang="en-US" dirty="0" smtClean="0"/>
              <a:t>expansion of </a:t>
            </a:r>
            <a:r>
              <a:rPr lang="en-US" dirty="0"/>
              <a:t>its work.”—Dr. P.P. Claxton, Statement, reprinted in Madison Survey, October 1, 1950, pp. 2-3.</a:t>
            </a:r>
          </a:p>
        </p:txBody>
      </p:sp>
    </p:spTree>
    <p:extLst>
      <p:ext uri="{BB962C8B-B14F-4D97-AF65-F5344CB8AC3E}">
        <p14:creationId xmlns:p14="http://schemas.microsoft.com/office/powerpoint/2010/main" val="3290505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754291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82599"/>
          </a:xfrm>
        </p:spPr>
        <p:txBody>
          <a:bodyPr>
            <a:normAutofit fontScale="90000"/>
          </a:bodyPr>
          <a:lstStyle/>
          <a:p>
            <a:r>
              <a:rPr lang="en-US" dirty="0" smtClean="0"/>
              <a:t>                    </a:t>
            </a:r>
            <a:r>
              <a:rPr lang="en-US" dirty="0" smtClean="0"/>
              <a:t>    </a:t>
            </a:r>
            <a:r>
              <a:rPr lang="en-US" b="1" i="1" u="sng" dirty="0" smtClean="0">
                <a:solidFill>
                  <a:srgbClr val="0070C0"/>
                </a:solidFill>
              </a:rPr>
              <a:t>Had </a:t>
            </a:r>
            <a:r>
              <a:rPr lang="en-US" b="1" i="1" u="sng" dirty="0" smtClean="0">
                <a:solidFill>
                  <a:srgbClr val="0070C0"/>
                </a:solidFill>
              </a:rPr>
              <a:t>to be Independent!!!</a:t>
            </a:r>
            <a:endParaRPr lang="en-US" b="1" i="1" u="sng" dirty="0">
              <a:solidFill>
                <a:srgbClr val="0070C0"/>
              </a:solidFill>
            </a:endParaRPr>
          </a:p>
        </p:txBody>
      </p:sp>
      <p:sp>
        <p:nvSpPr>
          <p:cNvPr id="3" name="Content Placeholder 2"/>
          <p:cNvSpPr>
            <a:spLocks noGrp="1"/>
          </p:cNvSpPr>
          <p:nvPr>
            <p:ph idx="1"/>
          </p:nvPr>
        </p:nvSpPr>
        <p:spPr>
          <a:xfrm>
            <a:off x="0" y="368300"/>
            <a:ext cx="12192000" cy="6489699"/>
          </a:xfrm>
        </p:spPr>
        <p:txBody>
          <a:bodyPr>
            <a:noAutofit/>
          </a:bodyPr>
          <a:lstStyle/>
          <a:p>
            <a:r>
              <a:rPr lang="en-US" sz="3600" dirty="0" smtClean="0"/>
              <a:t>“Madison </a:t>
            </a:r>
            <a:r>
              <a:rPr lang="en-US" sz="3600" dirty="0"/>
              <a:t>Missionary School was so special to Ellen White that she decided to get involved in its  leading. This was the only institution where she accepted to be part of the board (she was one of the 10 members who formed the school board), and she accepted with one condition: </a:t>
            </a:r>
            <a:r>
              <a:rPr lang="en-US" sz="3600" b="1" i="1" u="sng" dirty="0">
                <a:solidFill>
                  <a:srgbClr val="0070C0"/>
                </a:solidFill>
              </a:rPr>
              <a:t>the school had to be an independent one</a:t>
            </a:r>
            <a:r>
              <a:rPr lang="en-US" sz="3600" dirty="0"/>
              <a:t>, formed as a non profit association, </a:t>
            </a:r>
            <a:r>
              <a:rPr lang="en-US" sz="3600" b="1" i="1" u="sng" dirty="0">
                <a:solidFill>
                  <a:srgbClr val="FF0000"/>
                </a:solidFill>
              </a:rPr>
              <a:t>not in the ownership of the church.</a:t>
            </a:r>
            <a:r>
              <a:rPr lang="en-US" sz="3600" dirty="0"/>
              <a:t> Ellen White saw the obstacles placed in the way of all those who tried to apply her inspired advices about running a Christian school. </a:t>
            </a:r>
            <a:r>
              <a:rPr lang="en-US" sz="3600" b="1" i="1" u="sng" dirty="0">
                <a:solidFill>
                  <a:srgbClr val="0070C0"/>
                </a:solidFill>
              </a:rPr>
              <a:t>This time her advice was to have an independent school. </a:t>
            </a:r>
            <a:r>
              <a:rPr lang="en-US" sz="3600" dirty="0"/>
              <a:t>Her involvement in the leadership of the school had to be a defense against criticism and suspicions.” http://www.e-hope4all.info/madison-missionary-school-beginnings/</a:t>
            </a:r>
          </a:p>
        </p:txBody>
      </p:sp>
    </p:spTree>
    <p:extLst>
      <p:ext uri="{BB962C8B-B14F-4D97-AF65-F5344CB8AC3E}">
        <p14:creationId xmlns:p14="http://schemas.microsoft.com/office/powerpoint/2010/main" val="142798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r>
              <a:rPr lang="en-US" dirty="0" smtClean="0"/>
              <a:t>                </a:t>
            </a:r>
            <a:r>
              <a:rPr lang="en-US" b="1" i="1" u="sng" dirty="0" smtClean="0">
                <a:solidFill>
                  <a:srgbClr val="0070C0"/>
                </a:solidFill>
                <a:latin typeface="Algerian" panose="04020705040A02060702" pitchFamily="82" charset="0"/>
              </a:rPr>
              <a:t>Not Under Conference!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98500"/>
            <a:ext cx="12192000" cy="6159500"/>
          </a:xfrm>
        </p:spPr>
        <p:txBody>
          <a:bodyPr>
            <a:normAutofit/>
          </a:bodyPr>
          <a:lstStyle/>
          <a:p>
            <a:r>
              <a:rPr lang="en-US" dirty="0"/>
              <a:t>P. T. </a:t>
            </a:r>
            <a:r>
              <a:rPr lang="en-US" dirty="0" err="1"/>
              <a:t>Magan’s</a:t>
            </a:r>
            <a:r>
              <a:rPr lang="en-US" dirty="0"/>
              <a:t> diary, August 8,1904: He says that he “worked with W. C. White during the forenoon getting articles and plans ready regarding the incorporation of the school at Nashville. In the afternoon he met with Daniells, the General Conference president, Prescott, field secretary of the General Conference, Griggs, Washburn, Byrd, and W. C. White to consider our plan of organization. Daniells did not like it.”</a:t>
            </a:r>
          </a:p>
          <a:p>
            <a:pPr marL="0" indent="0">
              <a:buNone/>
            </a:pPr>
            <a:r>
              <a:rPr lang="en-US" dirty="0"/>
              <a:t> </a:t>
            </a:r>
            <a:r>
              <a:rPr lang="en-US" dirty="0" smtClean="0"/>
              <a:t>  </a:t>
            </a:r>
            <a:r>
              <a:rPr lang="en-US" sz="3500" b="1" i="1" u="sng" dirty="0" smtClean="0">
                <a:solidFill>
                  <a:srgbClr val="0070C0"/>
                </a:solidFill>
              </a:rPr>
              <a:t>We </a:t>
            </a:r>
            <a:r>
              <a:rPr lang="en-US" sz="3500" b="1" i="1" u="sng" dirty="0">
                <a:solidFill>
                  <a:srgbClr val="0070C0"/>
                </a:solidFill>
              </a:rPr>
              <a:t>ought to think about that a little while. Here is a plan that the Spirit of Prophecy had authorized and said to follow, but the General Conference president does not like it.</a:t>
            </a:r>
          </a:p>
          <a:p>
            <a:pPr marL="0" indent="0">
              <a:buNone/>
            </a:pPr>
            <a:r>
              <a:rPr lang="en-US" dirty="0"/>
              <a:t> </a:t>
            </a:r>
            <a:r>
              <a:rPr lang="en-US" dirty="0" smtClean="0"/>
              <a:t>“</a:t>
            </a:r>
            <a:r>
              <a:rPr lang="en-US" dirty="0"/>
              <a:t>Prescott thought that we traveled too much; so did Daniells. Bland thought other teachers would envy our independence and would like to do likewise.”</a:t>
            </a:r>
          </a:p>
          <a:p>
            <a:pPr marL="0" indent="0">
              <a:buNone/>
            </a:pPr>
            <a:r>
              <a:rPr lang="en-US" dirty="0"/>
              <a:t> </a:t>
            </a:r>
            <a:r>
              <a:rPr lang="en-US" dirty="0" smtClean="0"/>
              <a:t>August </a:t>
            </a:r>
            <a:r>
              <a:rPr lang="en-US" dirty="0"/>
              <a:t>9, 1904, one day later: “Talk with Mrs. E. G. and W. C. White regarding our plan for organization. She said we were not to go under the dominion of the Southern Union Conference.”</a:t>
            </a:r>
          </a:p>
        </p:txBody>
      </p:sp>
    </p:spTree>
    <p:extLst>
      <p:ext uri="{BB962C8B-B14F-4D97-AF65-F5344CB8AC3E}">
        <p14:creationId xmlns:p14="http://schemas.microsoft.com/office/powerpoint/2010/main" val="2552721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7030A0"/>
                </a:solidFill>
                <a:latin typeface="Algerian" panose="04020705040A02060702" pitchFamily="82" charset="0"/>
              </a:rPr>
              <a:t>Not From God!!!</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698500"/>
            <a:ext cx="12192000" cy="6159500"/>
          </a:xfrm>
        </p:spPr>
        <p:txBody>
          <a:bodyPr>
            <a:normAutofit/>
          </a:bodyPr>
          <a:lstStyle/>
          <a:p>
            <a:r>
              <a:rPr lang="en-US" dirty="0"/>
              <a:t>May 7, 1907, Paradise Valley: “Talked with Sister White regarding attitude of General Conference toward us. Mrs. Sara </a:t>
            </a:r>
            <a:r>
              <a:rPr lang="en-US" dirty="0" err="1"/>
              <a:t>McEnterfer</a:t>
            </a:r>
            <a:r>
              <a:rPr lang="en-US" dirty="0"/>
              <a:t> and Lillian present. Told Sister White that the administration held we had no right to go and get money unless we were owned by the conference. She replied: ‘You are doing double what they are. Take all the donations you can get. The money belongs to the Lord and not to these men. The position they take is not of God. The Southern Union Conference is not to own or control you. You cannot turn things over to them.’” Why? Because when things were turned over to them, they forced people to go against their conscience and not follow the counsels.’”</a:t>
            </a:r>
          </a:p>
          <a:p>
            <a:pPr marL="0" indent="0">
              <a:buNone/>
            </a:pPr>
            <a:r>
              <a:rPr lang="en-US" dirty="0"/>
              <a:t> </a:t>
            </a:r>
            <a:r>
              <a:rPr lang="en-US" dirty="0" smtClean="0"/>
              <a:t> May </a:t>
            </a:r>
            <a:r>
              <a:rPr lang="en-US" dirty="0"/>
              <a:t>14,1907: “I talked to her [E. G. White] about the General Conference position that concerns non-conference owned [institutions] should have no money. She answered: ‘</a:t>
            </a:r>
            <a:r>
              <a:rPr lang="en-US" dirty="0" err="1"/>
              <a:t>Daniells</a:t>
            </a:r>
            <a:r>
              <a:rPr lang="en-US" dirty="0"/>
              <a:t> and those with him are taking a position on this matter that is not of God.’ She said she had something written on this and would try to find it.” We have just </a:t>
            </a:r>
            <a:r>
              <a:rPr lang="en-US" dirty="0" smtClean="0"/>
              <a:t>referred </a:t>
            </a:r>
            <a:r>
              <a:rPr lang="en-US" dirty="0"/>
              <a:t>to it in the Spalding-</a:t>
            </a:r>
            <a:r>
              <a:rPr lang="en-US" dirty="0" err="1"/>
              <a:t>Magan</a:t>
            </a:r>
            <a:r>
              <a:rPr lang="en-US" dirty="0"/>
              <a:t> Collection, 411.</a:t>
            </a:r>
          </a:p>
        </p:txBody>
      </p:sp>
    </p:spTree>
    <p:extLst>
      <p:ext uri="{BB962C8B-B14F-4D97-AF65-F5344CB8AC3E}">
        <p14:creationId xmlns:p14="http://schemas.microsoft.com/office/powerpoint/2010/main" val="1467717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812799"/>
          </a:xfrm>
        </p:spPr>
        <p:txBody>
          <a:bodyPr/>
          <a:lstStyle/>
          <a:p>
            <a:r>
              <a:rPr lang="en-US" dirty="0" smtClean="0"/>
              <a:t>               </a:t>
            </a:r>
            <a:r>
              <a:rPr lang="en-US" b="1" i="1" u="sng" dirty="0" smtClean="0">
                <a:solidFill>
                  <a:srgbClr val="0070C0"/>
                </a:solidFill>
              </a:rPr>
              <a:t>Not the First Self Supporting Ministry </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660400"/>
            <a:ext cx="6172199" cy="6197600"/>
          </a:xfrm>
          <a:prstGeom prst="rect">
            <a:avLst/>
          </a:prstGeom>
        </p:spPr>
      </p:pic>
      <p:sp>
        <p:nvSpPr>
          <p:cNvPr id="4" name="Content Placeholder 3"/>
          <p:cNvSpPr>
            <a:spLocks noGrp="1"/>
          </p:cNvSpPr>
          <p:nvPr>
            <p:ph sz="half" idx="2"/>
          </p:nvPr>
        </p:nvSpPr>
        <p:spPr>
          <a:xfrm>
            <a:off x="6172200" y="660400"/>
            <a:ext cx="6019800" cy="6197600"/>
          </a:xfrm>
        </p:spPr>
        <p:txBody>
          <a:bodyPr/>
          <a:lstStyle/>
          <a:p>
            <a:pPr marL="0" indent="0">
              <a:buNone/>
            </a:pPr>
            <a:endParaRPr lang="en-US" dirty="0" smtClean="0"/>
          </a:p>
          <a:p>
            <a:pPr marL="514350" indent="-514350">
              <a:buAutoNum type="arabicPeriod"/>
            </a:pPr>
            <a:r>
              <a:rPr lang="en-US" sz="3600" dirty="0" smtClean="0"/>
              <a:t>Did most of His preaching outside the synagogue.  (Matthew 5:1,2)</a:t>
            </a:r>
          </a:p>
          <a:p>
            <a:pPr marL="514350" indent="-514350">
              <a:buAutoNum type="arabicPeriod"/>
            </a:pPr>
            <a:r>
              <a:rPr lang="en-US" sz="3600" dirty="0" smtClean="0"/>
              <a:t>Had a treasurer that held donations to His ministry. (John 12:6)</a:t>
            </a:r>
          </a:p>
          <a:p>
            <a:pPr marL="514350" indent="-514350">
              <a:buAutoNum type="arabicPeriod"/>
            </a:pPr>
            <a:r>
              <a:rPr lang="en-US" sz="3600" dirty="0" smtClean="0"/>
              <a:t>Jesus did not understand the storehouse to be the denomination either!</a:t>
            </a:r>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22556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FF0000"/>
                </a:solidFill>
                <a:latin typeface="Algerian" panose="04020705040A02060702" pitchFamily="82" charset="0"/>
              </a:rPr>
              <a:t>Brethren Not Pleased!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98500"/>
            <a:ext cx="12192000" cy="6159499"/>
          </a:xfrm>
        </p:spPr>
        <p:txBody>
          <a:bodyPr>
            <a:normAutofit/>
          </a:bodyPr>
          <a:lstStyle/>
          <a:p>
            <a:r>
              <a:rPr lang="en-US" sz="3200" dirty="0"/>
              <a:t>Madison School faced difficulties because the idea of an independent school, which was not under church control and ownership, raised suspicions. Some people tried to make harder the beginnings of the school, but God protected its founders and gave them victory instead of the difficulties and the suspicions they </a:t>
            </a:r>
            <a:r>
              <a:rPr lang="en-US" sz="3200" dirty="0" smtClean="0"/>
              <a:t>faced. Church </a:t>
            </a:r>
            <a:r>
              <a:rPr lang="en-US" sz="3200" dirty="0"/>
              <a:t>leaders like Prescott and Daniells visited the school very soon after its start to ask for clarifications. That independence was not something they really liked about the school. They didn’t like also the fact that Magan and Sutherland were travelling to raise funds for this independent ministry which was not under their control. Very soon Daniells asked all the ministers to stop any </a:t>
            </a:r>
            <a:r>
              <a:rPr lang="en-US" sz="3200" dirty="0" smtClean="0"/>
              <a:t>fundraising </a:t>
            </a:r>
            <a:r>
              <a:rPr lang="en-US" sz="3200" dirty="0"/>
              <a:t>and sending to Madison School.” http://www.e-hope4all.info/madison-missionary-school-beginnings/</a:t>
            </a:r>
          </a:p>
        </p:txBody>
      </p:sp>
    </p:spTree>
    <p:extLst>
      <p:ext uri="{BB962C8B-B14F-4D97-AF65-F5344CB8AC3E}">
        <p14:creationId xmlns:p14="http://schemas.microsoft.com/office/powerpoint/2010/main" val="1322081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lstStyle/>
          <a:p>
            <a:r>
              <a:rPr lang="en-US" dirty="0" smtClean="0"/>
              <a:t>                   </a:t>
            </a:r>
            <a:r>
              <a:rPr lang="en-US" b="1" i="1" u="sng" dirty="0" smtClean="0">
                <a:solidFill>
                  <a:srgbClr val="FF0000"/>
                </a:solidFill>
                <a:latin typeface="Algerian" panose="04020705040A02060702" pitchFamily="82" charset="0"/>
              </a:rPr>
              <a:t>Warring With the SOP</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60400"/>
            <a:ext cx="12192000" cy="6197599"/>
          </a:xfrm>
        </p:spPr>
        <p:txBody>
          <a:bodyPr>
            <a:normAutofit fontScale="85000" lnSpcReduction="10000"/>
          </a:bodyPr>
          <a:lstStyle/>
          <a:p>
            <a:r>
              <a:rPr lang="en-US" dirty="0"/>
              <a:t>“November 26: I went downtown and met Elder W.C. White at Prodo Hotel. He told of storm</a:t>
            </a:r>
          </a:p>
          <a:p>
            <a:r>
              <a:rPr lang="en-US" dirty="0"/>
              <a:t>brewing vs. [against] us at Washington. Charge vs. [against] M.B. </a:t>
            </a:r>
            <a:r>
              <a:rPr lang="en-US" dirty="0" err="1"/>
              <a:t>DeGraw</a:t>
            </a:r>
            <a:r>
              <a:rPr lang="en-US" dirty="0"/>
              <a:t> getting students</a:t>
            </a:r>
          </a:p>
          <a:p>
            <a:r>
              <a:rPr lang="en-US" dirty="0"/>
              <a:t>illicitly at Berrien. E.A.S. heretical teaching. My salary, etc. Left at noon.”—Magan, Diary</a:t>
            </a:r>
          </a:p>
          <a:p>
            <a:r>
              <a:rPr lang="en-US" dirty="0"/>
              <a:t>entry November 26, 1913.</a:t>
            </a:r>
          </a:p>
          <a:p>
            <a:r>
              <a:rPr lang="en-US" dirty="0"/>
              <a:t>“February 28: Madison . . E.A.S. rec’d letter from F.M. Wilcox stating that no notices re.</a:t>
            </a:r>
          </a:p>
          <a:p>
            <a:r>
              <a:rPr lang="en-US" dirty="0"/>
              <a:t>Madison could appear in R &amp; H.”—Magan, Diary entry February 28, 1915.</a:t>
            </a:r>
          </a:p>
          <a:p>
            <a:r>
              <a:rPr lang="en-US" dirty="0"/>
              <a:t>The problem of Madison came up again at the 1915 Autumn Council.</a:t>
            </a:r>
          </a:p>
          <a:p>
            <a:r>
              <a:rPr lang="en-US" dirty="0"/>
              <a:t>“In the preamble to the recommendations voted by the General Conference, some of the</a:t>
            </a:r>
          </a:p>
          <a:p>
            <a:r>
              <a:rPr lang="en-US" dirty="0"/>
              <a:t>problems were stated. Since the Nashville Agricultural and Normal Institute [Madison] and the</a:t>
            </a:r>
          </a:p>
          <a:p>
            <a:r>
              <a:rPr lang="en-US" dirty="0"/>
              <a:t>rural schools affiliated with it were not under direct conference control and man-age-</a:t>
            </a:r>
            <a:r>
              <a:rPr lang="en-US" dirty="0" err="1"/>
              <a:t>ment</a:t>
            </a:r>
            <a:r>
              <a:rPr lang="en-US" dirty="0"/>
              <a:t>, the</a:t>
            </a:r>
          </a:p>
          <a:p>
            <a:r>
              <a:rPr lang="en-US" dirty="0"/>
              <a:t>question naturally arose as to their relation to the organized work</a:t>
            </a:r>
            <a:r>
              <a:rPr lang="en-US" b="1" i="1" u="sng" dirty="0"/>
              <a:t>. The two chief causes of</a:t>
            </a:r>
          </a:p>
          <a:p>
            <a:r>
              <a:rPr lang="en-US" b="1" i="1" u="sng" dirty="0"/>
              <a:t>friction were listed: ‘First the teachings given, or said to have been given, in them, relative to</a:t>
            </a:r>
          </a:p>
          <a:p>
            <a:r>
              <a:rPr lang="en-US" b="1" i="1" u="sng" dirty="0"/>
              <a:t>organization and conference work; and second, the manner in which the funds for their</a:t>
            </a:r>
          </a:p>
          <a:p>
            <a:r>
              <a:rPr lang="en-US" b="1" i="1" u="sng" dirty="0"/>
              <a:t>establishment and maintenance were secured.</a:t>
            </a:r>
            <a:r>
              <a:rPr lang="en-US" dirty="0"/>
              <a:t>’ ”—Merlin Neff, For God and CME, p. 177.</a:t>
            </a:r>
          </a:p>
        </p:txBody>
      </p:sp>
    </p:spTree>
    <p:extLst>
      <p:ext uri="{BB962C8B-B14F-4D97-AF65-F5344CB8AC3E}">
        <p14:creationId xmlns:p14="http://schemas.microsoft.com/office/powerpoint/2010/main" val="368262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4072</Words>
  <Application>Microsoft Office PowerPoint</Application>
  <PresentationFormat>Widescreen</PresentationFormat>
  <Paragraphs>65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Algerian</vt:lpstr>
      <vt:lpstr>Arial</vt:lpstr>
      <vt:lpstr>Calibri</vt:lpstr>
      <vt:lpstr>Calibri Light</vt:lpstr>
      <vt:lpstr>Office Theme</vt:lpstr>
      <vt:lpstr>Tithing-Storehouse, pt. 4</vt:lpstr>
      <vt:lpstr>                          The Men</vt:lpstr>
      <vt:lpstr>PowerPoint Presentation</vt:lpstr>
      <vt:lpstr>                        Had to be Independent!!!</vt:lpstr>
      <vt:lpstr>                Not Under Conference!</vt:lpstr>
      <vt:lpstr>                         Not From God!!!</vt:lpstr>
      <vt:lpstr>               Not the First Self Supporting Ministry </vt:lpstr>
      <vt:lpstr>                 Brethren Not Pleased!</vt:lpstr>
      <vt:lpstr>                   Warring With the SOP</vt:lpstr>
      <vt:lpstr>                   Magan Diary Entries!</vt:lpstr>
      <vt:lpstr>                      No Denominational Control</vt:lpstr>
      <vt:lpstr>                 All Monies Thru Conference Coffers!</vt:lpstr>
      <vt:lpstr>                Money Should Go To Them!!!!</vt:lpstr>
      <vt:lpstr>        Conference Would Have Tried to Stop Him Too</vt:lpstr>
      <vt:lpstr>         Tithes and Offerings Directly to Them!</vt:lpstr>
      <vt:lpstr>            Hated Because Independent</vt:lpstr>
      <vt:lpstr>                      Break Them Up!</vt:lpstr>
      <vt:lpstr>                           Watch Out!</vt:lpstr>
      <vt:lpstr>                  The Downfall Begins!</vt:lpstr>
      <vt:lpstr>                         Counsel Ignored!</vt:lpstr>
      <vt:lpstr>                              Dictators!</vt:lpstr>
      <vt:lpstr>                                    Evaluation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Tithing-Storehouse, pt. 4</dc:title>
  <dc:creator>All Public</dc:creator>
  <cp:lastModifiedBy>All Public</cp:lastModifiedBy>
  <cp:revision>29</cp:revision>
  <dcterms:created xsi:type="dcterms:W3CDTF">2019-01-09T19:55:42Z</dcterms:created>
  <dcterms:modified xsi:type="dcterms:W3CDTF">2019-02-08T21:31:14Z</dcterms:modified>
</cp:coreProperties>
</file>