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778" autoAdjust="0"/>
  </p:normalViewPr>
  <p:slideViewPr>
    <p:cSldViewPr showGuides="1">
      <p:cViewPr varScale="1">
        <p:scale>
          <a:sx n="46" d="100"/>
          <a:sy n="46" d="100"/>
        </p:scale>
        <p:origin x="-5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BDC091-437E-467C-B5C1-C57B7C35F4C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8CFA0-4E90-497C-82BB-8ED4711810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DC091-437E-467C-B5C1-C57B7C35F4C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8CFA0-4E90-497C-82BB-8ED4711810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DC091-437E-467C-B5C1-C57B7C35F4C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8CFA0-4E90-497C-82BB-8ED4711810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DC091-437E-467C-B5C1-C57B7C35F4C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8CFA0-4E90-497C-82BB-8ED4711810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BDC091-437E-467C-B5C1-C57B7C35F4C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8CFA0-4E90-497C-82BB-8ED4711810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BDC091-437E-467C-B5C1-C57B7C35F4C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8CFA0-4E90-497C-82BB-8ED4711810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BDC091-437E-467C-B5C1-C57B7C35F4C4}"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8CFA0-4E90-497C-82BB-8ED4711810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BDC091-437E-467C-B5C1-C57B7C35F4C4}"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8CFA0-4E90-497C-82BB-8ED4711810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DC091-437E-467C-B5C1-C57B7C35F4C4}"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8CFA0-4E90-497C-82BB-8ED4711810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DC091-437E-467C-B5C1-C57B7C35F4C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8CFA0-4E90-497C-82BB-8ED4711810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DC091-437E-467C-B5C1-C57B7C35F4C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8CFA0-4E90-497C-82BB-8ED4711810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DC091-437E-467C-B5C1-C57B7C35F4C4}" type="datetimeFigureOut">
              <a:rPr lang="en-US" smtClean="0"/>
              <a:pPr/>
              <a:t>10/16/2010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8CFA0-4E90-497C-82BB-8ED4711810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Smithfield,_London" TargetMode="External"/><Relationship Id="rId3" Type="http://schemas.openxmlformats.org/officeDocument/2006/relationships/hyperlink" Target="http://en.wikipedia.org/wiki/Heresy" TargetMode="External"/><Relationship Id="rId7" Type="http://schemas.openxmlformats.org/officeDocument/2006/relationships/hyperlink" Target="http://en.wikipedia.org/wiki/Burning_at_the_stake" TargetMode="External"/><Relationship Id="rId2" Type="http://schemas.openxmlformats.org/officeDocument/2006/relationships/hyperlink" Target="http://en.wikipedia.org/wiki/Tower_of_London" TargetMode="External"/><Relationship Id="rId1" Type="http://schemas.openxmlformats.org/officeDocument/2006/relationships/slideLayout" Target="../slideLayouts/slideLayout4.xml"/><Relationship Id="rId6" Type="http://schemas.openxmlformats.org/officeDocument/2006/relationships/hyperlink" Target="http://en.wikipedia.org/wiki/Holy_Bible" TargetMode="External"/><Relationship Id="rId5" Type="http://schemas.openxmlformats.org/officeDocument/2006/relationships/hyperlink" Target="http://en.wikipedia.org/wiki/Transubstantiation" TargetMode="External"/><Relationship Id="rId4" Type="http://schemas.openxmlformats.org/officeDocument/2006/relationships/hyperlink" Target="http://en.wikipedia.org/wiki/Purgato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Communion</a:t>
            </a:r>
            <a:endParaRPr lang="en-US" u="sng"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smtClean="0">
                <a:solidFill>
                  <a:srgbClr val="FF0000"/>
                </a:solidFill>
              </a:rPr>
              <a:t>Praise the Lord!!!</a:t>
            </a:r>
            <a:endParaRPr lang="en-US" u="sng" dirty="0">
              <a:solidFill>
                <a:srgbClr val="FF0000"/>
              </a:solidFill>
            </a:endParaRPr>
          </a:p>
        </p:txBody>
      </p:sp>
      <p:sp>
        <p:nvSpPr>
          <p:cNvPr id="3" name="Content Placeholder 2"/>
          <p:cNvSpPr>
            <a:spLocks noGrp="1"/>
          </p:cNvSpPr>
          <p:nvPr>
            <p:ph sz="half" idx="1"/>
          </p:nvPr>
        </p:nvSpPr>
        <p:spPr>
          <a:xfrm>
            <a:off x="0" y="914400"/>
            <a:ext cx="4572000" cy="5943600"/>
          </a:xfrm>
        </p:spPr>
        <p:txBody>
          <a:bodyPr>
            <a:normAutofit fontScale="92500" lnSpcReduction="20000"/>
          </a:bodyPr>
          <a:lstStyle/>
          <a:p>
            <a:r>
              <a:rPr lang="en-US" dirty="0" smtClean="0"/>
              <a:t>“Our Lord says, Under conviction of sin, remember that I died for you. When oppressed and persecuted and afflicted for My sake and the gospel's, remember My love, so great that for you I gave My life. When your duties appear stern and severe, and your burdens too heavy to bear, remember that for your sake I endured the cross, despising the shame. When your heart shrinks from the trying ordeal, remember that your Redeemer liveth to make intercession for you.”  DA, pg. 659</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648200" y="914400"/>
            <a:ext cx="44958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He Died over Communion</a:t>
            </a:r>
            <a:endParaRPr lang="en-US" u="sng" dirty="0">
              <a:solidFill>
                <a:srgbClr val="0070C0"/>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solidFill>
                  <a:srgbClr val="0070C0"/>
                </a:solidFill>
              </a:rPr>
              <a:t>His Name: John Frith</a:t>
            </a:r>
            <a:endParaRPr lang="en-US" u="sng" dirty="0">
              <a:solidFill>
                <a:srgbClr val="0070C0"/>
              </a:solidFill>
            </a:endParaRPr>
          </a:p>
        </p:txBody>
      </p:sp>
      <p:sp>
        <p:nvSpPr>
          <p:cNvPr id="3" name="Content Placeholder 2"/>
          <p:cNvSpPr>
            <a:spLocks noGrp="1"/>
          </p:cNvSpPr>
          <p:nvPr>
            <p:ph sz="half" idx="1"/>
          </p:nvPr>
        </p:nvSpPr>
        <p:spPr>
          <a:xfrm>
            <a:off x="0" y="762000"/>
            <a:ext cx="4038600" cy="6096000"/>
          </a:xfrm>
        </p:spPr>
        <p:txBody>
          <a:bodyPr>
            <a:noAutofit/>
          </a:bodyPr>
          <a:lstStyle/>
          <a:p>
            <a:r>
              <a:rPr lang="en-US" sz="2400" dirty="0" smtClean="0"/>
              <a:t>“In </a:t>
            </a:r>
            <a:r>
              <a:rPr lang="en-US" sz="2400" dirty="0"/>
              <a:t>1532, he returned to England, and warrants for his arrest were issued by Thomas More </a:t>
            </a:r>
            <a:r>
              <a:rPr lang="en-US" sz="2400" dirty="0" smtClean="0"/>
              <a:t>. </a:t>
            </a:r>
            <a:r>
              <a:rPr lang="en-US" sz="2400" dirty="0"/>
              <a:t>In October he was arrested by the local authorities before he could arrange passage </a:t>
            </a:r>
            <a:r>
              <a:rPr lang="en-US" sz="2400" dirty="0" smtClean="0"/>
              <a:t>to Antwerp, </a:t>
            </a:r>
            <a:r>
              <a:rPr lang="en-US" sz="2400" dirty="0"/>
              <a:t>wearing an elaborate </a:t>
            </a:r>
            <a:r>
              <a:rPr lang="en-US" sz="2400" dirty="0" smtClean="0"/>
              <a:t>disguise.</a:t>
            </a:r>
            <a:r>
              <a:rPr lang="en-US" sz="2400" baseline="30000" dirty="0" smtClean="0"/>
              <a:t> </a:t>
            </a:r>
            <a:r>
              <a:rPr lang="en-US" sz="2400" dirty="0" smtClean="0"/>
              <a:t>While </a:t>
            </a:r>
            <a:r>
              <a:rPr lang="en-US" sz="2400" dirty="0"/>
              <a:t>imprisoned </a:t>
            </a:r>
            <a:r>
              <a:rPr lang="en-US" sz="2400" dirty="0" smtClean="0"/>
              <a:t>for about 8 months </a:t>
            </a:r>
            <a:r>
              <a:rPr lang="en-US" sz="2400" dirty="0"/>
              <a:t>in the </a:t>
            </a:r>
            <a:r>
              <a:rPr lang="en-US" sz="2400" dirty="0">
                <a:hlinkClick r:id="rId2" tooltip="Tower of London"/>
              </a:rPr>
              <a:t>Tower of London</a:t>
            </a:r>
            <a:r>
              <a:rPr lang="en-US" sz="2400" dirty="0"/>
              <a:t>, </a:t>
            </a:r>
            <a:r>
              <a:rPr lang="en-US" sz="2400" u="sng" dirty="0">
                <a:solidFill>
                  <a:srgbClr val="FF0000"/>
                </a:solidFill>
              </a:rPr>
              <a:t>Frith penned his views on Communion, fully knowing that it would be used "to purchase me </a:t>
            </a:r>
            <a:r>
              <a:rPr lang="en-US" sz="2400" u="sng" dirty="0" smtClean="0">
                <a:solidFill>
                  <a:srgbClr val="FF0000"/>
                </a:solidFill>
              </a:rPr>
              <a:t>a most </a:t>
            </a:r>
            <a:r>
              <a:rPr lang="en-US" sz="2400" u="sng" dirty="0">
                <a:solidFill>
                  <a:srgbClr val="FF0000"/>
                </a:solidFill>
              </a:rPr>
              <a:t>cruel death."</a:t>
            </a:r>
          </a:p>
        </p:txBody>
      </p:sp>
      <p:sp>
        <p:nvSpPr>
          <p:cNvPr id="4" name="Content Placeholder 3"/>
          <p:cNvSpPr>
            <a:spLocks noGrp="1"/>
          </p:cNvSpPr>
          <p:nvPr>
            <p:ph sz="half" idx="2"/>
          </p:nvPr>
        </p:nvSpPr>
        <p:spPr>
          <a:xfrm>
            <a:off x="4648200" y="838200"/>
            <a:ext cx="4495800" cy="6019800"/>
          </a:xfrm>
        </p:spPr>
        <p:txBody>
          <a:bodyPr>
            <a:normAutofit fontScale="85000" lnSpcReduction="20000"/>
          </a:bodyPr>
          <a:lstStyle/>
          <a:p>
            <a:r>
              <a:rPr lang="en-US" dirty="0"/>
              <a:t>Frith was tried before many examiners and bishops, and produced his own writings as evidence for his views that were deemed as </a:t>
            </a:r>
            <a:r>
              <a:rPr lang="en-US" dirty="0">
                <a:hlinkClick r:id="rId3" tooltip="Heresy"/>
              </a:rPr>
              <a:t>heresy</a:t>
            </a:r>
            <a:r>
              <a:rPr lang="en-US" dirty="0"/>
              <a:t>. He was sentenced to death by fire and offered a pardon if he answered positively to two questions</a:t>
            </a:r>
            <a:r>
              <a:rPr lang="en-US" dirty="0">
                <a:solidFill>
                  <a:srgbClr val="FF0000"/>
                </a:solidFill>
              </a:rPr>
              <a:t>: Do you believe in </a:t>
            </a:r>
            <a:r>
              <a:rPr lang="en-US" dirty="0">
                <a:solidFill>
                  <a:srgbClr val="FF0000"/>
                </a:solidFill>
                <a:hlinkClick r:id="rId4" tooltip="Purgatory"/>
              </a:rPr>
              <a:t>purgatory</a:t>
            </a:r>
            <a:r>
              <a:rPr lang="en-US" dirty="0">
                <a:solidFill>
                  <a:srgbClr val="FF0000"/>
                </a:solidFill>
              </a:rPr>
              <a:t>, and do you believe </a:t>
            </a:r>
            <a:r>
              <a:rPr lang="en-US" dirty="0" smtClean="0">
                <a:solidFill>
                  <a:srgbClr val="FF0000"/>
                </a:solidFill>
              </a:rPr>
              <a:t>in </a:t>
            </a:r>
            <a:r>
              <a:rPr lang="en-US" dirty="0" smtClean="0">
                <a:solidFill>
                  <a:srgbClr val="FF0000"/>
                </a:solidFill>
                <a:hlinkClick r:id="rId5" tooltip="Transubstantiation"/>
              </a:rPr>
              <a:t>transubstantiation</a:t>
            </a:r>
            <a:r>
              <a:rPr lang="en-US" dirty="0"/>
              <a:t>? He replied that neither purgatory nor transubstantiation could be proven by </a:t>
            </a:r>
            <a:r>
              <a:rPr lang="en-US" dirty="0">
                <a:hlinkClick r:id="rId6" tooltip="Holy Bible"/>
              </a:rPr>
              <a:t>Holy Scriptures</a:t>
            </a:r>
            <a:r>
              <a:rPr lang="en-US" dirty="0"/>
              <a:t>, and thus was condemned as a heretic and was transferred to the secular arm for his execution on June 23, 1533. He was </a:t>
            </a:r>
            <a:r>
              <a:rPr lang="en-US" dirty="0">
                <a:hlinkClick r:id="rId7" tooltip="Burning at the stake"/>
              </a:rPr>
              <a:t>burned at the stake</a:t>
            </a:r>
            <a:r>
              <a:rPr lang="en-US" dirty="0"/>
              <a:t> on July 4, 1533 at </a:t>
            </a:r>
            <a:r>
              <a:rPr lang="en-US" dirty="0">
                <a:hlinkClick r:id="rId8" tooltip="Smithfield, London"/>
              </a:rPr>
              <a:t>Smithfield, London</a:t>
            </a:r>
            <a:r>
              <a:rPr lang="en-US" dirty="0"/>
              <a:t> </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normAutofit fontScale="90000"/>
          </a:bodyPr>
          <a:lstStyle/>
          <a:p>
            <a:r>
              <a:rPr lang="en-US" u="sng" dirty="0" smtClean="0">
                <a:solidFill>
                  <a:srgbClr val="0070C0"/>
                </a:solidFill>
              </a:rPr>
              <a:t>Burned at the Stake</a:t>
            </a:r>
            <a:endParaRPr lang="en-US" u="sng" dirty="0">
              <a:solidFill>
                <a:srgbClr val="0070C0"/>
              </a:solidFill>
            </a:endParaRPr>
          </a:p>
        </p:txBody>
      </p:sp>
      <p:sp>
        <p:nvSpPr>
          <p:cNvPr id="3" name="Content Placeholder 2"/>
          <p:cNvSpPr>
            <a:spLocks noGrp="1"/>
          </p:cNvSpPr>
          <p:nvPr>
            <p:ph sz="half" idx="1"/>
          </p:nvPr>
        </p:nvSpPr>
        <p:spPr>
          <a:xfrm>
            <a:off x="0" y="0"/>
            <a:ext cx="4495800" cy="6858000"/>
          </a:xfrm>
        </p:spPr>
        <p:txBody>
          <a:bodyPr>
            <a:noAutofit/>
          </a:bodyPr>
          <a:lstStyle/>
          <a:p>
            <a:r>
              <a:rPr lang="en-US" sz="3200" dirty="0" smtClean="0"/>
              <a:t>John Frith, along with thousands of others, died because he refused to believe that the actual body of Jesus Christ is in the bread and that the blood of Jesus Christ is actually in the juice.  He refused to believe that the priest could create the Creator!!  For this, John Frith died by burning!!</a:t>
            </a:r>
            <a:endParaRPr lang="en-US" sz="3200" dirty="0"/>
          </a:p>
        </p:txBody>
      </p:sp>
      <p:sp>
        <p:nvSpPr>
          <p:cNvPr id="4" name="Content Placeholder 3"/>
          <p:cNvSpPr>
            <a:spLocks noGrp="1"/>
          </p:cNvSpPr>
          <p:nvPr>
            <p:ph sz="half" idx="2"/>
          </p:nvPr>
        </p:nvSpPr>
        <p:spPr>
          <a:xfrm>
            <a:off x="4648200" y="990600"/>
            <a:ext cx="4495800" cy="5867400"/>
          </a:xfrm>
        </p:spPr>
        <p:txBody>
          <a:bodyPr>
            <a:normAutofit fontScale="92500" lnSpcReduction="20000"/>
          </a:bodyPr>
          <a:lstStyle/>
          <a:p>
            <a:r>
              <a:rPr lang="en-US" dirty="0" smtClean="0"/>
              <a:t>“who through faith subdued kingdoms, wrought righteousness, obtained promises, stopped the mouths of lions,  quenched the violence of fire, escaped the edge of the sword, out of weakness were made strong, waxed valiant in fight, turned to flight the armies of the aliens. Women received their dead raised to life again:  </a:t>
            </a:r>
            <a:r>
              <a:rPr lang="en-US" u="sng" dirty="0" smtClean="0">
                <a:solidFill>
                  <a:srgbClr val="FF0000"/>
                </a:solidFill>
              </a:rPr>
              <a:t>and others were tortured, not accepting deliverance; that they might obtain a better resurrection:</a:t>
            </a:r>
            <a:r>
              <a:rPr lang="en-US" dirty="0" smtClean="0"/>
              <a:t>”  Hebrews 11:33-35</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FF0000"/>
                </a:solidFill>
              </a:rPr>
              <a:t>What About Today?</a:t>
            </a:r>
            <a:endParaRPr lang="en-US" u="sng" dirty="0">
              <a:solidFill>
                <a:srgbClr val="FF0000"/>
              </a:solidFill>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sz="3600" dirty="0" smtClean="0"/>
              <a:t>In January, 1982, in Lima, Peru, leaders from every major religious body met and agreed on 3 things:</a:t>
            </a:r>
          </a:p>
          <a:p>
            <a:r>
              <a:rPr lang="en-US" sz="3600" dirty="0" smtClean="0"/>
              <a:t>B-Baptism</a:t>
            </a:r>
          </a:p>
          <a:p>
            <a:r>
              <a:rPr lang="en-US" sz="3600" dirty="0" smtClean="0"/>
              <a:t>E-Eucharist</a:t>
            </a:r>
          </a:p>
          <a:p>
            <a:r>
              <a:rPr lang="en-US" sz="3600" dirty="0" smtClean="0"/>
              <a:t>M-Ministry</a:t>
            </a:r>
            <a:endParaRPr lang="en-US" sz="36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t>Believe Whatever You Want</a:t>
            </a:r>
            <a:endParaRPr lang="en-US" u="sng" dirty="0"/>
          </a:p>
        </p:txBody>
      </p:sp>
      <p:sp>
        <p:nvSpPr>
          <p:cNvPr id="3" name="Content Placeholder 2"/>
          <p:cNvSpPr>
            <a:spLocks noGrp="1"/>
          </p:cNvSpPr>
          <p:nvPr>
            <p:ph sz="half" idx="1"/>
          </p:nvPr>
        </p:nvSpPr>
        <p:spPr>
          <a:xfrm>
            <a:off x="0" y="1143000"/>
            <a:ext cx="4495800" cy="5715000"/>
          </a:xfrm>
        </p:spPr>
        <p:txBody>
          <a:bodyPr>
            <a:normAutofit/>
          </a:bodyPr>
          <a:lstStyle/>
          <a:p>
            <a:r>
              <a:rPr lang="en-US" dirty="0" smtClean="0"/>
              <a:t>To encourage all to accept equally the various concepts, whether they be trans-substantiation, con-substantiation, or the fact that the bread and wine are symbols of the broken body and spilled blood of Jesus Christ.  This is what was agreed on back in 1982!</a:t>
            </a:r>
            <a:endParaRPr lang="en-US" dirty="0"/>
          </a:p>
        </p:txBody>
      </p:sp>
      <p:pic>
        <p:nvPicPr>
          <p:cNvPr id="2051" name="Picture 3"/>
          <p:cNvPicPr>
            <a:picLocks noGrp="1" noChangeAspect="1" noChangeArrowheads="1"/>
          </p:cNvPicPr>
          <p:nvPr>
            <p:ph sz="half" idx="2"/>
          </p:nvPr>
        </p:nvPicPr>
        <p:blipFill>
          <a:blip r:embed="rId2" cstate="print"/>
          <a:srcRect/>
          <a:stretch>
            <a:fillRect/>
          </a:stretch>
        </p:blipFill>
        <p:spPr bwMode="auto">
          <a:xfrm>
            <a:off x="4572000" y="838200"/>
            <a:ext cx="45720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smtClean="0">
                <a:solidFill>
                  <a:srgbClr val="002060"/>
                </a:solidFill>
              </a:rPr>
              <a:t>Roy Adams</a:t>
            </a:r>
            <a:endParaRPr lang="en-US" u="sng" dirty="0">
              <a:solidFill>
                <a:srgbClr val="002060"/>
              </a:solidFill>
            </a:endParaRPr>
          </a:p>
        </p:txBody>
      </p:sp>
      <p:sp>
        <p:nvSpPr>
          <p:cNvPr id="4" name="Content Placeholder 3"/>
          <p:cNvSpPr>
            <a:spLocks noGrp="1"/>
          </p:cNvSpPr>
          <p:nvPr>
            <p:ph sz="half" idx="2"/>
          </p:nvPr>
        </p:nvSpPr>
        <p:spPr>
          <a:xfrm>
            <a:off x="4648200" y="914400"/>
            <a:ext cx="4495800" cy="5943600"/>
          </a:xfrm>
        </p:spPr>
        <p:txBody>
          <a:bodyPr>
            <a:normAutofit/>
          </a:bodyPr>
          <a:lstStyle/>
          <a:p>
            <a:r>
              <a:rPr lang="en-US" dirty="0" smtClean="0"/>
              <a:t>With the dam broken, Associate Adventist Editor, Roy Adams could declare that “And we could go on if space permitted – to mention the WCC’s… accentuation of the Holy Spirit and </a:t>
            </a:r>
            <a:r>
              <a:rPr lang="en-US" b="1" u="sng" dirty="0" smtClean="0">
                <a:solidFill>
                  <a:srgbClr val="FF0000"/>
                </a:solidFill>
              </a:rPr>
              <a:t>the Eucharist</a:t>
            </a:r>
            <a:r>
              <a:rPr lang="en-US" u="sng" dirty="0" smtClean="0">
                <a:solidFill>
                  <a:srgbClr val="FF0000"/>
                </a:solidFill>
              </a:rPr>
              <a:t>. All of these emphases </a:t>
            </a:r>
            <a:r>
              <a:rPr lang="en-US" b="1" u="sng" dirty="0" smtClean="0">
                <a:solidFill>
                  <a:srgbClr val="FF0000"/>
                </a:solidFill>
              </a:rPr>
              <a:t>fit into the ambit of the three angels’ messages.”  5-2-1991</a:t>
            </a:r>
            <a:endParaRPr lang="en-US" u="sng" dirty="0">
              <a:solidFill>
                <a:srgbClr val="FF0000"/>
              </a:solidFill>
            </a:endParaRP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914400"/>
            <a:ext cx="4572000" cy="5943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295400"/>
          </a:xfrm>
        </p:spPr>
        <p:txBody>
          <a:bodyPr>
            <a:normAutofit fontScale="90000"/>
          </a:bodyPr>
          <a:lstStyle/>
          <a:p>
            <a:r>
              <a:rPr lang="en-US" u="sng" dirty="0" smtClean="0">
                <a:solidFill>
                  <a:srgbClr val="002060"/>
                </a:solidFill>
              </a:rPr>
              <a:t>SDA’s Really Believe</a:t>
            </a:r>
            <a:endParaRPr lang="en-US" u="sng" dirty="0">
              <a:solidFill>
                <a:srgbClr val="002060"/>
              </a:solidFill>
            </a:endParaRPr>
          </a:p>
        </p:txBody>
      </p:sp>
      <p:sp>
        <p:nvSpPr>
          <p:cNvPr id="3" name="Content Placeholder 2"/>
          <p:cNvSpPr>
            <a:spLocks noGrp="1"/>
          </p:cNvSpPr>
          <p:nvPr>
            <p:ph sz="half" idx="1"/>
          </p:nvPr>
        </p:nvSpPr>
        <p:spPr>
          <a:xfrm>
            <a:off x="0" y="914400"/>
            <a:ext cx="4495800" cy="5943600"/>
          </a:xfrm>
        </p:spPr>
        <p:txBody>
          <a:bodyPr>
            <a:normAutofit/>
          </a:bodyPr>
          <a:lstStyle/>
          <a:p>
            <a:r>
              <a:rPr lang="en-US" dirty="0" smtClean="0"/>
              <a:t>The bread is symbolic of Christ’s broken body in  dying for our sins.  The juice is symbolic of Christ’s spilt blood for us.  By participating in this service, we are truly asking for the blood of Jesus to forgive and cleanse us from all sin, and for the life of Christ to become our life!</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More Than Us</a:t>
            </a:r>
            <a:endParaRPr lang="en-US" u="sng" dirty="0">
              <a:solidFill>
                <a:srgbClr val="002060"/>
              </a:solidFill>
            </a:endParaRPr>
          </a:p>
        </p:txBody>
      </p:sp>
      <p:sp>
        <p:nvSpPr>
          <p:cNvPr id="3" name="Content Placeholder 2"/>
          <p:cNvSpPr>
            <a:spLocks noGrp="1"/>
          </p:cNvSpPr>
          <p:nvPr>
            <p:ph idx="1"/>
          </p:nvPr>
        </p:nvSpPr>
        <p:spPr>
          <a:xfrm>
            <a:off x="0" y="609600"/>
            <a:ext cx="9144000" cy="6248400"/>
          </a:xfrm>
        </p:spPr>
        <p:txBody>
          <a:bodyPr>
            <a:normAutofit fontScale="77500" lnSpcReduction="20000"/>
          </a:bodyPr>
          <a:lstStyle/>
          <a:p>
            <a:r>
              <a:rPr lang="en-US" dirty="0" smtClean="0"/>
              <a:t>“When believers assemble to celebrate the ordinances, there are present messengers unseen by human eyes. There may be a Judas in the company, and if so, messengers from the prince of darkness are there, for they attend all who refuse to be controlled by the Holy Spirit. Heavenly angels also are present. These unseen visitants are present on every such occasion. There may come into the company persons who are not in heart servants of truth and holiness, but who may wish to take part in the service. They should not be forbidden. There are witnesses present who were present when Jesus washed the feet of the disciples and of Judas. More than human eyes beheld the scene.</a:t>
            </a:r>
          </a:p>
          <a:p>
            <a:r>
              <a:rPr lang="en-US" dirty="0" smtClean="0"/>
              <a:t>Christ by the Holy Spirit is there to set the seal to His own ordinance. He is there to convict and soften the heart. Not a look, not a thought of contrition, escapes His notice. For the repentant, brokenhearted one He is waiting. All things are ready for that soul's reception. He who washed the feet of Judas longs to wash every heart from the stain of sin.”  DA, pg. 656</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668</Words>
  <Application>Microsoft Office PowerPoint</Application>
  <PresentationFormat>On-screen Show (4:3)</PresentationFormat>
  <Paragraphs>24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Communion</vt:lpstr>
      <vt:lpstr>He Died over Communion</vt:lpstr>
      <vt:lpstr>His Name: John Frith</vt:lpstr>
      <vt:lpstr>Burned at the Stake</vt:lpstr>
      <vt:lpstr>What About Today?</vt:lpstr>
      <vt:lpstr>Believe Whatever You Want</vt:lpstr>
      <vt:lpstr>Roy Adams</vt:lpstr>
      <vt:lpstr>SDA’s Really Believe</vt:lpstr>
      <vt:lpstr>More Than Us</vt:lpstr>
      <vt:lpstr>Praise the Lord!!!</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Communion</dc:title>
  <dc:creator>Dad</dc:creator>
  <cp:lastModifiedBy>Dad</cp:lastModifiedBy>
  <cp:revision>5</cp:revision>
  <dcterms:created xsi:type="dcterms:W3CDTF">2010-10-15T14:33:01Z</dcterms:created>
  <dcterms:modified xsi:type="dcterms:W3CDTF">2010-10-16T12:20:44Z</dcterms:modified>
</cp:coreProperties>
</file>