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62" r:id="rId15"/>
    <p:sldId id="270" r:id="rId16"/>
    <p:sldId id="272" r:id="rId17"/>
    <p:sldId id="271"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4" d="100"/>
          <a:sy n="44" d="100"/>
        </p:scale>
        <p:origin x="-65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B6AEBD-2864-4072-8443-7CE90B797010}" type="datetimeFigureOut">
              <a:rPr lang="en-US" smtClean="0"/>
              <a:pPr/>
              <a:t>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3CA042-40E8-4DC8-8CB9-065320606FF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6AEBD-2864-4072-8443-7CE90B797010}" type="datetimeFigureOut">
              <a:rPr lang="en-US" smtClean="0"/>
              <a:pPr/>
              <a:t>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3CA042-40E8-4DC8-8CB9-065320606FF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6AEBD-2864-4072-8443-7CE90B797010}" type="datetimeFigureOut">
              <a:rPr lang="en-US" smtClean="0"/>
              <a:pPr/>
              <a:t>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3CA042-40E8-4DC8-8CB9-065320606FF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6AEBD-2864-4072-8443-7CE90B797010}" type="datetimeFigureOut">
              <a:rPr lang="en-US" smtClean="0"/>
              <a:pPr/>
              <a:t>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3CA042-40E8-4DC8-8CB9-065320606FF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B6AEBD-2864-4072-8443-7CE90B797010}" type="datetimeFigureOut">
              <a:rPr lang="en-US" smtClean="0"/>
              <a:pPr/>
              <a:t>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3CA042-40E8-4DC8-8CB9-065320606FF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B6AEBD-2864-4072-8443-7CE90B797010}" type="datetimeFigureOut">
              <a:rPr lang="en-US" smtClean="0"/>
              <a:pPr/>
              <a:t>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3CA042-40E8-4DC8-8CB9-065320606FF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B6AEBD-2864-4072-8443-7CE90B797010}" type="datetimeFigureOut">
              <a:rPr lang="en-US" smtClean="0"/>
              <a:pPr/>
              <a:t>2/1/2012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93CA042-40E8-4DC8-8CB9-065320606FF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B6AEBD-2864-4072-8443-7CE90B797010}" type="datetimeFigureOut">
              <a:rPr lang="en-US" smtClean="0"/>
              <a:pPr/>
              <a:t>2/1/2012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93CA042-40E8-4DC8-8CB9-065320606FF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B6AEBD-2864-4072-8443-7CE90B797010}" type="datetimeFigureOut">
              <a:rPr lang="en-US" smtClean="0"/>
              <a:pPr/>
              <a:t>2/1/2012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93CA042-40E8-4DC8-8CB9-065320606FF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B6AEBD-2864-4072-8443-7CE90B797010}" type="datetimeFigureOut">
              <a:rPr lang="en-US" smtClean="0"/>
              <a:pPr/>
              <a:t>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3CA042-40E8-4DC8-8CB9-065320606FF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B6AEBD-2864-4072-8443-7CE90B797010}" type="datetimeFigureOut">
              <a:rPr lang="en-US" smtClean="0"/>
              <a:pPr/>
              <a:t>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3CA042-40E8-4DC8-8CB9-065320606FF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6AEBD-2864-4072-8443-7CE90B797010}" type="datetimeFigureOut">
              <a:rPr lang="en-US" smtClean="0"/>
              <a:pPr/>
              <a:t>2/1/2012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3CA042-40E8-4DC8-8CB9-065320606FF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bartleby.com/268/7/48.html#note268.81"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en.wikipedia.org/wiki/Arbitrary" TargetMode="External"/><Relationship Id="rId7" Type="http://schemas.openxmlformats.org/officeDocument/2006/relationships/hyperlink" Target="http://en.wikipedia.org/wiki/English_feudal_barony" TargetMode="External"/><Relationship Id="rId2" Type="http://schemas.openxmlformats.org/officeDocument/2006/relationships/hyperlink" Target="http://en.wikipedia.org/wiki/John_of_England" TargetMode="External"/><Relationship Id="rId1" Type="http://schemas.openxmlformats.org/officeDocument/2006/relationships/slideLayout" Target="../slideLayouts/slideLayout4.xml"/><Relationship Id="rId6" Type="http://schemas.openxmlformats.org/officeDocument/2006/relationships/hyperlink" Target="http://en.wikipedia.org/wiki/English_King" TargetMode="External"/><Relationship Id="rId5" Type="http://schemas.openxmlformats.org/officeDocument/2006/relationships/hyperlink" Target="http://en.wikipedia.org/wiki/Law_of_the_land" TargetMode="External"/><Relationship Id="rId4" Type="http://schemas.openxmlformats.org/officeDocument/2006/relationships/hyperlink" Target="http://en.wikipedia.org/wiki/Serf"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Pope_Gelasius_I" TargetMode="External"/><Relationship Id="rId3" Type="http://schemas.openxmlformats.org/officeDocument/2006/relationships/hyperlink" Target="http://en.wikipedia.org/wiki/Investiture_Controversy#cite_note-2" TargetMode="External"/><Relationship Id="rId7" Type="http://schemas.openxmlformats.org/officeDocument/2006/relationships/hyperlink" Target="http://en.wikipedia.org/wiki/Auctoritas" TargetMode="External"/><Relationship Id="rId12" Type="http://schemas.openxmlformats.org/officeDocument/2006/relationships/hyperlink" Target="http://en.wikipedia.org/wiki/Investiture_Controversy#cite_note-HalsallPaul-6" TargetMode="External"/><Relationship Id="rId2" Type="http://schemas.openxmlformats.org/officeDocument/2006/relationships/hyperlink" Target="http://en.wikipedia.org/wiki/Dictatus_Papae" TargetMode="External"/><Relationship Id="rId1" Type="http://schemas.openxmlformats.org/officeDocument/2006/relationships/slideLayout" Target="../slideLayouts/slideLayout2.xml"/><Relationship Id="rId6" Type="http://schemas.openxmlformats.org/officeDocument/2006/relationships/hyperlink" Target="http://en.wikipedia.org/wiki/Investiture_Controversy#cite_note-Appleby.2C_R._Scott_1999-4" TargetMode="External"/><Relationship Id="rId11" Type="http://schemas.openxmlformats.org/officeDocument/2006/relationships/hyperlink" Target="http://en.wikipedia.org/wiki/Episcopal_see" TargetMode="External"/><Relationship Id="rId5" Type="http://schemas.openxmlformats.org/officeDocument/2006/relationships/hyperlink" Target="http://en.wikipedia.org/wiki/Canon_law" TargetMode="External"/><Relationship Id="rId10" Type="http://schemas.openxmlformats.org/officeDocument/2006/relationships/hyperlink" Target="http://en.wikipedia.org/wiki/Investiture_Controversy#cite_note-5" TargetMode="External"/><Relationship Id="rId4" Type="http://schemas.openxmlformats.org/officeDocument/2006/relationships/hyperlink" Target="http://en.wikipedia.org/wiki/Investiture_Controversy#cite_note-3" TargetMode="External"/><Relationship Id="rId9" Type="http://schemas.openxmlformats.org/officeDocument/2006/relationships/hyperlink" Target="http://en.wikipedia.org/wiki/Latera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Bishop_of_Milan" TargetMode="External"/><Relationship Id="rId7" Type="http://schemas.openxmlformats.org/officeDocument/2006/relationships/image" Target="../media/image3.jpeg"/><Relationship Id="rId2" Type="http://schemas.openxmlformats.org/officeDocument/2006/relationships/hyperlink" Target="http://en.wikipedia.org/wiki/Investiture_Controversy#cite_note-HalsallPaul-6" TargetMode="External"/><Relationship Id="rId1" Type="http://schemas.openxmlformats.org/officeDocument/2006/relationships/slideLayout" Target="../slideLayouts/slideLayout4.xml"/><Relationship Id="rId6" Type="http://schemas.openxmlformats.org/officeDocument/2006/relationships/hyperlink" Target="http://en.wikipedia.org/wiki/Investiture_Controversy#cite_note-8" TargetMode="External"/><Relationship Id="rId5" Type="http://schemas.openxmlformats.org/officeDocument/2006/relationships/hyperlink" Target="http://en.wikipedia.org/wiki/Excommunicating" TargetMode="External"/><Relationship Id="rId4" Type="http://schemas.openxmlformats.org/officeDocument/2006/relationships/hyperlink" Target="http://en.wikipedia.org/wiki/Investiture_Controversy#cite_note-7"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u="sng" dirty="0" smtClean="0">
                <a:solidFill>
                  <a:srgbClr val="002060"/>
                </a:solidFill>
                <a:latin typeface="Algerian" pitchFamily="82" charset="0"/>
              </a:rPr>
              <a:t>Canossa!?!?</a:t>
            </a:r>
            <a:endParaRPr lang="en-US" sz="7200" u="sng" dirty="0">
              <a:solidFill>
                <a:srgbClr val="002060"/>
              </a:solidFill>
              <a:latin typeface="Algerian" pitchFamily="82" charset="0"/>
            </a:endParaRPr>
          </a:p>
        </p:txBody>
      </p:sp>
      <p:sp>
        <p:nvSpPr>
          <p:cNvPr id="3" name="Subtitle 2"/>
          <p:cNvSpPr>
            <a:spLocks noGrp="1"/>
          </p:cNvSpPr>
          <p:nvPr>
            <p:ph type="subTitle" idx="1"/>
          </p:nvPr>
        </p:nvSpPr>
        <p:spPr/>
        <p:txBody>
          <a:bodyPr>
            <a:normAutofit/>
          </a:bodyPr>
          <a:lstStyle/>
          <a:p>
            <a:r>
              <a:rPr lang="en-US" sz="4800" u="sng" dirty="0" smtClean="0">
                <a:solidFill>
                  <a:srgbClr val="FF0000"/>
                </a:solidFill>
              </a:rPr>
              <a:t>Happening All About Us!</a:t>
            </a:r>
            <a:endParaRPr lang="en-US" sz="4800" u="sng"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762000"/>
          </a:xfrm>
        </p:spPr>
        <p:txBody>
          <a:bodyPr/>
          <a:lstStyle/>
          <a:p>
            <a:r>
              <a:rPr lang="en-US" u="sng" dirty="0" smtClean="0">
                <a:solidFill>
                  <a:srgbClr val="FF0000"/>
                </a:solidFill>
              </a:rPr>
              <a:t>Back to Canossa</a:t>
            </a:r>
            <a:endParaRPr lang="en-US" u="sng" dirty="0">
              <a:solidFill>
                <a:srgbClr val="FF0000"/>
              </a:solidFill>
            </a:endParaRPr>
          </a:p>
        </p:txBody>
      </p:sp>
      <p:sp>
        <p:nvSpPr>
          <p:cNvPr id="3" name="Content Placeholder 2"/>
          <p:cNvSpPr>
            <a:spLocks noGrp="1"/>
          </p:cNvSpPr>
          <p:nvPr>
            <p:ph sz="half" idx="1"/>
          </p:nvPr>
        </p:nvSpPr>
        <p:spPr>
          <a:xfrm>
            <a:off x="0" y="0"/>
            <a:ext cx="4495800" cy="6858000"/>
          </a:xfrm>
        </p:spPr>
        <p:txBody>
          <a:bodyPr>
            <a:normAutofit fontScale="92500"/>
          </a:bodyPr>
          <a:lstStyle/>
          <a:p>
            <a:r>
              <a:rPr lang="en-US" dirty="0" smtClean="0"/>
              <a:t>“As </a:t>
            </a:r>
            <a:r>
              <a:rPr lang="en-US" dirty="0" smtClean="0"/>
              <a:t>to the other intentions attributed to us by those who approve, as well as by the less lenient critics who censured the appointment, they have never existed. Depend upon it, in nominating a cardinal as our representative at Rome, we neither hoped to talk the pope over to our way of thinking, nor did we at all wish to signify our willingness to repeat a certain ceremony enacted centuries ago at Canossa</a:t>
            </a:r>
            <a:r>
              <a:rPr lang="en-US" dirty="0" smtClean="0"/>
              <a:t>.”</a:t>
            </a:r>
            <a:r>
              <a:rPr lang="en-US" dirty="0" smtClean="0"/>
              <a:t> </a:t>
            </a:r>
            <a:r>
              <a:rPr lang="en-US" dirty="0" smtClean="0">
                <a:hlinkClick r:id="rId2"/>
              </a:rPr>
              <a:t>2</a:t>
            </a:r>
            <a:r>
              <a:rPr lang="en-US" dirty="0" smtClean="0"/>
              <a:t>  Poison changed his mind!!!</a:t>
            </a:r>
            <a:endParaRPr lang="en-US" dirty="0"/>
          </a:p>
        </p:txBody>
      </p:sp>
      <p:pic>
        <p:nvPicPr>
          <p:cNvPr id="1026" name="Picture 2" descr="C:\Users\Dad\Contacts\Downloads\images (54).jpg"/>
          <p:cNvPicPr>
            <a:picLocks noGrp="1" noChangeAspect="1" noChangeArrowheads="1"/>
          </p:cNvPicPr>
          <p:nvPr>
            <p:ph sz="half" idx="2"/>
          </p:nvPr>
        </p:nvPicPr>
        <p:blipFill>
          <a:blip r:embed="rId3" cstate="print"/>
          <a:srcRect/>
          <a:stretch>
            <a:fillRect/>
          </a:stretch>
        </p:blipFill>
        <p:spPr bwMode="auto">
          <a:xfrm>
            <a:off x="4572000" y="685800"/>
            <a:ext cx="4571999" cy="6172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FF0000"/>
                </a:solidFill>
              </a:rPr>
              <a:t>The Mighty Charter</a:t>
            </a:r>
            <a:endParaRPr lang="en-US" u="sng" dirty="0">
              <a:solidFill>
                <a:srgbClr val="FF0000"/>
              </a:solidFill>
            </a:endParaRPr>
          </a:p>
        </p:txBody>
      </p:sp>
      <p:sp>
        <p:nvSpPr>
          <p:cNvPr id="4" name="Content Placeholder 3"/>
          <p:cNvSpPr>
            <a:spLocks noGrp="1"/>
          </p:cNvSpPr>
          <p:nvPr>
            <p:ph sz="half" idx="2"/>
          </p:nvPr>
        </p:nvSpPr>
        <p:spPr>
          <a:xfrm>
            <a:off x="4648200" y="609600"/>
            <a:ext cx="4495800" cy="6248400"/>
          </a:xfrm>
        </p:spPr>
        <p:txBody>
          <a:bodyPr>
            <a:normAutofit/>
          </a:bodyPr>
          <a:lstStyle/>
          <a:p>
            <a:r>
              <a:rPr lang="en-US" sz="3000" dirty="0" smtClean="0"/>
              <a:t>There were some un happy campers at Runnymede in 1215.  The barons were not happy with King John nor he with them.  The barons got their way, John  signed the Magna Carta, and the rest is history!?!  What happened there is still going on today!</a:t>
            </a:r>
            <a:endParaRPr lang="en-US" sz="3000" dirty="0"/>
          </a:p>
        </p:txBody>
      </p:sp>
      <p:pic>
        <p:nvPicPr>
          <p:cNvPr id="2050" name="Picture 2" descr="C:\Users\Dad\Contacts\Downloads\images (55).jpg"/>
          <p:cNvPicPr>
            <a:picLocks noGrp="1" noChangeAspect="1" noChangeArrowheads="1"/>
          </p:cNvPicPr>
          <p:nvPr>
            <p:ph sz="half" idx="1"/>
          </p:nvPr>
        </p:nvPicPr>
        <p:blipFill>
          <a:blip r:embed="rId2" cstate="print"/>
          <a:srcRect/>
          <a:stretch>
            <a:fillRect/>
          </a:stretch>
        </p:blipFill>
        <p:spPr bwMode="auto">
          <a:xfrm>
            <a:off x="0" y="609600"/>
            <a:ext cx="4572000" cy="62484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latin typeface="Algerian" pitchFamily="82" charset="0"/>
              </a:rPr>
              <a:t>The Backdrop</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When the primate of England, Hubert, died in 1205 AD, King john and the English Catholic Church argued over his successor.  John appealed to Innocent III for resolution.  Innocent made it worse, choosing his own primate or Archbishop of Canterbury.  John was angry.  Innocent placed England under interdict.  No baptisms, no weddings; nothing could be done in the church because the doors were closed.  Philip of France threatened to invade and John gave in to the papacy, promising anything Innocent wanted!!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1295400"/>
          </a:xfrm>
        </p:spPr>
        <p:txBody>
          <a:bodyPr>
            <a:normAutofit fontScale="90000"/>
          </a:bodyPr>
          <a:lstStyle/>
          <a:p>
            <a:r>
              <a:rPr lang="en-US" u="sng" dirty="0" smtClean="0">
                <a:solidFill>
                  <a:srgbClr val="FF0000"/>
                </a:solidFill>
                <a:latin typeface="Algerian" pitchFamily="82" charset="0"/>
              </a:rPr>
              <a:t>Legate  kicks his crown!</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fontScale="92500" lnSpcReduction="20000"/>
          </a:bodyPr>
          <a:lstStyle/>
          <a:p>
            <a:r>
              <a:rPr lang="en-US" dirty="0" smtClean="0"/>
              <a:t>John finally gave in, selling his soul and his nation into servitude to the papacy! “</a:t>
            </a:r>
            <a:r>
              <a:rPr lang="en-US" dirty="0" smtClean="0"/>
              <a:t>The 1215 charter required King </a:t>
            </a:r>
            <a:r>
              <a:rPr lang="en-US" dirty="0" smtClean="0">
                <a:hlinkClick r:id="rId2" tooltip="John of England"/>
              </a:rPr>
              <a:t>John of England</a:t>
            </a:r>
            <a:r>
              <a:rPr lang="en-US" dirty="0" smtClean="0"/>
              <a:t> to proclaim certain liberties, and accept that his will was not </a:t>
            </a:r>
            <a:r>
              <a:rPr lang="en-US" dirty="0" smtClean="0">
                <a:hlinkClick r:id="rId3" tooltip="Arbitrary"/>
              </a:rPr>
              <a:t>arbitrary</a:t>
            </a:r>
            <a:r>
              <a:rPr lang="en-US" dirty="0" smtClean="0"/>
              <a:t>, for example by explicitly accepting that no "freeman" (in the sense of non-</a:t>
            </a:r>
            <a:r>
              <a:rPr lang="en-US" dirty="0" smtClean="0">
                <a:hlinkClick r:id="rId4" tooltip="Serf"/>
              </a:rPr>
              <a:t>serf</a:t>
            </a:r>
            <a:r>
              <a:rPr lang="en-US" dirty="0" smtClean="0"/>
              <a:t>) could be punished except through the </a:t>
            </a:r>
            <a:r>
              <a:rPr lang="en-US" dirty="0" smtClean="0">
                <a:hlinkClick r:id="rId5" tooltip="Law of the land"/>
              </a:rPr>
              <a:t>law of the land</a:t>
            </a:r>
            <a:r>
              <a:rPr lang="en-US" dirty="0" smtClean="0"/>
              <a:t>, a right which is still in existence </a:t>
            </a:r>
            <a:r>
              <a:rPr lang="en-US" dirty="0" smtClean="0"/>
              <a:t>today. Magna </a:t>
            </a:r>
            <a:r>
              <a:rPr lang="en-US" dirty="0" smtClean="0"/>
              <a:t>Carta was the first document forced onto an </a:t>
            </a:r>
            <a:r>
              <a:rPr lang="en-US" dirty="0" smtClean="0">
                <a:hlinkClick r:id="rId6" tooltip="English King"/>
              </a:rPr>
              <a:t>English </a:t>
            </a:r>
            <a:r>
              <a:rPr lang="en-US" dirty="0" smtClean="0">
                <a:hlinkClick r:id="rId6" tooltip="English King"/>
              </a:rPr>
              <a:t>King by</a:t>
            </a:r>
            <a:r>
              <a:rPr lang="en-US" dirty="0" smtClean="0"/>
              <a:t> </a:t>
            </a:r>
            <a:r>
              <a:rPr lang="en-US" dirty="0" smtClean="0"/>
              <a:t>a group of his subjects, the </a:t>
            </a:r>
            <a:r>
              <a:rPr lang="en-US" dirty="0" smtClean="0">
                <a:hlinkClick r:id="rId7" tooltip="English feudal barony"/>
              </a:rPr>
              <a:t>feudal barons</a:t>
            </a:r>
            <a:r>
              <a:rPr lang="en-US" dirty="0" smtClean="0"/>
              <a:t>, in an attempt to limit his powers by law and protect their </a:t>
            </a:r>
            <a:r>
              <a:rPr lang="en-US" dirty="0" smtClean="0"/>
              <a:t>privileges.”  Wikipedia</a:t>
            </a:r>
            <a:endParaRPr lang="en-US" dirty="0" smtClean="0"/>
          </a:p>
          <a:p>
            <a:endParaRPr lang="en-US" dirty="0"/>
          </a:p>
        </p:txBody>
      </p:sp>
      <p:pic>
        <p:nvPicPr>
          <p:cNvPr id="3074" name="Picture 2" descr="C:\Users\Dad\Contacts\Downloads\download (4).jpg"/>
          <p:cNvPicPr>
            <a:picLocks noGrp="1" noChangeAspect="1" noChangeArrowheads="1"/>
          </p:cNvPicPr>
          <p:nvPr>
            <p:ph sz="half" idx="1"/>
          </p:nvPr>
        </p:nvPicPr>
        <p:blipFill>
          <a:blip r:embed="rId8" cstate="print"/>
          <a:srcRect/>
          <a:stretch>
            <a:fillRect/>
          </a:stretch>
        </p:blipFill>
        <p:spPr bwMode="auto">
          <a:xfrm>
            <a:off x="0" y="1447800"/>
            <a:ext cx="4572000" cy="5410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410200" cy="1066800"/>
          </a:xfrm>
        </p:spPr>
        <p:txBody>
          <a:bodyPr/>
          <a:lstStyle/>
          <a:p>
            <a:r>
              <a:rPr lang="en-US" u="sng" dirty="0" smtClean="0">
                <a:solidFill>
                  <a:srgbClr val="FF0000"/>
                </a:solidFill>
                <a:latin typeface="Algerian" pitchFamily="82" charset="0"/>
              </a:rPr>
              <a:t>Today is the Same</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a:t>
            </a:r>
            <a:r>
              <a:rPr lang="en-US" dirty="0" smtClean="0"/>
              <a:t>With whom the kings of the earth have committed fornication, and the inhabitants of the earth have been made drunk with the wine of her fornication.</a:t>
            </a:r>
          </a:p>
          <a:p>
            <a:r>
              <a:rPr lang="en-US" dirty="0" smtClean="0"/>
              <a:t>And </a:t>
            </a:r>
            <a:r>
              <a:rPr lang="en-US" dirty="0" smtClean="0"/>
              <a:t>the woman which thou </a:t>
            </a:r>
            <a:r>
              <a:rPr lang="en-US" dirty="0" smtClean="0"/>
              <a:t>sawest</a:t>
            </a:r>
            <a:r>
              <a:rPr lang="en-US" dirty="0" smtClean="0"/>
              <a:t> is that great city, which </a:t>
            </a:r>
            <a:r>
              <a:rPr lang="en-US" dirty="0" smtClean="0"/>
              <a:t>reigneth</a:t>
            </a:r>
            <a:r>
              <a:rPr lang="en-US" dirty="0" smtClean="0"/>
              <a:t> over the kings of the earth</a:t>
            </a:r>
            <a:r>
              <a:rPr lang="en-US" dirty="0" smtClean="0"/>
              <a:t>.”  Rev. 17:2,18</a:t>
            </a:r>
            <a:endParaRPr lang="en-US" dirty="0"/>
          </a:p>
        </p:txBody>
      </p:sp>
      <p:pic>
        <p:nvPicPr>
          <p:cNvPr id="3074" name="Picture 2" descr="C:\Users\Dad\Contacts\Downloads\images (52).jpg"/>
          <p:cNvPicPr>
            <a:picLocks noGrp="1" noChangeAspect="1" noChangeArrowheads="1"/>
          </p:cNvPicPr>
          <p:nvPr>
            <p:ph sz="half" idx="1"/>
          </p:nvPr>
        </p:nvPicPr>
        <p:blipFill>
          <a:blip r:embed="rId2" cstate="print"/>
          <a:srcRect/>
          <a:stretch>
            <a:fillRect/>
          </a:stretch>
        </p:blipFill>
        <p:spPr bwMode="auto">
          <a:xfrm>
            <a:off x="1" y="838200"/>
            <a:ext cx="4572000" cy="60198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0"/>
            <a:ext cx="5867400" cy="685800"/>
          </a:xfrm>
        </p:spPr>
        <p:txBody>
          <a:bodyPr>
            <a:normAutofit fontScale="90000"/>
          </a:bodyPr>
          <a:lstStyle/>
          <a:p>
            <a:r>
              <a:rPr lang="en-US" u="sng" dirty="0" smtClean="0">
                <a:solidFill>
                  <a:srgbClr val="002060"/>
                </a:solidFill>
                <a:latin typeface="Algerian" pitchFamily="82" charset="0"/>
              </a:rPr>
              <a:t>Controlled thru CFR!</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381000"/>
            <a:ext cx="4495800" cy="6477000"/>
          </a:xfrm>
        </p:spPr>
        <p:txBody>
          <a:bodyPr>
            <a:normAutofit/>
          </a:bodyPr>
          <a:lstStyle/>
          <a:p>
            <a:r>
              <a:rPr lang="en-US" sz="3000" dirty="0" smtClean="0"/>
              <a:t>All of the major frontrunners in 2008 and now, in 2012, are part of the Council on Foreign Relations.   This has been true for the last 80 years.  Almost every candidate, Republican or Democrat, have been a part of this secret organization.  Where did it come from and who started it?</a:t>
            </a:r>
            <a:endParaRPr lang="en-US" sz="3000" dirty="0"/>
          </a:p>
        </p:txBody>
      </p:sp>
      <p:pic>
        <p:nvPicPr>
          <p:cNvPr id="4098" name="Picture 2" descr="C:\Users\Dad\Contacts\Downloads\download (5).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70C0"/>
                </a:solidFill>
              </a:rPr>
              <a:t>2008 Presidential Election</a:t>
            </a:r>
            <a:endParaRPr lang="en-US" u="sng" dirty="0">
              <a:solidFill>
                <a:srgbClr val="0070C0"/>
              </a:solidFill>
            </a:endParaRPr>
          </a:p>
        </p:txBody>
      </p:sp>
      <p:sp>
        <p:nvSpPr>
          <p:cNvPr id="3" name="Content Placeholder 2"/>
          <p:cNvSpPr>
            <a:spLocks noGrp="1"/>
          </p:cNvSpPr>
          <p:nvPr>
            <p:ph idx="1"/>
          </p:nvPr>
        </p:nvSpPr>
        <p:spPr>
          <a:xfrm>
            <a:off x="2971800" y="609600"/>
            <a:ext cx="6172200" cy="6248400"/>
          </a:xfrm>
        </p:spPr>
        <p:txBody>
          <a:bodyPr>
            <a:normAutofit fontScale="92500" lnSpcReduction="20000"/>
          </a:bodyPr>
          <a:lstStyle/>
          <a:p>
            <a:r>
              <a:rPr lang="en-US" b="1" dirty="0" smtClean="0"/>
              <a:t>Democrat CFR</a:t>
            </a:r>
            <a:br>
              <a:rPr lang="en-US" b="1" dirty="0" smtClean="0"/>
            </a:br>
            <a:r>
              <a:rPr lang="en-US" b="1" dirty="0" smtClean="0"/>
              <a:t>Candidates:</a:t>
            </a:r>
            <a:endParaRPr lang="en-US" dirty="0" smtClean="0"/>
          </a:p>
          <a:p>
            <a:r>
              <a:rPr lang="en-US" dirty="0" smtClean="0"/>
              <a:t>Barack Obama</a:t>
            </a:r>
          </a:p>
          <a:p>
            <a:r>
              <a:rPr lang="en-US" dirty="0" smtClean="0"/>
              <a:t>Hillary Clinton</a:t>
            </a:r>
          </a:p>
          <a:p>
            <a:r>
              <a:rPr lang="en-US" dirty="0" smtClean="0"/>
              <a:t>John Edwards</a:t>
            </a:r>
          </a:p>
          <a:p>
            <a:r>
              <a:rPr lang="en-US" dirty="0" smtClean="0"/>
              <a:t>Chris Dodd</a:t>
            </a:r>
          </a:p>
          <a:p>
            <a:r>
              <a:rPr lang="en-US" dirty="0" smtClean="0"/>
              <a:t>Bill Richardson</a:t>
            </a:r>
          </a:p>
          <a:p>
            <a:r>
              <a:rPr lang="en-US" b="1" dirty="0" smtClean="0"/>
              <a:t>Republican CFR</a:t>
            </a:r>
            <a:br>
              <a:rPr lang="en-US" b="1" dirty="0" smtClean="0"/>
            </a:br>
            <a:r>
              <a:rPr lang="en-US" b="1" dirty="0" smtClean="0"/>
              <a:t>Candidates:</a:t>
            </a:r>
            <a:endParaRPr lang="en-US" dirty="0" smtClean="0"/>
          </a:p>
          <a:p>
            <a:r>
              <a:rPr lang="en-US" dirty="0" smtClean="0"/>
              <a:t>Mitt Romney</a:t>
            </a:r>
          </a:p>
          <a:p>
            <a:r>
              <a:rPr lang="en-US" dirty="0" smtClean="0"/>
              <a:t>Rudy Giuliani</a:t>
            </a:r>
          </a:p>
          <a:p>
            <a:r>
              <a:rPr lang="en-US" dirty="0" smtClean="0"/>
              <a:t>John McCain</a:t>
            </a:r>
          </a:p>
          <a:p>
            <a:r>
              <a:rPr lang="en-US" dirty="0" smtClean="0"/>
              <a:t>Fred Thompson </a:t>
            </a:r>
          </a:p>
          <a:p>
            <a:r>
              <a:rPr lang="en-US" dirty="0" smtClean="0"/>
              <a:t>Newt Gingrich</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u="sng" dirty="0" smtClean="0">
                <a:solidFill>
                  <a:srgbClr val="002060"/>
                </a:solidFill>
                <a:latin typeface="Algerian" pitchFamily="82" charset="0"/>
              </a:rPr>
              <a:t>CFR Begins</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457200"/>
            <a:ext cx="9144000" cy="6400800"/>
          </a:xfrm>
        </p:spPr>
        <p:txBody>
          <a:bodyPr>
            <a:normAutofit fontScale="77500" lnSpcReduction="20000"/>
          </a:bodyPr>
          <a:lstStyle/>
          <a:p>
            <a:r>
              <a:rPr lang="en-US" dirty="0" smtClean="0"/>
              <a:t/>
            </a:r>
            <a:br>
              <a:rPr lang="en-US" dirty="0" smtClean="0"/>
            </a:br>
            <a:r>
              <a:rPr lang="en-US" sz="3800" dirty="0" smtClean="0"/>
              <a:t>“And </a:t>
            </a:r>
            <a:r>
              <a:rPr lang="en-US" sz="3800" dirty="0" smtClean="0"/>
              <a:t>it was Edward M. House, under the watchful eye of Jacob Schiff, who </a:t>
            </a:r>
            <a:r>
              <a:rPr lang="en-US" sz="3800" dirty="0" smtClean="0"/>
              <a:t>was under </a:t>
            </a:r>
            <a:r>
              <a:rPr lang="en-US" sz="3800" dirty="0" smtClean="0"/>
              <a:t>the watchful eye of the HEAD of this international conspiracy {the House </a:t>
            </a:r>
            <a:r>
              <a:rPr lang="en-US" sz="3800" dirty="0" smtClean="0"/>
              <a:t>of Rothschild </a:t>
            </a:r>
            <a:r>
              <a:rPr lang="en-US" sz="3800" dirty="0" smtClean="0"/>
              <a:t>of London and Paris}, that established in 1921 what their </a:t>
            </a:r>
            <a:r>
              <a:rPr lang="en-US" sz="3800" dirty="0" smtClean="0"/>
              <a:t>earlier comrades </a:t>
            </a:r>
            <a:r>
              <a:rPr lang="en-US" sz="3800" dirty="0" smtClean="0"/>
              <a:t>established, to overthrow the governments of France and </a:t>
            </a:r>
            <a:r>
              <a:rPr lang="en-US" sz="3800" dirty="0" smtClean="0"/>
              <a:t>Russia. Called </a:t>
            </a:r>
            <a:r>
              <a:rPr lang="en-US" sz="3800" dirty="0" smtClean="0"/>
              <a:t>the Jacobin Clubs in France in the 18th century, this </a:t>
            </a:r>
            <a:r>
              <a:rPr lang="en-US" sz="3800" dirty="0" smtClean="0"/>
              <a:t>aristocratic revolutionary </a:t>
            </a:r>
            <a:r>
              <a:rPr lang="en-US" sz="3800" dirty="0" smtClean="0"/>
              <a:t>movement today in America is called THE COUNCIL ON </a:t>
            </a:r>
            <a:r>
              <a:rPr lang="en-US" sz="3800" dirty="0" smtClean="0"/>
              <a:t>FOREIGN RELATIONS</a:t>
            </a:r>
            <a:r>
              <a:rPr lang="en-US" sz="3800" dirty="0" smtClean="0"/>
              <a:t>, INC. and its offshoot is the TRILATERAL COMMISSION. </a:t>
            </a:r>
            <a:r>
              <a:rPr lang="en-US" sz="3800" dirty="0" smtClean="0"/>
              <a:t>The Council </a:t>
            </a:r>
            <a:r>
              <a:rPr lang="en-US" sz="3800" dirty="0" smtClean="0"/>
              <a:t>on Foreign Relations, Inc. is the political side of the Illuminati today. </a:t>
            </a:r>
            <a:r>
              <a:rPr lang="en-US" sz="3800" dirty="0" smtClean="0"/>
              <a:t>They have </a:t>
            </a:r>
            <a:r>
              <a:rPr lang="en-US" sz="3800" dirty="0" smtClean="0"/>
              <a:t>produced Congressmen, Senators and even Presidents, that they </a:t>
            </a:r>
            <a:r>
              <a:rPr lang="en-US" sz="3800" dirty="0" smtClean="0"/>
              <a:t>have used </a:t>
            </a:r>
            <a:r>
              <a:rPr lang="en-US" sz="3800" dirty="0" smtClean="0"/>
              <a:t>Senators and even Presidents, that they have used to pass laws that </a:t>
            </a:r>
            <a:r>
              <a:rPr lang="en-US" sz="3800" dirty="0" smtClean="0"/>
              <a:t>have little </a:t>
            </a:r>
            <a:r>
              <a:rPr lang="en-US" sz="3800" dirty="0" smtClean="0"/>
              <a:t>by little led America into becoming a Socialist country... </a:t>
            </a:r>
            <a:endParaRPr lang="en-US" sz="3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0" y="609600"/>
            <a:ext cx="9144000" cy="6248400"/>
          </a:xfrm>
        </p:spPr>
        <p:txBody>
          <a:bodyPr>
            <a:normAutofit fontScale="92500"/>
          </a:bodyPr>
          <a:lstStyle/>
          <a:p>
            <a:r>
              <a:rPr lang="en-US" dirty="0" smtClean="0"/>
              <a:t>Now when </a:t>
            </a:r>
            <a:r>
              <a:rPr lang="en-US" dirty="0" smtClean="0"/>
              <a:t>the Conspirators </a:t>
            </a:r>
            <a:r>
              <a:rPr lang="en-US" dirty="0" smtClean="0"/>
              <a:t>saw that their One World Government couldn’t be achieved </a:t>
            </a:r>
            <a:r>
              <a:rPr lang="en-US" dirty="0" smtClean="0"/>
              <a:t>using the </a:t>
            </a:r>
            <a:r>
              <a:rPr lang="en-US" dirty="0" smtClean="0"/>
              <a:t>name The League of Nations, Col. House, under the direction of Jacob </a:t>
            </a:r>
            <a:r>
              <a:rPr lang="en-US" dirty="0" smtClean="0"/>
              <a:t>Schiff, formed </a:t>
            </a:r>
            <a:r>
              <a:rPr lang="en-US" dirty="0" smtClean="0"/>
              <a:t>an aristocratic secret organization called the Council on </a:t>
            </a:r>
            <a:r>
              <a:rPr lang="en-US" dirty="0" smtClean="0"/>
              <a:t>Foreign Relations</a:t>
            </a:r>
            <a:r>
              <a:rPr lang="en-US" dirty="0" smtClean="0"/>
              <a:t>, Inc. This private Secret Society is to produce enough Congressmen,</a:t>
            </a:r>
            <a:br>
              <a:rPr lang="en-US" dirty="0" smtClean="0"/>
            </a:br>
            <a:r>
              <a:rPr lang="en-US" dirty="0" smtClean="0"/>
              <a:t>Senators, and Statesmen, etc. so the next attempt to incorporate the US into </a:t>
            </a:r>
            <a:r>
              <a:rPr lang="en-US" dirty="0" smtClean="0"/>
              <a:t>a One </a:t>
            </a:r>
            <a:r>
              <a:rPr lang="en-US" dirty="0" smtClean="0"/>
              <a:t>World Government will not fail, because of the voting power they hope to</a:t>
            </a:r>
            <a:br>
              <a:rPr lang="en-US" dirty="0" smtClean="0"/>
            </a:br>
            <a:r>
              <a:rPr lang="en-US" dirty="0" smtClean="0"/>
              <a:t>have. But reader, remember, this is not a United States Government </a:t>
            </a:r>
            <a:r>
              <a:rPr lang="en-US" dirty="0" smtClean="0"/>
              <a:t>run establishment</a:t>
            </a:r>
            <a:r>
              <a:rPr lang="en-US" dirty="0" smtClean="0"/>
              <a:t>. – William Sutton, The New Age Movement and the Illuminati 666,</a:t>
            </a:r>
            <a:br>
              <a:rPr lang="en-US" dirty="0" smtClean="0"/>
            </a:br>
            <a:r>
              <a:rPr lang="en-US" dirty="0" smtClean="0"/>
              <a:t>The Institute of Religious Knowledge, pp. 240-242.</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latin typeface="Algerian" pitchFamily="82" charset="0"/>
              </a:rPr>
              <a:t>The Pyramid of Evil</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lstStyle/>
          <a:p>
            <a:r>
              <a:rPr lang="en-US" sz="6600" u="sng" smtClean="0">
                <a:latin typeface="Algerian" pitchFamily="82" charset="0"/>
              </a:rPr>
              <a:t>The Jesuits/Papacy</a:t>
            </a:r>
            <a:endParaRPr lang="en-US" sz="6600" u="sng" dirty="0" smtClean="0">
              <a:latin typeface="Algerian" pitchFamily="82" charset="0"/>
            </a:endParaRPr>
          </a:p>
          <a:p>
            <a:r>
              <a:rPr lang="en-US" sz="4400" dirty="0" smtClean="0"/>
              <a:t> </a:t>
            </a:r>
            <a:r>
              <a:rPr lang="en-US" sz="4400" dirty="0" smtClean="0"/>
              <a:t>                The Rothschilds</a:t>
            </a:r>
          </a:p>
          <a:p>
            <a:r>
              <a:rPr lang="en-US" sz="4400" dirty="0" smtClean="0"/>
              <a:t> </a:t>
            </a:r>
            <a:r>
              <a:rPr lang="en-US" sz="4400" dirty="0" smtClean="0"/>
              <a:t>                   Jacob Schiff</a:t>
            </a:r>
          </a:p>
          <a:p>
            <a:r>
              <a:rPr lang="en-US" sz="4400" dirty="0" smtClean="0"/>
              <a:t> </a:t>
            </a:r>
            <a:r>
              <a:rPr lang="en-US" sz="4400" dirty="0" smtClean="0"/>
              <a:t>          Edward Mandell House</a:t>
            </a:r>
          </a:p>
          <a:p>
            <a:r>
              <a:rPr lang="en-US" sz="4400" dirty="0" smtClean="0"/>
              <a:t> </a:t>
            </a:r>
            <a:r>
              <a:rPr lang="en-US" sz="4400" dirty="0" smtClean="0"/>
              <a:t>      Council on Foreign Relations</a:t>
            </a:r>
          </a:p>
          <a:p>
            <a:r>
              <a:rPr lang="en-US" sz="4400" dirty="0" smtClean="0"/>
              <a:t> Political Leaders, Media Outlets,etc.</a:t>
            </a:r>
            <a:endParaRPr lang="en-US"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838200"/>
          </a:xfrm>
        </p:spPr>
        <p:txBody>
          <a:bodyPr>
            <a:normAutofit fontScale="90000"/>
          </a:bodyPr>
          <a:lstStyle/>
          <a:p>
            <a:r>
              <a:rPr lang="en-US" u="sng" dirty="0" smtClean="0">
                <a:solidFill>
                  <a:srgbClr val="FF0000"/>
                </a:solidFill>
              </a:rPr>
              <a:t>What in the World?</a:t>
            </a:r>
            <a:endParaRPr lang="en-US"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Autofit/>
          </a:bodyPr>
          <a:lstStyle/>
          <a:p>
            <a:r>
              <a:rPr lang="en-US" sz="3200" dirty="0" smtClean="0"/>
              <a:t>Some are surely wondering what Canossa is?  Some may think it is related to Canola?!?  Canossa is a castle in the area of Northern Italy.  There were many castles in Northern Italy.  It isn’t the castle that is a big deal, but it is what happened there that carries such significance for us today!</a:t>
            </a:r>
            <a:endParaRPr lang="en-US" sz="3200" dirty="0"/>
          </a:p>
        </p:txBody>
      </p:sp>
      <p:pic>
        <p:nvPicPr>
          <p:cNvPr id="1026" name="Picture 2" descr="C:\Users\Dad\Contacts\Downloads\images (49).jpg"/>
          <p:cNvPicPr>
            <a:picLocks noGrp="1" noChangeAspect="1" noChangeArrowheads="1"/>
          </p:cNvPicPr>
          <p:nvPr>
            <p:ph sz="half" idx="1"/>
          </p:nvPr>
        </p:nvPicPr>
        <p:blipFill>
          <a:blip r:embed="rId2" cstate="print"/>
          <a:srcRect/>
          <a:stretch>
            <a:fillRect/>
          </a:stretch>
        </p:blipFill>
        <p:spPr bwMode="auto">
          <a:xfrm>
            <a:off x="0" y="762000"/>
            <a:ext cx="4572000" cy="6096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What Happened There?</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“Another </a:t>
            </a:r>
            <a:r>
              <a:rPr lang="en-US" dirty="0"/>
              <a:t>step in papal assumption was taken, when, in the eleventh century, Pope Gregory VII proclaimed the perfection of the Roman Church. Among the propositions which he put forth was one declaring that the church had never erred, nor would it ever err, according to the Scriptures. But the Scripture proofs did not accompany the assertion. The proud pontiff also claimed the power to depose emperors, and declared that no sentence which he pronounced could be reversed by anyone, but that it was his prerogative to reverse the decisions of all others</a:t>
            </a:r>
            <a:r>
              <a:rPr lang="en-US" dirty="0" smtClean="0"/>
              <a:t>.”  GC. , pg. 57</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Continued</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smtClean="0"/>
              <a:t>“A </a:t>
            </a:r>
            <a:r>
              <a:rPr lang="en-US" dirty="0"/>
              <a:t>striking illustration of the tyrannical character of this advocate of infallibility was given in his treatment of the German emperor, Henry IV. For presuming to disregard the pope's authority, this monarch was declared to be excommunicated and dethroned. Terrified by the desertion and threats of his own princes, who were encouraged in rebellion against him by the papal mandate, Henry felt the necessity of making his peace with Rome. In company with his wife and a faithful servant he crossed the Alps in midwinter, that he might humble himself before the pope. Upon reaching the castle whither Gregory had withdrawn, he was conducted, without his guards, into an outer court, and there, in the severe cold of winter, with uncovered head and </a:t>
            </a:r>
            <a:r>
              <a:rPr lang="en-US" dirty="0" smtClean="0"/>
              <a:t>naked feet</a:t>
            </a:r>
            <a:r>
              <a:rPr lang="en-US" dirty="0"/>
              <a:t>, and in a miserable dress, he awaited the pope's permission to come into his presence</a:t>
            </a:r>
            <a:r>
              <a:rPr lang="en-US" dirty="0" smtClean="0"/>
              <a:t>.”  GC, pg. 57,58</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Concluded</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“Not </a:t>
            </a:r>
            <a:r>
              <a:rPr lang="en-US" dirty="0"/>
              <a:t>until he had continued three days fasting and making confession, did the pontiff condescend to grant him pardon. Even then it was only upon condition that the emperor should await the sanction of the pope before resuming the insignia or exercising the power of royalty. And Gregory, elated with his triumph, boasted that it was his duty to pull down the pride of </a:t>
            </a:r>
            <a:r>
              <a:rPr lang="en-US" dirty="0" smtClean="0"/>
              <a:t>kings. How </a:t>
            </a:r>
            <a:r>
              <a:rPr lang="en-US" dirty="0"/>
              <a:t>striking the contrast between the overbearing pride of this haughty pontiff and the meekness and gentleness of Christ, who represents Himself as pleading at the door of the heart for admittance, that He may come in to bring pardon and peace, and who taught His disciples: "Whosoever will be chief among you, let him be your servant." Matthew </a:t>
            </a:r>
            <a:r>
              <a:rPr lang="en-US" dirty="0" smtClean="0"/>
              <a:t>20:27. The </a:t>
            </a:r>
            <a:r>
              <a:rPr lang="en-US" dirty="0"/>
              <a:t>advancing centuries witnessed a constant increase of error in the doctrines put forth from Rome</a:t>
            </a:r>
            <a:r>
              <a:rPr lang="en-US" dirty="0" smtClean="0"/>
              <a:t>.”  GC. Pg. 58</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990600"/>
          </a:xfrm>
        </p:spPr>
        <p:txBody>
          <a:bodyPr/>
          <a:lstStyle/>
          <a:p>
            <a:r>
              <a:rPr lang="en-US" u="sng" dirty="0" smtClean="0">
                <a:solidFill>
                  <a:srgbClr val="FF0000"/>
                </a:solidFill>
                <a:latin typeface="Algerian" pitchFamily="82" charset="0"/>
              </a:rPr>
              <a:t>His Crime</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0"/>
            <a:ext cx="4495800" cy="6858000"/>
          </a:xfrm>
        </p:spPr>
        <p:txBody>
          <a:bodyPr>
            <a:normAutofit/>
          </a:bodyPr>
          <a:lstStyle/>
          <a:p>
            <a:r>
              <a:rPr lang="en-US" dirty="0" smtClean="0"/>
              <a:t>As the Holy Roman Emperor, Henry felt that he had the right to appoint bishops or other churchmen.  Pope Gregory didn’t see it the same way.  He determined to bear sway over all the rulers of the earth.  He forthwith declared that all warriors, barons, and citizens were no longer bound to obey the king.  Henry IV headed to Canossa to make absolution!</a:t>
            </a:r>
            <a:endParaRPr lang="en-US" dirty="0"/>
          </a:p>
        </p:txBody>
      </p:sp>
      <p:pic>
        <p:nvPicPr>
          <p:cNvPr id="2050" name="Picture 2" descr="C:\Users\Dad\Contacts\Downloads\images (51).jpg"/>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The Backdrop</a:t>
            </a:r>
            <a:endParaRPr lang="en-US"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85000" lnSpcReduction="10000"/>
          </a:bodyPr>
          <a:lstStyle/>
          <a:p>
            <a:r>
              <a:rPr lang="en-US" dirty="0"/>
              <a:t>In 1075 Pope Gregory VII asserted in the "</a:t>
            </a:r>
            <a:r>
              <a:rPr lang="en-US" dirty="0">
                <a:hlinkClick r:id="rId2" tooltip="Dictatus Papae"/>
              </a:rPr>
              <a:t>Dictatus Papae</a:t>
            </a:r>
            <a:r>
              <a:rPr lang="en-US" dirty="0"/>
              <a:t>",</a:t>
            </a:r>
            <a:r>
              <a:rPr lang="en-US" baseline="30000" dirty="0">
                <a:hlinkClick r:id="rId3"/>
              </a:rPr>
              <a:t>[3]</a:t>
            </a:r>
            <a:r>
              <a:rPr lang="en-US" baseline="30000" dirty="0">
                <a:hlinkClick r:id="rId4"/>
              </a:rPr>
              <a:t>[4]</a:t>
            </a:r>
            <a:r>
              <a:rPr lang="en-US" dirty="0"/>
              <a:t> a “collection of canons” (see </a:t>
            </a:r>
            <a:r>
              <a:rPr lang="en-US" dirty="0" smtClean="0"/>
              <a:t>also </a:t>
            </a:r>
            <a:r>
              <a:rPr lang="en-US" dirty="0" smtClean="0">
                <a:hlinkClick r:id="rId5" tooltip="Canon law"/>
              </a:rPr>
              <a:t>Canon </a:t>
            </a:r>
            <a:r>
              <a:rPr lang="en-US" dirty="0">
                <a:hlinkClick r:id="rId5" tooltip="Canon law"/>
              </a:rPr>
              <a:t>law</a:t>
            </a:r>
            <a:r>
              <a:rPr lang="en-US" dirty="0"/>
              <a:t>), one of which claimed that the deposal of an emperor was under the sole power of the pope.</a:t>
            </a:r>
            <a:r>
              <a:rPr lang="en-US" baseline="30000" dirty="0">
                <a:hlinkClick r:id="rId6"/>
              </a:rPr>
              <a:t>[5]</a:t>
            </a:r>
            <a:r>
              <a:rPr lang="en-US" dirty="0"/>
              <a:t> It declared that the Roman church was founded by God alone - that the papal power (</a:t>
            </a:r>
            <a:r>
              <a:rPr lang="en-US" dirty="0" smtClean="0"/>
              <a:t>the </a:t>
            </a:r>
            <a:r>
              <a:rPr lang="en-US" dirty="0" smtClean="0">
                <a:hlinkClick r:id="rId7" tooltip="Auctoritas"/>
              </a:rPr>
              <a:t>auctoritas</a:t>
            </a:r>
            <a:r>
              <a:rPr lang="en-US" dirty="0"/>
              <a:t> of </a:t>
            </a:r>
            <a:r>
              <a:rPr lang="en-US" dirty="0">
                <a:hlinkClick r:id="rId8" tooltip="Pope Gelasius I"/>
              </a:rPr>
              <a:t>Pope Gelasius</a:t>
            </a:r>
            <a:r>
              <a:rPr lang="en-US" dirty="0"/>
              <a:t>) was the sole universal power; in particular, a council held in the </a:t>
            </a:r>
            <a:r>
              <a:rPr lang="en-US" dirty="0" smtClean="0">
                <a:hlinkClick r:id="rId9" tooltip="Lateran"/>
              </a:rPr>
              <a:t>Lateran</a:t>
            </a:r>
            <a:r>
              <a:rPr lang="en-US" dirty="0" smtClean="0"/>
              <a:t> from </a:t>
            </a:r>
            <a:r>
              <a:rPr lang="en-US" dirty="0"/>
              <a:t>February 24 to 28 of the same year</a:t>
            </a:r>
            <a:r>
              <a:rPr lang="en-US" baseline="30000" dirty="0">
                <a:hlinkClick r:id="rId10"/>
              </a:rPr>
              <a:t>[6]</a:t>
            </a:r>
            <a:r>
              <a:rPr lang="en-US" dirty="0"/>
              <a:t> decreed that the pope alone could appoint or depose churchmen or move them from see to </a:t>
            </a:r>
            <a:r>
              <a:rPr lang="en-US" dirty="0">
                <a:hlinkClick r:id="rId11" tooltip="Episcopal see"/>
              </a:rPr>
              <a:t>see</a:t>
            </a:r>
            <a:r>
              <a:rPr lang="en-US" dirty="0"/>
              <a:t>. By this time, Henry IV was no longer a child, and he continued to appoint his own bishops </a:t>
            </a:r>
            <a:r>
              <a:rPr lang="en-US" baseline="30000" dirty="0">
                <a:hlinkClick r:id="rId6"/>
              </a:rPr>
              <a:t>[5]</a:t>
            </a:r>
            <a:r>
              <a:rPr lang="en-US" dirty="0"/>
              <a:t> and he reacted to this declaration by sending Gregory VII a letter in which he withdrew his imperial support of Gregory as pope in no uncertain terms: the letter was headed "Henry, king not through usurpation but through the holy ordination of God, to Hildebrand, at present not pope but false monk".</a:t>
            </a:r>
            <a:r>
              <a:rPr lang="en-US" baseline="30000" dirty="0">
                <a:hlinkClick r:id="rId12"/>
              </a:rPr>
              <a:t>[7]</a:t>
            </a:r>
            <a:r>
              <a:rPr lang="en-US"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1524000"/>
          </a:xfrm>
        </p:spPr>
        <p:txBody>
          <a:bodyPr>
            <a:normAutofit/>
          </a:bodyPr>
          <a:lstStyle/>
          <a:p>
            <a:r>
              <a:rPr lang="en-US" u="sng" dirty="0" smtClean="0">
                <a:solidFill>
                  <a:srgbClr val="FF0000"/>
                </a:solidFill>
              </a:rPr>
              <a:t>Henry Flexes his Muscles</a:t>
            </a:r>
            <a:endParaRPr lang="en-US" u="sng" dirty="0">
              <a:solidFill>
                <a:srgbClr val="FF0000"/>
              </a:solidFill>
            </a:endParaRPr>
          </a:p>
        </p:txBody>
      </p:sp>
      <p:sp>
        <p:nvSpPr>
          <p:cNvPr id="3" name="Content Placeholder 2"/>
          <p:cNvSpPr>
            <a:spLocks noGrp="1"/>
          </p:cNvSpPr>
          <p:nvPr>
            <p:ph sz="half" idx="1"/>
          </p:nvPr>
        </p:nvSpPr>
        <p:spPr>
          <a:xfrm>
            <a:off x="0" y="0"/>
            <a:ext cx="4572000" cy="6858000"/>
          </a:xfrm>
        </p:spPr>
        <p:txBody>
          <a:bodyPr>
            <a:noAutofit/>
          </a:bodyPr>
          <a:lstStyle/>
          <a:p>
            <a:r>
              <a:rPr lang="en-US" sz="2200" dirty="0" smtClean="0"/>
              <a:t>“It called for the election of a new pope. His letter ends, "I, Henry, king by the grace of God, with all of my Bishops, say to you, come down, come down, and be damned throughout the ages."</a:t>
            </a:r>
            <a:r>
              <a:rPr lang="en-US" sz="2200" baseline="30000" dirty="0" smtClean="0">
                <a:hlinkClick r:id="rId2"/>
              </a:rPr>
              <a:t>[7]</a:t>
            </a:r>
            <a:endParaRPr lang="en-US" sz="2200" dirty="0" smtClean="0"/>
          </a:p>
          <a:p>
            <a:r>
              <a:rPr lang="en-US" sz="2200" dirty="0" smtClean="0"/>
              <a:t>The situation was made even more dire when Henry IV installed his chaplain, Tedald, a Milanese priest, as </a:t>
            </a:r>
            <a:r>
              <a:rPr lang="en-US" sz="2200" dirty="0" smtClean="0">
                <a:hlinkClick r:id="rId3" tooltip="Bishop of Milan"/>
              </a:rPr>
              <a:t>Bishop of Milan</a:t>
            </a:r>
            <a:r>
              <a:rPr lang="en-US" sz="2200" dirty="0" smtClean="0"/>
              <a:t>, when another priest of Milan, Atto, had already been chosen in Rome by the pope for candidacy.</a:t>
            </a:r>
            <a:r>
              <a:rPr lang="en-US" sz="2200" baseline="30000" dirty="0" smtClean="0">
                <a:hlinkClick r:id="rId4"/>
              </a:rPr>
              <a:t>[8]</a:t>
            </a:r>
            <a:r>
              <a:rPr lang="en-US" sz="2200" dirty="0" smtClean="0"/>
              <a:t> In 1076 Gregory responded by </a:t>
            </a:r>
            <a:r>
              <a:rPr lang="en-US" sz="2200" dirty="0" smtClean="0">
                <a:hlinkClick r:id="rId5" tooltip="Excommunicating"/>
              </a:rPr>
              <a:t>excommunicating</a:t>
            </a:r>
            <a:r>
              <a:rPr lang="en-US" sz="2200" dirty="0" smtClean="0"/>
              <a:t> the king, removing him from the Church and deposing him as German king.</a:t>
            </a:r>
            <a:r>
              <a:rPr lang="en-US" sz="2200" baseline="30000" dirty="0" smtClean="0">
                <a:hlinkClick r:id="rId6"/>
              </a:rPr>
              <a:t>[9]</a:t>
            </a:r>
            <a:endParaRPr lang="en-US" sz="2200" dirty="0" smtClean="0"/>
          </a:p>
          <a:p>
            <a:r>
              <a:rPr lang="en-US" sz="2200" dirty="0" smtClean="0"/>
              <a:t>Wikipedia</a:t>
            </a:r>
            <a:endParaRPr lang="en-US" sz="2200" dirty="0"/>
          </a:p>
        </p:txBody>
      </p:sp>
      <p:pic>
        <p:nvPicPr>
          <p:cNvPr id="4098" name="Picture 2" descr="C:\Users\Dad\Contacts\Downloads\images (53).jpg"/>
          <p:cNvPicPr>
            <a:picLocks noGrp="1" noChangeAspect="1" noChangeArrowheads="1"/>
          </p:cNvPicPr>
          <p:nvPr>
            <p:ph sz="half" idx="2"/>
          </p:nvPr>
        </p:nvPicPr>
        <p:blipFill>
          <a:blip r:embed="rId7" cstate="print"/>
          <a:srcRect/>
          <a:stretch>
            <a:fillRect/>
          </a:stretch>
        </p:blipFill>
        <p:spPr bwMode="auto">
          <a:xfrm>
            <a:off x="4572001" y="1371600"/>
            <a:ext cx="4572000" cy="5486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Canossa/ A Byword for Submission</a:t>
            </a:r>
            <a:endParaRPr lang="en-US" u="sng" dirty="0">
              <a:solidFill>
                <a:srgbClr val="FF0000"/>
              </a:solidFill>
            </a:endParaRPr>
          </a:p>
        </p:txBody>
      </p:sp>
      <p:sp>
        <p:nvSpPr>
          <p:cNvPr id="3" name="Content Placeholder 2"/>
          <p:cNvSpPr>
            <a:spLocks noGrp="1"/>
          </p:cNvSpPr>
          <p:nvPr>
            <p:ph idx="1"/>
          </p:nvPr>
        </p:nvSpPr>
        <p:spPr>
          <a:xfrm>
            <a:off x="0" y="533400"/>
            <a:ext cx="9144000" cy="6324600"/>
          </a:xfrm>
        </p:spPr>
        <p:txBody>
          <a:bodyPr>
            <a:normAutofit/>
          </a:bodyPr>
          <a:lstStyle/>
          <a:p>
            <a:r>
              <a:rPr lang="en-US" sz="3400" dirty="0" smtClean="0"/>
              <a:t>Canossa has become a byword for submission.  It has come to mean slave like dominance by the papacy of leaders/people in general.   Canossa is the Vatican putting into operation ‘their divine </a:t>
            </a:r>
            <a:r>
              <a:rPr lang="en-US" sz="3400" dirty="0" smtClean="0"/>
              <a:t>right to rule kings and everyone. </a:t>
            </a:r>
            <a:r>
              <a:rPr lang="en-US" sz="3400" dirty="0" smtClean="0"/>
              <a:t>Canossa was invoked by Otto Von Bismarck in the 19</a:t>
            </a:r>
            <a:r>
              <a:rPr lang="en-US" sz="3400" baseline="30000" dirty="0" smtClean="0"/>
              <a:t>th</a:t>
            </a:r>
            <a:r>
              <a:rPr lang="en-US" sz="3400" dirty="0" smtClean="0"/>
              <a:t> century’ when the papacy wanted control over Bismarck’s Prussia or Germany.  </a:t>
            </a:r>
            <a:r>
              <a:rPr lang="en-US" sz="3400" dirty="0" smtClean="0"/>
              <a:t> </a:t>
            </a:r>
            <a:r>
              <a:rPr lang="en-US" sz="3400" dirty="0" smtClean="0"/>
              <a:t>After the Jesuits tried to poison him twice, von Bismarck decided to return to ‘Canossa’.</a:t>
            </a:r>
            <a:endParaRPr lang="en-US" sz="3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1460</TotalTime>
  <Words>1245</Words>
  <Application>Microsoft Office PowerPoint</Application>
  <PresentationFormat>On-screen Show (4:3)</PresentationFormat>
  <Paragraphs>57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Canossa!?!?</vt:lpstr>
      <vt:lpstr>What in the World?</vt:lpstr>
      <vt:lpstr>What Happened There?</vt:lpstr>
      <vt:lpstr>Continued</vt:lpstr>
      <vt:lpstr>Concluded</vt:lpstr>
      <vt:lpstr>His Crime</vt:lpstr>
      <vt:lpstr>The Backdrop</vt:lpstr>
      <vt:lpstr>Henry Flexes his Muscles</vt:lpstr>
      <vt:lpstr>Canossa/ A Byword for Submission</vt:lpstr>
      <vt:lpstr>Back to Canossa</vt:lpstr>
      <vt:lpstr>The Mighty Charter</vt:lpstr>
      <vt:lpstr>The Backdrop</vt:lpstr>
      <vt:lpstr>Legate  kicks his crown!</vt:lpstr>
      <vt:lpstr>Today is the Same</vt:lpstr>
      <vt:lpstr>Controlled thru CFR!</vt:lpstr>
      <vt:lpstr>2008 Presidential Election</vt:lpstr>
      <vt:lpstr>CFR Begins</vt:lpstr>
      <vt:lpstr>Cont.</vt:lpstr>
      <vt:lpstr>The Pyramid of Evil</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Canossa!?!?</dc:title>
  <dc:creator>Dad</dc:creator>
  <cp:lastModifiedBy>Dad</cp:lastModifiedBy>
  <cp:revision>7</cp:revision>
  <dcterms:created xsi:type="dcterms:W3CDTF">2012-01-31T21:16:24Z</dcterms:created>
  <dcterms:modified xsi:type="dcterms:W3CDTF">2012-02-02T20:44:12Z</dcterms:modified>
</cp:coreProperties>
</file>