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836" r:id="rId2"/>
    <p:sldId id="465" r:id="rId3"/>
    <p:sldId id="462" r:id="rId4"/>
    <p:sldId id="463" r:id="rId5"/>
    <p:sldId id="835" r:id="rId6"/>
    <p:sldId id="814" r:id="rId7"/>
    <p:sldId id="816" r:id="rId8"/>
    <p:sldId id="815" r:id="rId9"/>
    <p:sldId id="817" r:id="rId10"/>
    <p:sldId id="819" r:id="rId11"/>
    <p:sldId id="821" r:id="rId12"/>
    <p:sldId id="818" r:id="rId13"/>
    <p:sldId id="820" r:id="rId14"/>
    <p:sldId id="822" r:id="rId15"/>
    <p:sldId id="823" r:id="rId16"/>
    <p:sldId id="824" r:id="rId17"/>
    <p:sldId id="825" r:id="rId18"/>
    <p:sldId id="826" r:id="rId19"/>
    <p:sldId id="827" r:id="rId20"/>
    <p:sldId id="833" r:id="rId21"/>
    <p:sldId id="828" r:id="rId22"/>
    <p:sldId id="829" r:id="rId23"/>
    <p:sldId id="830" r:id="rId24"/>
    <p:sldId id="831" r:id="rId25"/>
    <p:sldId id="832" r:id="rId26"/>
    <p:sldId id="834" r:id="rId27"/>
    <p:sldId id="842" r:id="rId28"/>
    <p:sldId id="837" r:id="rId29"/>
    <p:sldId id="838" r:id="rId30"/>
    <p:sldId id="839" r:id="rId31"/>
    <p:sldId id="840" r:id="rId32"/>
    <p:sldId id="846" r:id="rId33"/>
    <p:sldId id="843" r:id="rId34"/>
    <p:sldId id="841" r:id="rId35"/>
    <p:sldId id="282" r:id="rId36"/>
    <p:sldId id="847" r:id="rId37"/>
    <p:sldId id="848" r:id="rId38"/>
    <p:sldId id="845" r:id="rId39"/>
    <p:sldId id="844" r:id="rId40"/>
    <p:sldId id="850" r:id="rId41"/>
    <p:sldId id="851" r:id="rId42"/>
    <p:sldId id="852" r:id="rId43"/>
    <p:sldId id="853" r:id="rId44"/>
    <p:sldId id="849" r:id="rId45"/>
    <p:sldId id="854" r:id="rId46"/>
    <p:sldId id="81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2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7/11/2025</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7/11/2025</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7/11/2025</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7/11/2025</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7/11/2025</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7/11/2025</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7/11/2025</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7/11/2025</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7/11/2025</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7/11/2025</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7/11/2025</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7/11/2025</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F4B8E2-AD3E-083C-E1F0-E9F81DBC5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56D2D-D778-3789-4ACD-835CA9A28B4B}"/>
              </a:ext>
            </a:extLst>
          </p:cNvPr>
          <p:cNvSpPr>
            <a:spLocks noGrp="1"/>
          </p:cNvSpPr>
          <p:nvPr>
            <p:ph type="ctrTitle"/>
          </p:nvPr>
        </p:nvSpPr>
        <p:spPr>
          <a:xfrm>
            <a:off x="1524000" y="-1341859"/>
            <a:ext cx="9144000" cy="2387600"/>
          </a:xfrm>
        </p:spPr>
        <p:txBody>
          <a:bodyPr/>
          <a:lstStyle/>
          <a:p>
            <a:r>
              <a:rPr lang="en-US" b="1" dirty="0">
                <a:solidFill>
                  <a:schemeClr val="bg1"/>
                </a:solidFill>
                <a:effectLst>
                  <a:outerShdw blurRad="38100" dist="38100" dir="2700000" algn="tl">
                    <a:srgbClr val="000000">
                      <a:alpha val="43137"/>
                    </a:srgbClr>
                  </a:outerShdw>
                </a:effectLst>
              </a:rPr>
              <a:t>The 2300 Days</a:t>
            </a:r>
          </a:p>
        </p:txBody>
      </p:sp>
      <p:pic>
        <p:nvPicPr>
          <p:cNvPr id="4" name="Picture 3">
            <a:extLst>
              <a:ext uri="{FF2B5EF4-FFF2-40B4-BE49-F238E27FC236}">
                <a16:creationId xmlns:a16="http://schemas.microsoft.com/office/drawing/2014/main" id="{DEEFE38E-EC94-6070-FBC6-F60B87E61F77}"/>
              </a:ext>
            </a:extLst>
          </p:cNvPr>
          <p:cNvPicPr>
            <a:picLocks noChangeAspect="1"/>
          </p:cNvPicPr>
          <p:nvPr/>
        </p:nvPicPr>
        <p:blipFill>
          <a:blip r:embed="rId2"/>
          <a:stretch>
            <a:fillRect/>
          </a:stretch>
        </p:blipFill>
        <p:spPr>
          <a:xfrm>
            <a:off x="239431" y="1476515"/>
            <a:ext cx="5206627" cy="3904970"/>
          </a:xfrm>
          <a:prstGeom prst="rect">
            <a:avLst/>
          </a:prstGeom>
        </p:spPr>
      </p:pic>
      <p:pic>
        <p:nvPicPr>
          <p:cNvPr id="5" name="Picture 4">
            <a:extLst>
              <a:ext uri="{FF2B5EF4-FFF2-40B4-BE49-F238E27FC236}">
                <a16:creationId xmlns:a16="http://schemas.microsoft.com/office/drawing/2014/main" id="{7ED2999E-6212-07BA-B243-6389B22717C6}"/>
              </a:ext>
            </a:extLst>
          </p:cNvPr>
          <p:cNvPicPr>
            <a:picLocks noChangeAspect="1"/>
          </p:cNvPicPr>
          <p:nvPr/>
        </p:nvPicPr>
        <p:blipFill>
          <a:blip r:embed="rId3"/>
          <a:stretch>
            <a:fillRect/>
          </a:stretch>
        </p:blipFill>
        <p:spPr>
          <a:xfrm>
            <a:off x="5879425" y="1209006"/>
            <a:ext cx="2771041" cy="2056728"/>
          </a:xfrm>
          <a:prstGeom prst="rect">
            <a:avLst/>
          </a:prstGeom>
        </p:spPr>
      </p:pic>
      <p:pic>
        <p:nvPicPr>
          <p:cNvPr id="6" name="Picture 5">
            <a:extLst>
              <a:ext uri="{FF2B5EF4-FFF2-40B4-BE49-F238E27FC236}">
                <a16:creationId xmlns:a16="http://schemas.microsoft.com/office/drawing/2014/main" id="{BB924345-A204-D9F5-E5A5-DD29A9CA7DE0}"/>
              </a:ext>
            </a:extLst>
          </p:cNvPr>
          <p:cNvPicPr>
            <a:picLocks noChangeAspect="1"/>
          </p:cNvPicPr>
          <p:nvPr/>
        </p:nvPicPr>
        <p:blipFill>
          <a:blip r:embed="rId4"/>
          <a:stretch>
            <a:fillRect/>
          </a:stretch>
        </p:blipFill>
        <p:spPr>
          <a:xfrm>
            <a:off x="5841056" y="4020671"/>
            <a:ext cx="2847777" cy="2056728"/>
          </a:xfrm>
          <a:prstGeom prst="rect">
            <a:avLst/>
          </a:prstGeom>
        </p:spPr>
      </p:pic>
      <p:pic>
        <p:nvPicPr>
          <p:cNvPr id="7" name="Picture 6">
            <a:extLst>
              <a:ext uri="{FF2B5EF4-FFF2-40B4-BE49-F238E27FC236}">
                <a16:creationId xmlns:a16="http://schemas.microsoft.com/office/drawing/2014/main" id="{B41BBF63-5493-8EB2-5B49-46D026452E79}"/>
              </a:ext>
            </a:extLst>
          </p:cNvPr>
          <p:cNvPicPr>
            <a:picLocks noChangeAspect="1"/>
          </p:cNvPicPr>
          <p:nvPr/>
        </p:nvPicPr>
        <p:blipFill>
          <a:blip r:embed="rId5"/>
          <a:stretch>
            <a:fillRect/>
          </a:stretch>
        </p:blipFill>
        <p:spPr>
          <a:xfrm>
            <a:off x="9197788" y="957658"/>
            <a:ext cx="2559424" cy="2559424"/>
          </a:xfrm>
          <a:prstGeom prst="rect">
            <a:avLst/>
          </a:prstGeom>
        </p:spPr>
      </p:pic>
      <p:pic>
        <p:nvPicPr>
          <p:cNvPr id="8" name="Picture 7">
            <a:extLst>
              <a:ext uri="{FF2B5EF4-FFF2-40B4-BE49-F238E27FC236}">
                <a16:creationId xmlns:a16="http://schemas.microsoft.com/office/drawing/2014/main" id="{34172989-58D0-B900-00DB-DF2EDC705407}"/>
              </a:ext>
            </a:extLst>
          </p:cNvPr>
          <p:cNvPicPr>
            <a:picLocks noChangeAspect="1"/>
          </p:cNvPicPr>
          <p:nvPr/>
        </p:nvPicPr>
        <p:blipFill>
          <a:blip r:embed="rId6"/>
          <a:stretch>
            <a:fillRect/>
          </a:stretch>
        </p:blipFill>
        <p:spPr>
          <a:xfrm>
            <a:off x="9429750" y="4020671"/>
            <a:ext cx="2095500" cy="2095500"/>
          </a:xfrm>
          <a:prstGeom prst="rect">
            <a:avLst/>
          </a:prstGeom>
        </p:spPr>
      </p:pic>
    </p:spTree>
    <p:extLst>
      <p:ext uri="{BB962C8B-B14F-4D97-AF65-F5344CB8AC3E}">
        <p14:creationId xmlns:p14="http://schemas.microsoft.com/office/powerpoint/2010/main" val="61052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87630-2F68-DB22-C203-3CE55F77DAFF}"/>
              </a:ext>
            </a:extLst>
          </p:cNvPr>
          <p:cNvSpPr>
            <a:spLocks noGrp="1"/>
          </p:cNvSpPr>
          <p:nvPr>
            <p:ph type="title"/>
          </p:nvPr>
        </p:nvSpPr>
        <p:spPr>
          <a:xfrm>
            <a:off x="838200" y="-297348"/>
            <a:ext cx="10515600" cy="1325563"/>
          </a:xfrm>
        </p:spPr>
        <p:txBody>
          <a:bodyPr/>
          <a:lstStyle/>
          <a:p>
            <a:pPr algn="ctr"/>
            <a:r>
              <a:rPr lang="en-US" dirty="0"/>
              <a:t>“Cursed” Scripture???</a:t>
            </a:r>
          </a:p>
        </p:txBody>
      </p:sp>
      <p:pic>
        <p:nvPicPr>
          <p:cNvPr id="3" name="Picture 2">
            <a:extLst>
              <a:ext uri="{FF2B5EF4-FFF2-40B4-BE49-F238E27FC236}">
                <a16:creationId xmlns:a16="http://schemas.microsoft.com/office/drawing/2014/main" id="{1C59D99F-260A-686E-2C8E-A16504FE508E}"/>
              </a:ext>
            </a:extLst>
          </p:cNvPr>
          <p:cNvPicPr>
            <a:picLocks noChangeAspect="1"/>
          </p:cNvPicPr>
          <p:nvPr/>
        </p:nvPicPr>
        <p:blipFill>
          <a:blip r:embed="rId2"/>
          <a:stretch>
            <a:fillRect/>
          </a:stretch>
        </p:blipFill>
        <p:spPr>
          <a:xfrm>
            <a:off x="277876" y="835964"/>
            <a:ext cx="4619625" cy="5857875"/>
          </a:xfrm>
          <a:prstGeom prst="rect">
            <a:avLst/>
          </a:prstGeom>
        </p:spPr>
      </p:pic>
      <p:sp>
        <p:nvSpPr>
          <p:cNvPr id="5" name="TextBox 4">
            <a:extLst>
              <a:ext uri="{FF2B5EF4-FFF2-40B4-BE49-F238E27FC236}">
                <a16:creationId xmlns:a16="http://schemas.microsoft.com/office/drawing/2014/main" id="{1BEA2A25-D485-CEA4-E64B-7DA8C1E25D8A}"/>
              </a:ext>
            </a:extLst>
          </p:cNvPr>
          <p:cNvSpPr txBox="1"/>
          <p:nvPr/>
        </p:nvSpPr>
        <p:spPr>
          <a:xfrm>
            <a:off x="5521390" y="1610951"/>
            <a:ext cx="6097554" cy="3970318"/>
          </a:xfrm>
          <a:prstGeom prst="rect">
            <a:avLst/>
          </a:prstGeom>
          <a:noFill/>
        </p:spPr>
        <p:txBody>
          <a:bodyPr wrap="square">
            <a:spAutoFit/>
          </a:bodyPr>
          <a:lstStyle/>
          <a:p>
            <a:r>
              <a:rPr lang="en-US" sz="2800" dirty="0"/>
              <a:t>"</a:t>
            </a:r>
            <a:r>
              <a:rPr lang="en-US" sz="2800" b="1" u="sng" dirty="0"/>
              <a:t>May the curse of heaven fall upon those who calculate the date of the advent of the Messiah</a:t>
            </a:r>
            <a:r>
              <a:rPr lang="en-US" sz="2800" dirty="0"/>
              <a:t>, and thus create political and social unrest among the people.“--Sanhedrin, 97b., Louis Newman and Samuel Spitz, The Talmudic anthology: tales and teachings of the rabbis (Behrman House, 1945): 277.</a:t>
            </a:r>
          </a:p>
        </p:txBody>
      </p:sp>
    </p:spTree>
    <p:extLst>
      <p:ext uri="{BB962C8B-B14F-4D97-AF65-F5344CB8AC3E}">
        <p14:creationId xmlns:p14="http://schemas.microsoft.com/office/powerpoint/2010/main" val="1942835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ADEF-7A6F-4235-F44C-CDCEEB34511F}"/>
              </a:ext>
            </a:extLst>
          </p:cNvPr>
          <p:cNvSpPr>
            <a:spLocks noGrp="1"/>
          </p:cNvSpPr>
          <p:nvPr>
            <p:ph type="title"/>
          </p:nvPr>
        </p:nvSpPr>
        <p:spPr>
          <a:xfrm>
            <a:off x="838200" y="-353332"/>
            <a:ext cx="10515600" cy="1325563"/>
          </a:xfrm>
        </p:spPr>
        <p:txBody>
          <a:bodyPr/>
          <a:lstStyle/>
          <a:p>
            <a:pPr algn="ctr"/>
            <a:r>
              <a:rPr lang="en-US" u="sng" dirty="0">
                <a:solidFill>
                  <a:srgbClr val="002060"/>
                </a:solidFill>
              </a:rPr>
              <a:t>The Scholars or the Holy Spirit??</a:t>
            </a:r>
          </a:p>
        </p:txBody>
      </p:sp>
      <p:sp>
        <p:nvSpPr>
          <p:cNvPr id="4" name="TextBox 3">
            <a:extLst>
              <a:ext uri="{FF2B5EF4-FFF2-40B4-BE49-F238E27FC236}">
                <a16:creationId xmlns:a16="http://schemas.microsoft.com/office/drawing/2014/main" id="{15DE5A6B-CEEC-D0BB-CDDA-DB2A1E407F8F}"/>
              </a:ext>
            </a:extLst>
          </p:cNvPr>
          <p:cNvSpPr txBox="1"/>
          <p:nvPr/>
        </p:nvSpPr>
        <p:spPr>
          <a:xfrm>
            <a:off x="184281" y="1605954"/>
            <a:ext cx="6097554" cy="4401205"/>
          </a:xfrm>
          <a:prstGeom prst="rect">
            <a:avLst/>
          </a:prstGeom>
          <a:noFill/>
        </p:spPr>
        <p:txBody>
          <a:bodyPr wrap="square">
            <a:spAutoFit/>
          </a:bodyPr>
          <a:lstStyle/>
          <a:p>
            <a:r>
              <a:rPr lang="en-US" sz="2800" dirty="0"/>
              <a:t>2 Tim. 3:15-17 “And that from a child thou hast known the </a:t>
            </a:r>
            <a:r>
              <a:rPr lang="en-US" sz="2800" b="1" u="sng" dirty="0"/>
              <a:t>holy scriptures, which are able to make thee wise unto salvation through faith which is in Christ Jesus. All scripture is given by inspiration of God, and is profitable for doctrine, for reproof, for correction, for instruction in righteousness: That the man of God may be perfect, thoroughly furnished unto all good works</a:t>
            </a:r>
            <a:r>
              <a:rPr lang="en-US" sz="2800" dirty="0"/>
              <a:t>.”</a:t>
            </a:r>
          </a:p>
        </p:txBody>
      </p:sp>
      <p:pic>
        <p:nvPicPr>
          <p:cNvPr id="5" name="Picture 4">
            <a:extLst>
              <a:ext uri="{FF2B5EF4-FFF2-40B4-BE49-F238E27FC236}">
                <a16:creationId xmlns:a16="http://schemas.microsoft.com/office/drawing/2014/main" id="{90972906-824F-9C11-4577-DAF8F1127F3D}"/>
              </a:ext>
            </a:extLst>
          </p:cNvPr>
          <p:cNvPicPr>
            <a:picLocks noChangeAspect="1"/>
          </p:cNvPicPr>
          <p:nvPr/>
        </p:nvPicPr>
        <p:blipFill>
          <a:blip r:embed="rId2"/>
          <a:stretch>
            <a:fillRect/>
          </a:stretch>
        </p:blipFill>
        <p:spPr>
          <a:xfrm>
            <a:off x="6363186" y="1764360"/>
            <a:ext cx="5565187" cy="3703379"/>
          </a:xfrm>
          <a:prstGeom prst="rect">
            <a:avLst/>
          </a:prstGeom>
        </p:spPr>
      </p:pic>
    </p:spTree>
    <p:extLst>
      <p:ext uri="{BB962C8B-B14F-4D97-AF65-F5344CB8AC3E}">
        <p14:creationId xmlns:p14="http://schemas.microsoft.com/office/powerpoint/2010/main" val="1071379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A64BB-93C6-24D2-00FC-5C2B2B0D44EC}"/>
              </a:ext>
            </a:extLst>
          </p:cNvPr>
          <p:cNvSpPr>
            <a:spLocks noGrp="1"/>
          </p:cNvSpPr>
          <p:nvPr>
            <p:ph type="title"/>
          </p:nvPr>
        </p:nvSpPr>
        <p:spPr>
          <a:xfrm>
            <a:off x="838200" y="-362663"/>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The 70 Weeks</a:t>
            </a:r>
          </a:p>
        </p:txBody>
      </p:sp>
      <p:sp>
        <p:nvSpPr>
          <p:cNvPr id="4" name="TextBox 3">
            <a:extLst>
              <a:ext uri="{FF2B5EF4-FFF2-40B4-BE49-F238E27FC236}">
                <a16:creationId xmlns:a16="http://schemas.microsoft.com/office/drawing/2014/main" id="{F1CB403C-97C1-F7D5-9DAE-5CFAE254462A}"/>
              </a:ext>
            </a:extLst>
          </p:cNvPr>
          <p:cNvSpPr txBox="1"/>
          <p:nvPr/>
        </p:nvSpPr>
        <p:spPr>
          <a:xfrm>
            <a:off x="0" y="533192"/>
            <a:ext cx="12192000" cy="6093976"/>
          </a:xfrm>
          <a:prstGeom prst="rect">
            <a:avLst/>
          </a:prstGeom>
          <a:noFill/>
        </p:spPr>
        <p:txBody>
          <a:bodyPr wrap="square">
            <a:spAutoFit/>
          </a:bodyPr>
          <a:lstStyle/>
          <a:p>
            <a:r>
              <a:rPr lang="en-US" sz="2600" dirty="0"/>
              <a:t>Daniel 9:24-27 “</a:t>
            </a:r>
            <a:r>
              <a:rPr lang="en-US" sz="2600" b="1" u="sng" dirty="0"/>
              <a:t>Seventy weeks are determined upon thy people and upon thy holy city [70 weeks=490 years]</a:t>
            </a:r>
            <a:r>
              <a:rPr lang="en-US" sz="2600" dirty="0"/>
              <a:t>, </a:t>
            </a:r>
            <a:r>
              <a:rPr lang="en-US" sz="2600" b="1" u="sng" dirty="0"/>
              <a:t>to finish the transgression</a:t>
            </a:r>
            <a:r>
              <a:rPr lang="en-US" sz="2600" dirty="0"/>
              <a:t>, and to </a:t>
            </a:r>
            <a:r>
              <a:rPr lang="en-US" sz="2600" b="1" u="sng" dirty="0"/>
              <a:t>make an end of sins</a:t>
            </a:r>
            <a:r>
              <a:rPr lang="en-US" sz="2600" dirty="0"/>
              <a:t>, and </a:t>
            </a:r>
            <a:r>
              <a:rPr lang="en-US" sz="2600" b="1" u="sng" dirty="0"/>
              <a:t>to make reconciliation for iniquity</a:t>
            </a:r>
            <a:r>
              <a:rPr lang="en-US" sz="2600" dirty="0"/>
              <a:t>, and to </a:t>
            </a:r>
            <a:r>
              <a:rPr lang="en-US" sz="2600" b="1" u="sng" dirty="0"/>
              <a:t>bring in everlasting righteousness</a:t>
            </a:r>
            <a:r>
              <a:rPr lang="en-US" sz="2600" dirty="0"/>
              <a:t>, and to </a:t>
            </a:r>
            <a:r>
              <a:rPr lang="en-US" sz="2600" b="1" u="sng" dirty="0"/>
              <a:t>seal up the vision and prophecy, and to anoint the most Holy</a:t>
            </a:r>
            <a:r>
              <a:rPr lang="en-US" sz="2600" dirty="0"/>
              <a:t>. Know therefore and understand, that </a:t>
            </a:r>
            <a:r>
              <a:rPr lang="en-US" sz="2600" b="1" u="sng" dirty="0"/>
              <a:t>from the going forth of the commandment to restore and to build Jerusalem unto the Messiah the Prince shall be seven weeks [7 weeks=49years], and threescore and two weeks [62 weeks=434 years]</a:t>
            </a:r>
            <a:r>
              <a:rPr lang="en-US" sz="2600" dirty="0"/>
              <a:t>: the street shall be built again, and the wall, even in troublous times. </a:t>
            </a:r>
            <a:r>
              <a:rPr lang="en-US" sz="2600" b="1" u="sng" dirty="0"/>
              <a:t>And after threescore and two weeks [after the 49 years of </a:t>
            </a:r>
            <a:r>
              <a:rPr lang="en-US" sz="2600" b="1" u="sng" dirty="0" err="1"/>
              <a:t>rebuilding+the</a:t>
            </a:r>
            <a:r>
              <a:rPr lang="en-US" sz="2600" b="1" u="sng" dirty="0"/>
              <a:t> 434 years=483 years] shall Messiah be cut off, but not for himself</a:t>
            </a:r>
            <a:r>
              <a:rPr lang="en-US" sz="2600" b="1" dirty="0"/>
              <a:t>: and the people of the prince that shall come shall destroy the city and the sanctuary; and the end thereof shall be with a flood, and unto the end of the war desolations are determined</a:t>
            </a:r>
            <a:r>
              <a:rPr lang="en-US" sz="2600" dirty="0"/>
              <a:t>. And </a:t>
            </a:r>
            <a:r>
              <a:rPr lang="en-US" sz="2600" b="1" u="sng" dirty="0"/>
              <a:t>he shall confirm the covenant with many for one week [7days=7 years]</a:t>
            </a:r>
            <a:r>
              <a:rPr lang="en-US" sz="2600" dirty="0"/>
              <a:t>: and </a:t>
            </a:r>
            <a:r>
              <a:rPr lang="en-US" sz="2600" b="1" u="sng" dirty="0"/>
              <a:t>in the midst of the week he shall cause the sacrifice and the oblation to cease</a:t>
            </a:r>
            <a:r>
              <a:rPr lang="en-US" sz="2600" dirty="0"/>
              <a:t>, and for the overspreading of abominations he shall make it desolate, even until the consummation, and that determined shall be poured upon the desolate.”</a:t>
            </a:r>
          </a:p>
        </p:txBody>
      </p:sp>
    </p:spTree>
    <p:extLst>
      <p:ext uri="{BB962C8B-B14F-4D97-AF65-F5344CB8AC3E}">
        <p14:creationId xmlns:p14="http://schemas.microsoft.com/office/powerpoint/2010/main" val="3339242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CB36-ACC1-5A1A-9737-7ED616DF30B6}"/>
              </a:ext>
            </a:extLst>
          </p:cNvPr>
          <p:cNvSpPr>
            <a:spLocks noGrp="1"/>
          </p:cNvSpPr>
          <p:nvPr>
            <p:ph type="title"/>
          </p:nvPr>
        </p:nvSpPr>
        <p:spPr>
          <a:xfrm>
            <a:off x="838200" y="-353332"/>
            <a:ext cx="10515600" cy="1325563"/>
          </a:xfrm>
        </p:spPr>
        <p:txBody>
          <a:bodyPr/>
          <a:lstStyle/>
          <a:p>
            <a:pPr algn="ctr"/>
            <a:r>
              <a:rPr lang="en-US" i="1" dirty="0">
                <a:effectLst>
                  <a:outerShdw blurRad="38100" dist="38100" dir="2700000" algn="tl">
                    <a:srgbClr val="000000">
                      <a:alpha val="43137"/>
                    </a:srgbClr>
                  </a:outerShdw>
                </a:effectLst>
              </a:rPr>
              <a:t>Day for a Year</a:t>
            </a:r>
          </a:p>
        </p:txBody>
      </p:sp>
      <p:sp>
        <p:nvSpPr>
          <p:cNvPr id="4" name="TextBox 3">
            <a:extLst>
              <a:ext uri="{FF2B5EF4-FFF2-40B4-BE49-F238E27FC236}">
                <a16:creationId xmlns:a16="http://schemas.microsoft.com/office/drawing/2014/main" id="{674E57D6-B92C-86ED-526B-5657876310E7}"/>
              </a:ext>
            </a:extLst>
          </p:cNvPr>
          <p:cNvSpPr txBox="1"/>
          <p:nvPr/>
        </p:nvSpPr>
        <p:spPr>
          <a:xfrm>
            <a:off x="90973" y="1130664"/>
            <a:ext cx="6813680" cy="4832092"/>
          </a:xfrm>
          <a:prstGeom prst="rect">
            <a:avLst/>
          </a:prstGeom>
          <a:noFill/>
        </p:spPr>
        <p:txBody>
          <a:bodyPr wrap="square">
            <a:spAutoFit/>
          </a:bodyPr>
          <a:lstStyle/>
          <a:p>
            <a:r>
              <a:rPr lang="en-US" sz="2800" dirty="0"/>
              <a:t>Num. 14:34 “After the number of the days in which ye searched the land, even forty days, each </a:t>
            </a:r>
            <a:r>
              <a:rPr lang="en-US" sz="2800" b="1" u="sng" dirty="0"/>
              <a:t>day for a year</a:t>
            </a:r>
            <a:r>
              <a:rPr lang="en-US" sz="2800" dirty="0"/>
              <a:t>, shall ye bear your iniquities, even forty years, and ye shall know my breach of promise.”</a:t>
            </a:r>
          </a:p>
          <a:p>
            <a:endParaRPr lang="en-US" sz="2800" dirty="0"/>
          </a:p>
          <a:p>
            <a:r>
              <a:rPr lang="en-US" sz="2800" dirty="0"/>
              <a:t>Ez. 4:6 “And when thou hast accomplished them, lie again on thy right side, and thou shalt bear the iniquity of the house of Judah forty days: I have appointed thee </a:t>
            </a:r>
            <a:r>
              <a:rPr lang="en-US" sz="2800" b="1" u="sng" dirty="0"/>
              <a:t>each day for a year</a:t>
            </a:r>
            <a:r>
              <a:rPr lang="en-US" sz="2800" dirty="0"/>
              <a:t>.”</a:t>
            </a:r>
          </a:p>
        </p:txBody>
      </p:sp>
      <p:pic>
        <p:nvPicPr>
          <p:cNvPr id="5" name="Picture 4">
            <a:extLst>
              <a:ext uri="{FF2B5EF4-FFF2-40B4-BE49-F238E27FC236}">
                <a16:creationId xmlns:a16="http://schemas.microsoft.com/office/drawing/2014/main" id="{A029B0A1-C246-413E-D3FE-4534EEB6008B}"/>
              </a:ext>
            </a:extLst>
          </p:cNvPr>
          <p:cNvPicPr>
            <a:picLocks noChangeAspect="1"/>
          </p:cNvPicPr>
          <p:nvPr/>
        </p:nvPicPr>
        <p:blipFill>
          <a:blip r:embed="rId2"/>
          <a:stretch>
            <a:fillRect/>
          </a:stretch>
        </p:blipFill>
        <p:spPr>
          <a:xfrm>
            <a:off x="7035281" y="972231"/>
            <a:ext cx="4832092" cy="4832092"/>
          </a:xfrm>
          <a:prstGeom prst="rect">
            <a:avLst/>
          </a:prstGeom>
        </p:spPr>
      </p:pic>
    </p:spTree>
    <p:extLst>
      <p:ext uri="{BB962C8B-B14F-4D97-AF65-F5344CB8AC3E}">
        <p14:creationId xmlns:p14="http://schemas.microsoft.com/office/powerpoint/2010/main" val="1613978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7E26-B725-AAA1-40E9-4734BACBAE0C}"/>
              </a:ext>
            </a:extLst>
          </p:cNvPr>
          <p:cNvSpPr>
            <a:spLocks noGrp="1"/>
          </p:cNvSpPr>
          <p:nvPr>
            <p:ph type="title"/>
          </p:nvPr>
        </p:nvSpPr>
        <p:spPr>
          <a:xfrm>
            <a:off x="838200" y="-353332"/>
            <a:ext cx="10515600" cy="1325563"/>
          </a:xfrm>
        </p:spPr>
        <p:txBody>
          <a:bodyPr/>
          <a:lstStyle/>
          <a:p>
            <a:r>
              <a:rPr lang="en-US" dirty="0"/>
              <a:t>Breaking it Down…</a:t>
            </a:r>
          </a:p>
        </p:txBody>
      </p:sp>
      <p:sp>
        <p:nvSpPr>
          <p:cNvPr id="4" name="TextBox 3">
            <a:extLst>
              <a:ext uri="{FF2B5EF4-FFF2-40B4-BE49-F238E27FC236}">
                <a16:creationId xmlns:a16="http://schemas.microsoft.com/office/drawing/2014/main" id="{387C77AC-FA68-7869-F325-28F1B1B97933}"/>
              </a:ext>
            </a:extLst>
          </p:cNvPr>
          <p:cNvSpPr txBox="1"/>
          <p:nvPr/>
        </p:nvSpPr>
        <p:spPr>
          <a:xfrm>
            <a:off x="261257" y="1188107"/>
            <a:ext cx="6097554" cy="5016758"/>
          </a:xfrm>
          <a:prstGeom prst="rect">
            <a:avLst/>
          </a:prstGeom>
          <a:noFill/>
        </p:spPr>
        <p:txBody>
          <a:bodyPr wrap="square">
            <a:spAutoFit/>
          </a:bodyPr>
          <a:lstStyle/>
          <a:p>
            <a:r>
              <a:rPr lang="en-US" sz="3200" dirty="0"/>
              <a:t>“Seventy weeks are </a:t>
            </a:r>
            <a:r>
              <a:rPr lang="en-US" sz="3200" b="1" u="sng" dirty="0"/>
              <a:t>determined</a:t>
            </a:r>
            <a:r>
              <a:rPr lang="en-US" sz="3200" dirty="0"/>
              <a:t> </a:t>
            </a:r>
            <a:r>
              <a:rPr lang="en-US" sz="3200" b="1" u="sng" dirty="0"/>
              <a:t>upon thy people and upon thy holy city</a:t>
            </a:r>
            <a:r>
              <a:rPr lang="en-US" sz="3200" dirty="0"/>
              <a:t> [70 weeks=490 years], </a:t>
            </a:r>
            <a:r>
              <a:rPr lang="en-US" sz="3200" b="1" u="sng" dirty="0"/>
              <a:t>to finish the transgression, and to make an end of sins, and to make reconciliation for iniquity</a:t>
            </a:r>
            <a:r>
              <a:rPr lang="en-US" sz="3200" dirty="0"/>
              <a:t>, and to bring in everlasting righteousness, and to seal up the vision and prophecy, and to anoint the most Holy.”</a:t>
            </a:r>
          </a:p>
        </p:txBody>
      </p:sp>
      <p:pic>
        <p:nvPicPr>
          <p:cNvPr id="5" name="Picture 4">
            <a:extLst>
              <a:ext uri="{FF2B5EF4-FFF2-40B4-BE49-F238E27FC236}">
                <a16:creationId xmlns:a16="http://schemas.microsoft.com/office/drawing/2014/main" id="{40429C78-F5FD-9EAD-C874-2083D14A4A87}"/>
              </a:ext>
            </a:extLst>
          </p:cNvPr>
          <p:cNvPicPr>
            <a:picLocks noChangeAspect="1"/>
          </p:cNvPicPr>
          <p:nvPr/>
        </p:nvPicPr>
        <p:blipFill>
          <a:blip r:embed="rId2"/>
          <a:stretch>
            <a:fillRect/>
          </a:stretch>
        </p:blipFill>
        <p:spPr>
          <a:xfrm>
            <a:off x="6920399" y="453118"/>
            <a:ext cx="4248150" cy="5429250"/>
          </a:xfrm>
          <a:prstGeom prst="rect">
            <a:avLst/>
          </a:prstGeom>
        </p:spPr>
      </p:pic>
    </p:spTree>
    <p:extLst>
      <p:ext uri="{BB962C8B-B14F-4D97-AF65-F5344CB8AC3E}">
        <p14:creationId xmlns:p14="http://schemas.microsoft.com/office/powerpoint/2010/main" val="2271851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AA0C-6CAF-47E5-F55A-F03D05EC48A9}"/>
              </a:ext>
            </a:extLst>
          </p:cNvPr>
          <p:cNvSpPr>
            <a:spLocks noGrp="1"/>
          </p:cNvSpPr>
          <p:nvPr>
            <p:ph type="title"/>
          </p:nvPr>
        </p:nvSpPr>
        <p:spPr>
          <a:xfrm>
            <a:off x="838200" y="-250695"/>
            <a:ext cx="10515600" cy="1325563"/>
          </a:xfrm>
        </p:spPr>
        <p:txBody>
          <a:bodyPr/>
          <a:lstStyle/>
          <a:p>
            <a:pPr algn="ctr"/>
            <a:r>
              <a:rPr lang="en-US" dirty="0">
                <a:solidFill>
                  <a:srgbClr val="002060"/>
                </a:solidFill>
              </a:rPr>
              <a:t>Determined…</a:t>
            </a:r>
          </a:p>
        </p:txBody>
      </p:sp>
      <p:sp>
        <p:nvSpPr>
          <p:cNvPr id="3" name="TextBox 2">
            <a:extLst>
              <a:ext uri="{FF2B5EF4-FFF2-40B4-BE49-F238E27FC236}">
                <a16:creationId xmlns:a16="http://schemas.microsoft.com/office/drawing/2014/main" id="{F4C9CA7F-1FF5-A200-6A23-9678BF2B1DCF}"/>
              </a:ext>
            </a:extLst>
          </p:cNvPr>
          <p:cNvSpPr txBox="1"/>
          <p:nvPr/>
        </p:nvSpPr>
        <p:spPr>
          <a:xfrm>
            <a:off x="485192" y="1502229"/>
            <a:ext cx="5309118" cy="2554545"/>
          </a:xfrm>
          <a:prstGeom prst="rect">
            <a:avLst/>
          </a:prstGeom>
          <a:noFill/>
        </p:spPr>
        <p:txBody>
          <a:bodyPr wrap="square" rtlCol="0">
            <a:spAutoFit/>
          </a:bodyPr>
          <a:lstStyle/>
          <a:p>
            <a:r>
              <a:rPr lang="en-US" sz="3200" b="1" dirty="0"/>
              <a:t>Determined: 2852 </a:t>
            </a:r>
            <a:r>
              <a:rPr lang="en-US" sz="3200" b="1" dirty="0" err="1"/>
              <a:t>chathak</a:t>
            </a:r>
            <a:r>
              <a:rPr lang="en-US" sz="3200" b="1" dirty="0"/>
              <a:t> (</a:t>
            </a:r>
            <a:r>
              <a:rPr lang="en-US" sz="3200" b="1" dirty="0" err="1"/>
              <a:t>khaw-thak</a:t>
            </a:r>
            <a:r>
              <a:rPr lang="en-US" sz="3200" b="1" dirty="0"/>
              <a:t>)-</a:t>
            </a:r>
            <a:r>
              <a:rPr lang="en-US" sz="3200" dirty="0"/>
              <a:t> determined 1) </a:t>
            </a:r>
            <a:r>
              <a:rPr lang="en-US" sz="3200" b="1" u="sng" dirty="0"/>
              <a:t>to divide, determine</a:t>
            </a:r>
            <a:r>
              <a:rPr lang="en-US" sz="3200" dirty="0"/>
              <a:t> 1a) to be determined, be decreed, be settled, be marked out</a:t>
            </a:r>
          </a:p>
        </p:txBody>
      </p:sp>
      <p:pic>
        <p:nvPicPr>
          <p:cNvPr id="4" name="Picture 3">
            <a:extLst>
              <a:ext uri="{FF2B5EF4-FFF2-40B4-BE49-F238E27FC236}">
                <a16:creationId xmlns:a16="http://schemas.microsoft.com/office/drawing/2014/main" id="{22F518C2-28BC-01A9-7521-D9F024F8AD18}"/>
              </a:ext>
            </a:extLst>
          </p:cNvPr>
          <p:cNvPicPr>
            <a:picLocks noChangeAspect="1"/>
          </p:cNvPicPr>
          <p:nvPr/>
        </p:nvPicPr>
        <p:blipFill>
          <a:blip r:embed="rId2"/>
          <a:stretch>
            <a:fillRect/>
          </a:stretch>
        </p:blipFill>
        <p:spPr>
          <a:xfrm>
            <a:off x="6012025" y="1229307"/>
            <a:ext cx="5937380" cy="4453035"/>
          </a:xfrm>
          <a:prstGeom prst="rect">
            <a:avLst/>
          </a:prstGeom>
        </p:spPr>
      </p:pic>
    </p:spTree>
    <p:extLst>
      <p:ext uri="{BB962C8B-B14F-4D97-AF65-F5344CB8AC3E}">
        <p14:creationId xmlns:p14="http://schemas.microsoft.com/office/powerpoint/2010/main" val="2931608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EB79-1A6C-C16A-AE62-DFD9E310BDB2}"/>
              </a:ext>
            </a:extLst>
          </p:cNvPr>
          <p:cNvSpPr>
            <a:spLocks noGrp="1"/>
          </p:cNvSpPr>
          <p:nvPr>
            <p:ph type="title"/>
          </p:nvPr>
        </p:nvSpPr>
        <p:spPr>
          <a:xfrm>
            <a:off x="838200" y="-353332"/>
            <a:ext cx="10515600" cy="1325563"/>
          </a:xfrm>
        </p:spPr>
        <p:txBody>
          <a:bodyPr/>
          <a:lstStyle/>
          <a:p>
            <a:pPr algn="ctr"/>
            <a:r>
              <a:rPr lang="en-US" u="sng" dirty="0">
                <a:solidFill>
                  <a:srgbClr val="FFC000"/>
                </a:solidFill>
                <a:effectLst>
                  <a:outerShdw blurRad="38100" dist="38100" dir="2700000" algn="tl">
                    <a:srgbClr val="000000">
                      <a:alpha val="43137"/>
                    </a:srgbClr>
                  </a:outerShdw>
                </a:effectLst>
              </a:rPr>
              <a:t>Ellen White Confirms What We Already Know!</a:t>
            </a:r>
          </a:p>
        </p:txBody>
      </p:sp>
      <p:sp>
        <p:nvSpPr>
          <p:cNvPr id="4" name="TextBox 3">
            <a:extLst>
              <a:ext uri="{FF2B5EF4-FFF2-40B4-BE49-F238E27FC236}">
                <a16:creationId xmlns:a16="http://schemas.microsoft.com/office/drawing/2014/main" id="{A7AEAE1E-4C33-8B40-0588-D09419F6DED0}"/>
              </a:ext>
            </a:extLst>
          </p:cNvPr>
          <p:cNvSpPr txBox="1"/>
          <p:nvPr/>
        </p:nvSpPr>
        <p:spPr>
          <a:xfrm>
            <a:off x="0" y="566194"/>
            <a:ext cx="9433249" cy="6370975"/>
          </a:xfrm>
          <a:prstGeom prst="rect">
            <a:avLst/>
          </a:prstGeom>
          <a:noFill/>
        </p:spPr>
        <p:txBody>
          <a:bodyPr wrap="square">
            <a:spAutoFit/>
          </a:bodyPr>
          <a:lstStyle/>
          <a:p>
            <a:r>
              <a:rPr lang="en-US" sz="2400" dirty="0"/>
              <a:t>“The angel had been sent to Daniel for the express purpose of explaining to him the point which he had failed to understand in the vision of the eighth chapter, the statement relative to time—"unto two thousand and three hundred days; then shall the sanctuary be cleansed." After bidding Daniel "understand the matter, and consider the vision," the very first words of the angel are: "Seventy weeks are determined upon thy people and upon thy Holy City." </a:t>
            </a:r>
            <a:r>
              <a:rPr lang="en-US" sz="2400" b="1" u="sng" dirty="0"/>
              <a:t>The word here translated "determined" literally signifies "cut off." Seventy weeks, representing 490 years, are declared by the angel to be cut off, as specially pertaining to the Jews. But from what were they cut off? As the 2300 days was the only period of time mentioned in chapter 8, it must be the period from which the seventy weeks were cut off; the seventy weeks must therefore be a part of the 2300 days, and the two periods must begin together</a:t>
            </a:r>
            <a:r>
              <a:rPr lang="en-US" sz="2400" dirty="0"/>
              <a:t>. The seventy weeks were declared by the angel to date from the going forth of the commandment to restore and build Jerusalem. If the date of this commandment could be found, then the starting point for the great period of the 2300 days would be ascertained.”—GC, 326</a:t>
            </a:r>
          </a:p>
        </p:txBody>
      </p:sp>
      <p:pic>
        <p:nvPicPr>
          <p:cNvPr id="5" name="Picture 4">
            <a:extLst>
              <a:ext uri="{FF2B5EF4-FFF2-40B4-BE49-F238E27FC236}">
                <a16:creationId xmlns:a16="http://schemas.microsoft.com/office/drawing/2014/main" id="{FA4F98CD-14E0-509E-FBD7-F03A8E01641F}"/>
              </a:ext>
            </a:extLst>
          </p:cNvPr>
          <p:cNvPicPr>
            <a:picLocks noChangeAspect="1"/>
          </p:cNvPicPr>
          <p:nvPr/>
        </p:nvPicPr>
        <p:blipFill>
          <a:blip r:embed="rId2"/>
          <a:stretch>
            <a:fillRect/>
          </a:stretch>
        </p:blipFill>
        <p:spPr>
          <a:xfrm>
            <a:off x="9433249" y="566194"/>
            <a:ext cx="2503714" cy="1877786"/>
          </a:xfrm>
          <a:prstGeom prst="rect">
            <a:avLst/>
          </a:prstGeom>
        </p:spPr>
      </p:pic>
      <p:pic>
        <p:nvPicPr>
          <p:cNvPr id="6" name="Picture 5">
            <a:extLst>
              <a:ext uri="{FF2B5EF4-FFF2-40B4-BE49-F238E27FC236}">
                <a16:creationId xmlns:a16="http://schemas.microsoft.com/office/drawing/2014/main" id="{E18DF03E-E98A-E8C7-505C-8EED3F52B2D2}"/>
              </a:ext>
            </a:extLst>
          </p:cNvPr>
          <p:cNvPicPr>
            <a:picLocks noChangeAspect="1"/>
          </p:cNvPicPr>
          <p:nvPr/>
        </p:nvPicPr>
        <p:blipFill>
          <a:blip r:embed="rId3"/>
          <a:stretch>
            <a:fillRect/>
          </a:stretch>
        </p:blipFill>
        <p:spPr>
          <a:xfrm>
            <a:off x="9308063" y="3630483"/>
            <a:ext cx="2628900" cy="1743075"/>
          </a:xfrm>
          <a:prstGeom prst="rect">
            <a:avLst/>
          </a:prstGeom>
        </p:spPr>
      </p:pic>
    </p:spTree>
    <p:extLst>
      <p:ext uri="{BB962C8B-B14F-4D97-AF65-F5344CB8AC3E}">
        <p14:creationId xmlns:p14="http://schemas.microsoft.com/office/powerpoint/2010/main" val="1373139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99FDD-DBEB-8607-1CAC-1C7309065247}"/>
              </a:ext>
            </a:extLst>
          </p:cNvPr>
          <p:cNvSpPr>
            <a:spLocks noGrp="1"/>
          </p:cNvSpPr>
          <p:nvPr>
            <p:ph type="title"/>
          </p:nvPr>
        </p:nvSpPr>
        <p:spPr>
          <a:xfrm>
            <a:off x="0" y="-371994"/>
            <a:ext cx="12192000" cy="1325563"/>
          </a:xfrm>
        </p:spPr>
        <p:txBody>
          <a:bodyPr>
            <a:normAutofit/>
          </a:bodyPr>
          <a:lstStyle/>
          <a:p>
            <a:r>
              <a:rPr lang="en-US" sz="4000" i="1" dirty="0">
                <a:solidFill>
                  <a:srgbClr val="7030A0"/>
                </a:solidFill>
              </a:rPr>
              <a:t>Jesus Finished the Transgression and Made and End of Sin</a:t>
            </a:r>
          </a:p>
        </p:txBody>
      </p:sp>
      <p:sp>
        <p:nvSpPr>
          <p:cNvPr id="4" name="TextBox 3">
            <a:extLst>
              <a:ext uri="{FF2B5EF4-FFF2-40B4-BE49-F238E27FC236}">
                <a16:creationId xmlns:a16="http://schemas.microsoft.com/office/drawing/2014/main" id="{FA60E8B2-06C4-AAA6-84D2-209A661E3981}"/>
              </a:ext>
            </a:extLst>
          </p:cNvPr>
          <p:cNvSpPr txBox="1"/>
          <p:nvPr/>
        </p:nvSpPr>
        <p:spPr>
          <a:xfrm>
            <a:off x="5537719" y="1167987"/>
            <a:ext cx="6654281" cy="4832092"/>
          </a:xfrm>
          <a:prstGeom prst="rect">
            <a:avLst/>
          </a:prstGeom>
          <a:noFill/>
        </p:spPr>
        <p:txBody>
          <a:bodyPr wrap="square">
            <a:spAutoFit/>
          </a:bodyPr>
          <a:lstStyle/>
          <a:p>
            <a:r>
              <a:rPr lang="en-US" sz="2800" dirty="0"/>
              <a:t>Heb. 9:15 “And for this cause he is the mediator of the new testament, that by means of death, </a:t>
            </a:r>
            <a:r>
              <a:rPr lang="en-US" sz="2800" b="1" u="sng" dirty="0"/>
              <a:t>for the redemption of the transgressions that were under the first testament</a:t>
            </a:r>
            <a:r>
              <a:rPr lang="en-US" sz="2800" dirty="0"/>
              <a:t>, they which are called might receive the promise of eternal inheritance.”</a:t>
            </a:r>
          </a:p>
          <a:p>
            <a:endParaRPr lang="en-US" sz="2800" dirty="0"/>
          </a:p>
          <a:p>
            <a:r>
              <a:rPr lang="en-US" sz="2800" dirty="0"/>
              <a:t>John 1:29 “The next day John </a:t>
            </a:r>
            <a:r>
              <a:rPr lang="en-US" sz="2800" dirty="0" err="1"/>
              <a:t>seeth</a:t>
            </a:r>
            <a:r>
              <a:rPr lang="en-US" sz="2800" dirty="0"/>
              <a:t> Jesus coming unto him, and saith, </a:t>
            </a:r>
            <a:r>
              <a:rPr lang="en-US" sz="2800" b="1" u="sng" dirty="0"/>
              <a:t>Behold the Lamb of God, which taketh away the sin of the world</a:t>
            </a:r>
            <a:r>
              <a:rPr lang="en-US" sz="2800" dirty="0"/>
              <a:t>.”</a:t>
            </a:r>
          </a:p>
        </p:txBody>
      </p:sp>
      <p:pic>
        <p:nvPicPr>
          <p:cNvPr id="5" name="Picture 4">
            <a:extLst>
              <a:ext uri="{FF2B5EF4-FFF2-40B4-BE49-F238E27FC236}">
                <a16:creationId xmlns:a16="http://schemas.microsoft.com/office/drawing/2014/main" id="{07508119-9CF4-D390-E970-398C0151A8E7}"/>
              </a:ext>
            </a:extLst>
          </p:cNvPr>
          <p:cNvPicPr>
            <a:picLocks noChangeAspect="1"/>
          </p:cNvPicPr>
          <p:nvPr/>
        </p:nvPicPr>
        <p:blipFill>
          <a:blip r:embed="rId2"/>
          <a:stretch>
            <a:fillRect/>
          </a:stretch>
        </p:blipFill>
        <p:spPr>
          <a:xfrm>
            <a:off x="327738" y="1643062"/>
            <a:ext cx="4762500" cy="3571875"/>
          </a:xfrm>
          <a:prstGeom prst="rect">
            <a:avLst/>
          </a:prstGeom>
        </p:spPr>
      </p:pic>
    </p:spTree>
    <p:extLst>
      <p:ext uri="{BB962C8B-B14F-4D97-AF65-F5344CB8AC3E}">
        <p14:creationId xmlns:p14="http://schemas.microsoft.com/office/powerpoint/2010/main" val="3030948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10F4-835B-72C2-D955-1E73B4B32CDA}"/>
              </a:ext>
            </a:extLst>
          </p:cNvPr>
          <p:cNvSpPr>
            <a:spLocks noGrp="1"/>
          </p:cNvSpPr>
          <p:nvPr>
            <p:ph type="title"/>
          </p:nvPr>
        </p:nvSpPr>
        <p:spPr>
          <a:xfrm>
            <a:off x="838200" y="-260026"/>
            <a:ext cx="10515600" cy="1325563"/>
          </a:xfrm>
        </p:spPr>
        <p:txBody>
          <a:bodyPr/>
          <a:lstStyle/>
          <a:p>
            <a:pPr algn="ctr"/>
            <a:r>
              <a:rPr lang="en-US" u="sng" dirty="0">
                <a:solidFill>
                  <a:srgbClr val="FFC000"/>
                </a:solidFill>
                <a:effectLst>
                  <a:outerShdw blurRad="38100" dist="38100" dir="2700000" algn="tl">
                    <a:srgbClr val="000000">
                      <a:alpha val="43137"/>
                    </a:srgbClr>
                  </a:outerShdw>
                </a:effectLst>
              </a:rPr>
              <a:t>Bring in Everlasting Righteousness</a:t>
            </a:r>
          </a:p>
        </p:txBody>
      </p:sp>
      <p:sp>
        <p:nvSpPr>
          <p:cNvPr id="4" name="TextBox 3">
            <a:extLst>
              <a:ext uri="{FF2B5EF4-FFF2-40B4-BE49-F238E27FC236}">
                <a16:creationId xmlns:a16="http://schemas.microsoft.com/office/drawing/2014/main" id="{84058A7A-D422-F160-44C9-999838AAC9C8}"/>
              </a:ext>
            </a:extLst>
          </p:cNvPr>
          <p:cNvSpPr txBox="1"/>
          <p:nvPr/>
        </p:nvSpPr>
        <p:spPr>
          <a:xfrm>
            <a:off x="109635" y="911996"/>
            <a:ext cx="6459116" cy="5693866"/>
          </a:xfrm>
          <a:prstGeom prst="rect">
            <a:avLst/>
          </a:prstGeom>
          <a:noFill/>
        </p:spPr>
        <p:txBody>
          <a:bodyPr wrap="square">
            <a:spAutoFit/>
          </a:bodyPr>
          <a:lstStyle/>
          <a:p>
            <a:r>
              <a:rPr lang="en-US" sz="2800" dirty="0"/>
              <a:t>Romans 3:20-24 “Therefore by the deeds of the law there shall no flesh be justified in his sight: for by the law is the knowledge of sin. </a:t>
            </a:r>
            <a:r>
              <a:rPr lang="en-US" sz="2800" b="1" u="sng" dirty="0"/>
              <a:t>But now the righteousness of God without the law is manifested, being witnessed by the law and the prophets; Even the righteousness of God which is by faith of Jesus Christ unto all and upon all them that believe: for there is no difference:</a:t>
            </a:r>
            <a:r>
              <a:rPr lang="en-US" sz="2800" dirty="0"/>
              <a:t> For all have sinned, and come short of the glory of God; </a:t>
            </a:r>
            <a:r>
              <a:rPr lang="en-US" sz="2800" b="1" u="sng" dirty="0"/>
              <a:t>Being justified freely by his grace through the redemption that is in Christ Jesus</a:t>
            </a:r>
            <a:r>
              <a:rPr lang="en-US" sz="2800" dirty="0"/>
              <a:t>:”</a:t>
            </a:r>
          </a:p>
        </p:txBody>
      </p:sp>
      <p:pic>
        <p:nvPicPr>
          <p:cNvPr id="5" name="Picture 4">
            <a:extLst>
              <a:ext uri="{FF2B5EF4-FFF2-40B4-BE49-F238E27FC236}">
                <a16:creationId xmlns:a16="http://schemas.microsoft.com/office/drawing/2014/main" id="{EA8FEA27-F1A6-EB1E-7B24-BC71A684204E}"/>
              </a:ext>
            </a:extLst>
          </p:cNvPr>
          <p:cNvPicPr>
            <a:picLocks noChangeAspect="1"/>
          </p:cNvPicPr>
          <p:nvPr/>
        </p:nvPicPr>
        <p:blipFill>
          <a:blip r:embed="rId2"/>
          <a:stretch>
            <a:fillRect/>
          </a:stretch>
        </p:blipFill>
        <p:spPr>
          <a:xfrm>
            <a:off x="6736703" y="1933652"/>
            <a:ext cx="4790765" cy="3188853"/>
          </a:xfrm>
          <a:prstGeom prst="rect">
            <a:avLst/>
          </a:prstGeom>
        </p:spPr>
      </p:pic>
    </p:spTree>
    <p:extLst>
      <p:ext uri="{BB962C8B-B14F-4D97-AF65-F5344CB8AC3E}">
        <p14:creationId xmlns:p14="http://schemas.microsoft.com/office/powerpoint/2010/main" val="3676799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4EBE3-1263-5A26-84AF-1F547EA35F79}"/>
              </a:ext>
            </a:extLst>
          </p:cNvPr>
          <p:cNvSpPr>
            <a:spLocks noGrp="1"/>
          </p:cNvSpPr>
          <p:nvPr>
            <p:ph type="title"/>
          </p:nvPr>
        </p:nvSpPr>
        <p:spPr>
          <a:xfrm>
            <a:off x="838200" y="-297348"/>
            <a:ext cx="10515600" cy="1325563"/>
          </a:xfrm>
        </p:spPr>
        <p:txBody>
          <a:bodyPr/>
          <a:lstStyle/>
          <a:p>
            <a:pPr algn="ctr"/>
            <a:r>
              <a:rPr lang="en-US" dirty="0">
                <a:solidFill>
                  <a:srgbClr val="FF0000"/>
                </a:solidFill>
              </a:rPr>
              <a:t>Back to the Time Prophecy</a:t>
            </a:r>
          </a:p>
        </p:txBody>
      </p:sp>
      <p:sp>
        <p:nvSpPr>
          <p:cNvPr id="3" name="TextBox 2">
            <a:extLst>
              <a:ext uri="{FF2B5EF4-FFF2-40B4-BE49-F238E27FC236}">
                <a16:creationId xmlns:a16="http://schemas.microsoft.com/office/drawing/2014/main" id="{6EE2EF17-C071-D883-8972-1F9C92019E08}"/>
              </a:ext>
            </a:extLst>
          </p:cNvPr>
          <p:cNvSpPr txBox="1"/>
          <p:nvPr/>
        </p:nvSpPr>
        <p:spPr>
          <a:xfrm>
            <a:off x="3638939" y="531845"/>
            <a:ext cx="8553061" cy="6124754"/>
          </a:xfrm>
          <a:prstGeom prst="rect">
            <a:avLst/>
          </a:prstGeom>
          <a:noFill/>
        </p:spPr>
        <p:txBody>
          <a:bodyPr wrap="square" rtlCol="0">
            <a:spAutoFit/>
          </a:bodyPr>
          <a:lstStyle/>
          <a:p>
            <a:r>
              <a:rPr lang="en-US" sz="2800" dirty="0"/>
              <a:t>“Who would give the command? . . . I answer, It must be a king who had power over the Jews to release and restore them. It must of necessity be a king over the Medes and Persians, or it would not be in agreement with the vision in the 8</a:t>
            </a:r>
            <a:r>
              <a:rPr lang="en-US" sz="2800" baseline="30000" dirty="0"/>
              <a:t>th</a:t>
            </a:r>
            <a:r>
              <a:rPr lang="en-US" sz="2800" dirty="0"/>
              <a:t> chapter of Daniel; for he is expressly told by Gabriel that the ram he saw, and which was the first thing he did see in the vision, were the kings of the Medes and Persia. And now this same angel Gabriel has come the second time, and tells Daniel, plainly and distinctly, that he has come to make him ‘understand the vision.’ What vision? The one Daniel had in the beginning, in the 8</a:t>
            </a:r>
            <a:r>
              <a:rPr lang="en-US" sz="2800" baseline="30000" dirty="0"/>
              <a:t>th</a:t>
            </a:r>
            <a:r>
              <a:rPr lang="en-US" sz="2800" dirty="0"/>
              <a:t> chapter. See Daniel 9:21-23”—William Miller, Evidence From Scripture and History of the Second Coming of Christ about the Year 1843, p. 65-66</a:t>
            </a:r>
          </a:p>
        </p:txBody>
      </p:sp>
      <p:pic>
        <p:nvPicPr>
          <p:cNvPr id="4" name="Picture 3">
            <a:extLst>
              <a:ext uri="{FF2B5EF4-FFF2-40B4-BE49-F238E27FC236}">
                <a16:creationId xmlns:a16="http://schemas.microsoft.com/office/drawing/2014/main" id="{F6B765F4-E7AE-4FDC-D9DC-D0A0D084CD68}"/>
              </a:ext>
            </a:extLst>
          </p:cNvPr>
          <p:cNvPicPr>
            <a:picLocks noChangeAspect="1"/>
          </p:cNvPicPr>
          <p:nvPr/>
        </p:nvPicPr>
        <p:blipFill>
          <a:blip r:embed="rId2"/>
          <a:stretch>
            <a:fillRect/>
          </a:stretch>
        </p:blipFill>
        <p:spPr>
          <a:xfrm>
            <a:off x="81158" y="1147663"/>
            <a:ext cx="3478278" cy="4238431"/>
          </a:xfrm>
          <a:prstGeom prst="rect">
            <a:avLst/>
          </a:prstGeom>
        </p:spPr>
      </p:pic>
    </p:spTree>
    <p:extLst>
      <p:ext uri="{BB962C8B-B14F-4D97-AF65-F5344CB8AC3E}">
        <p14:creationId xmlns:p14="http://schemas.microsoft.com/office/powerpoint/2010/main" val="234772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27B85-AEE6-4ECC-9DFF-EA9C9418F451}"/>
              </a:ext>
            </a:extLst>
          </p:cNvPr>
          <p:cNvPicPr>
            <a:picLocks noChangeAspect="1"/>
          </p:cNvPicPr>
          <p:nvPr/>
        </p:nvPicPr>
        <p:blipFill>
          <a:blip r:embed="rId2"/>
          <a:stretch>
            <a:fillRect/>
          </a:stretch>
        </p:blipFill>
        <p:spPr>
          <a:xfrm>
            <a:off x="2438400" y="550410"/>
            <a:ext cx="4253907" cy="2133600"/>
          </a:xfrm>
          <a:prstGeom prst="rect">
            <a:avLst/>
          </a:prstGeom>
        </p:spPr>
      </p:pic>
      <p:sp>
        <p:nvSpPr>
          <p:cNvPr id="4" name="TextBox 3">
            <a:extLst>
              <a:ext uri="{FF2B5EF4-FFF2-40B4-BE49-F238E27FC236}">
                <a16:creationId xmlns:a16="http://schemas.microsoft.com/office/drawing/2014/main" id="{40C42F69-4852-47D1-B4EF-E6F741C6978C}"/>
              </a:ext>
            </a:extLst>
          </p:cNvPr>
          <p:cNvSpPr txBox="1"/>
          <p:nvPr/>
        </p:nvSpPr>
        <p:spPr>
          <a:xfrm>
            <a:off x="162202" y="1275152"/>
            <a:ext cx="2276198"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rPr>
              <a:t>Daniel 7</a:t>
            </a:r>
          </a:p>
        </p:txBody>
      </p:sp>
      <p:sp>
        <p:nvSpPr>
          <p:cNvPr id="5" name="TextBox 4">
            <a:extLst>
              <a:ext uri="{FF2B5EF4-FFF2-40B4-BE49-F238E27FC236}">
                <a16:creationId xmlns:a16="http://schemas.microsoft.com/office/drawing/2014/main" id="{65F9C63D-30B7-4E4B-8DB3-D131B9849DF4}"/>
              </a:ext>
            </a:extLst>
          </p:cNvPr>
          <p:cNvSpPr txBox="1"/>
          <p:nvPr/>
        </p:nvSpPr>
        <p:spPr>
          <a:xfrm>
            <a:off x="2956264" y="-11557"/>
            <a:ext cx="3382392"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4</a:t>
            </a:r>
            <a:r>
              <a:rPr lang="en-US" sz="3200" b="1" baseline="30000" dirty="0">
                <a:effectLst>
                  <a:outerShdw blurRad="38100" dist="38100" dir="2700000" algn="tl">
                    <a:srgbClr val="000000">
                      <a:alpha val="43137"/>
                    </a:srgbClr>
                  </a:outerShdw>
                </a:effectLst>
              </a:rPr>
              <a:t>th</a:t>
            </a:r>
            <a:r>
              <a:rPr lang="en-US" sz="3200" b="1" dirty="0">
                <a:effectLst>
                  <a:outerShdw blurRad="38100" dist="38100" dir="2700000" algn="tl">
                    <a:srgbClr val="000000">
                      <a:alpha val="43137"/>
                    </a:srgbClr>
                  </a:outerShdw>
                </a:effectLst>
              </a:rPr>
              <a:t> Beast</a:t>
            </a:r>
          </a:p>
        </p:txBody>
      </p:sp>
      <p:sp>
        <p:nvSpPr>
          <p:cNvPr id="6" name="TextBox 5">
            <a:extLst>
              <a:ext uri="{FF2B5EF4-FFF2-40B4-BE49-F238E27FC236}">
                <a16:creationId xmlns:a16="http://schemas.microsoft.com/office/drawing/2014/main" id="{E4FA73DB-8FB2-4327-915F-6C5FE6A52786}"/>
              </a:ext>
            </a:extLst>
          </p:cNvPr>
          <p:cNvSpPr txBox="1"/>
          <p:nvPr/>
        </p:nvSpPr>
        <p:spPr>
          <a:xfrm>
            <a:off x="8195569" y="-11557"/>
            <a:ext cx="3382392"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Little Horn</a:t>
            </a:r>
          </a:p>
        </p:txBody>
      </p:sp>
      <p:pic>
        <p:nvPicPr>
          <p:cNvPr id="7" name="Picture 6">
            <a:extLst>
              <a:ext uri="{FF2B5EF4-FFF2-40B4-BE49-F238E27FC236}">
                <a16:creationId xmlns:a16="http://schemas.microsoft.com/office/drawing/2014/main" id="{4026497A-A124-4F0B-82EC-1FF70203AAEF}"/>
              </a:ext>
            </a:extLst>
          </p:cNvPr>
          <p:cNvPicPr>
            <a:picLocks noChangeAspect="1"/>
          </p:cNvPicPr>
          <p:nvPr/>
        </p:nvPicPr>
        <p:blipFill>
          <a:blip r:embed="rId3"/>
          <a:stretch>
            <a:fillRect/>
          </a:stretch>
        </p:blipFill>
        <p:spPr>
          <a:xfrm>
            <a:off x="7810882" y="550410"/>
            <a:ext cx="3767079" cy="2300288"/>
          </a:xfrm>
          <a:prstGeom prst="rect">
            <a:avLst/>
          </a:prstGeom>
        </p:spPr>
      </p:pic>
      <p:sp>
        <p:nvSpPr>
          <p:cNvPr id="8" name="TextBox 7">
            <a:extLst>
              <a:ext uri="{FF2B5EF4-FFF2-40B4-BE49-F238E27FC236}">
                <a16:creationId xmlns:a16="http://schemas.microsoft.com/office/drawing/2014/main" id="{02972550-0065-4371-8D91-523B9FB56A52}"/>
              </a:ext>
            </a:extLst>
          </p:cNvPr>
          <p:cNvSpPr txBox="1"/>
          <p:nvPr/>
        </p:nvSpPr>
        <p:spPr>
          <a:xfrm>
            <a:off x="162202" y="4803359"/>
            <a:ext cx="2276198"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rPr>
              <a:t>Daniel 8</a:t>
            </a:r>
          </a:p>
        </p:txBody>
      </p:sp>
      <p:pic>
        <p:nvPicPr>
          <p:cNvPr id="9" name="Picture 8">
            <a:extLst>
              <a:ext uri="{FF2B5EF4-FFF2-40B4-BE49-F238E27FC236}">
                <a16:creationId xmlns:a16="http://schemas.microsoft.com/office/drawing/2014/main" id="{6BEA47D6-3372-4931-90A4-D380D15F2004}"/>
              </a:ext>
            </a:extLst>
          </p:cNvPr>
          <p:cNvPicPr>
            <a:picLocks noChangeAspect="1"/>
          </p:cNvPicPr>
          <p:nvPr/>
        </p:nvPicPr>
        <p:blipFill>
          <a:blip r:embed="rId2"/>
          <a:stretch>
            <a:fillRect/>
          </a:stretch>
        </p:blipFill>
        <p:spPr>
          <a:xfrm>
            <a:off x="2519779" y="4205280"/>
            <a:ext cx="4253907" cy="2133600"/>
          </a:xfrm>
          <a:prstGeom prst="rect">
            <a:avLst/>
          </a:prstGeom>
        </p:spPr>
      </p:pic>
      <p:sp>
        <p:nvSpPr>
          <p:cNvPr id="10" name="TextBox 9">
            <a:extLst>
              <a:ext uri="{FF2B5EF4-FFF2-40B4-BE49-F238E27FC236}">
                <a16:creationId xmlns:a16="http://schemas.microsoft.com/office/drawing/2014/main" id="{ACCD61DE-7F28-4B5B-AF0D-FD85F4C73C58}"/>
              </a:ext>
            </a:extLst>
          </p:cNvPr>
          <p:cNvSpPr txBox="1"/>
          <p:nvPr/>
        </p:nvSpPr>
        <p:spPr>
          <a:xfrm>
            <a:off x="3037643" y="3643313"/>
            <a:ext cx="3382392"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Little Horn</a:t>
            </a:r>
          </a:p>
        </p:txBody>
      </p:sp>
      <p:sp>
        <p:nvSpPr>
          <p:cNvPr id="11" name="TextBox 10">
            <a:extLst>
              <a:ext uri="{FF2B5EF4-FFF2-40B4-BE49-F238E27FC236}">
                <a16:creationId xmlns:a16="http://schemas.microsoft.com/office/drawing/2014/main" id="{5FF65F87-21A5-4DE0-953C-932172DC79CD}"/>
              </a:ext>
            </a:extLst>
          </p:cNvPr>
          <p:cNvSpPr txBox="1"/>
          <p:nvPr/>
        </p:nvSpPr>
        <p:spPr>
          <a:xfrm>
            <a:off x="7873584" y="3620505"/>
            <a:ext cx="3767079"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Little Horn</a:t>
            </a:r>
          </a:p>
        </p:txBody>
      </p:sp>
      <p:pic>
        <p:nvPicPr>
          <p:cNvPr id="12" name="Picture 11">
            <a:extLst>
              <a:ext uri="{FF2B5EF4-FFF2-40B4-BE49-F238E27FC236}">
                <a16:creationId xmlns:a16="http://schemas.microsoft.com/office/drawing/2014/main" id="{4050118C-DF37-4F61-8790-C7D7946E68C2}"/>
              </a:ext>
            </a:extLst>
          </p:cNvPr>
          <p:cNvPicPr>
            <a:picLocks noChangeAspect="1"/>
          </p:cNvPicPr>
          <p:nvPr/>
        </p:nvPicPr>
        <p:blipFill>
          <a:blip r:embed="rId3"/>
          <a:stretch>
            <a:fillRect/>
          </a:stretch>
        </p:blipFill>
        <p:spPr>
          <a:xfrm>
            <a:off x="7892261" y="4228088"/>
            <a:ext cx="3729727" cy="2277480"/>
          </a:xfrm>
          <a:prstGeom prst="rect">
            <a:avLst/>
          </a:prstGeom>
        </p:spPr>
      </p:pic>
      <p:sp>
        <p:nvSpPr>
          <p:cNvPr id="2" name="Arrow: Right 1">
            <a:extLst>
              <a:ext uri="{FF2B5EF4-FFF2-40B4-BE49-F238E27FC236}">
                <a16:creationId xmlns:a16="http://schemas.microsoft.com/office/drawing/2014/main" id="{114DC725-8CB4-4FCE-8B77-00E4519531EC}"/>
              </a:ext>
            </a:extLst>
          </p:cNvPr>
          <p:cNvSpPr/>
          <p:nvPr/>
        </p:nvSpPr>
        <p:spPr>
          <a:xfrm>
            <a:off x="6420035" y="1124622"/>
            <a:ext cx="1569868" cy="93955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C5C176E7-884E-4DD1-B089-280198BEEA65}"/>
              </a:ext>
            </a:extLst>
          </p:cNvPr>
          <p:cNvSpPr/>
          <p:nvPr/>
        </p:nvSpPr>
        <p:spPr>
          <a:xfrm>
            <a:off x="6625701" y="4641688"/>
            <a:ext cx="1569868" cy="93955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67237B8-E019-421E-B3BD-AFE7472E18D3}"/>
              </a:ext>
            </a:extLst>
          </p:cNvPr>
          <p:cNvSpPr txBox="1"/>
          <p:nvPr/>
        </p:nvSpPr>
        <p:spPr>
          <a:xfrm>
            <a:off x="6420035" y="3412665"/>
            <a:ext cx="1924975" cy="923330"/>
          </a:xfrm>
          <a:prstGeom prst="rect">
            <a:avLst/>
          </a:prstGeom>
          <a:noFill/>
        </p:spPr>
        <p:txBody>
          <a:bodyPr wrap="square" rtlCol="0">
            <a:spAutoFit/>
          </a:bodyPr>
          <a:lstStyle/>
          <a:p>
            <a:pPr algn="ctr"/>
            <a:r>
              <a:rPr lang="en-US" b="1" i="1" dirty="0">
                <a:solidFill>
                  <a:srgbClr val="002060"/>
                </a:solidFill>
                <a:effectLst>
                  <a:outerShdw blurRad="38100" dist="38100" dir="2700000" algn="tl">
                    <a:srgbClr val="000000">
                      <a:alpha val="43137"/>
                    </a:srgbClr>
                  </a:outerShdw>
                </a:effectLst>
              </a:rPr>
              <a:t>Progression of Rome through time…</a:t>
            </a:r>
          </a:p>
        </p:txBody>
      </p:sp>
      <p:sp>
        <p:nvSpPr>
          <p:cNvPr id="15" name="TextBox 14">
            <a:extLst>
              <a:ext uri="{FF2B5EF4-FFF2-40B4-BE49-F238E27FC236}">
                <a16:creationId xmlns:a16="http://schemas.microsoft.com/office/drawing/2014/main" id="{16D57BBC-F0ED-4BDD-8AA9-BAA3FD4E6686}"/>
              </a:ext>
            </a:extLst>
          </p:cNvPr>
          <p:cNvSpPr txBox="1"/>
          <p:nvPr/>
        </p:nvSpPr>
        <p:spPr>
          <a:xfrm>
            <a:off x="6242481" y="-26579"/>
            <a:ext cx="1924975" cy="923330"/>
          </a:xfrm>
          <a:prstGeom prst="rect">
            <a:avLst/>
          </a:prstGeom>
          <a:noFill/>
        </p:spPr>
        <p:txBody>
          <a:bodyPr wrap="square" rtlCol="0">
            <a:spAutoFit/>
          </a:bodyPr>
          <a:lstStyle/>
          <a:p>
            <a:pPr algn="ctr"/>
            <a:r>
              <a:rPr lang="en-US" b="1" i="1" dirty="0">
                <a:solidFill>
                  <a:srgbClr val="002060"/>
                </a:solidFill>
                <a:effectLst>
                  <a:outerShdw blurRad="38100" dist="38100" dir="2700000" algn="tl">
                    <a:srgbClr val="000000">
                      <a:alpha val="43137"/>
                    </a:srgbClr>
                  </a:outerShdw>
                </a:effectLst>
              </a:rPr>
              <a:t>Progression of Rome through time…</a:t>
            </a:r>
          </a:p>
        </p:txBody>
      </p:sp>
    </p:spTree>
    <p:extLst>
      <p:ext uri="{BB962C8B-B14F-4D97-AF65-F5344CB8AC3E}">
        <p14:creationId xmlns:p14="http://schemas.microsoft.com/office/powerpoint/2010/main" val="107094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D64F-4C93-3DAC-EA25-F1FE5358B5A9}"/>
              </a:ext>
            </a:extLst>
          </p:cNvPr>
          <p:cNvSpPr>
            <a:spLocks noGrp="1"/>
          </p:cNvSpPr>
          <p:nvPr>
            <p:ph type="title"/>
          </p:nvPr>
        </p:nvSpPr>
        <p:spPr>
          <a:xfrm>
            <a:off x="838200" y="-288018"/>
            <a:ext cx="10515600" cy="1325563"/>
          </a:xfrm>
        </p:spPr>
        <p:txBody>
          <a:bodyPr/>
          <a:lstStyle/>
          <a:p>
            <a:pPr algn="ctr"/>
            <a:r>
              <a:rPr lang="en-US" dirty="0">
                <a:solidFill>
                  <a:srgbClr val="00B050"/>
                </a:solidFill>
              </a:rPr>
              <a:t>Time Period Breakdown</a:t>
            </a:r>
          </a:p>
        </p:txBody>
      </p:sp>
      <p:sp>
        <p:nvSpPr>
          <p:cNvPr id="3" name="TextBox 2">
            <a:extLst>
              <a:ext uri="{FF2B5EF4-FFF2-40B4-BE49-F238E27FC236}">
                <a16:creationId xmlns:a16="http://schemas.microsoft.com/office/drawing/2014/main" id="{3C0FDBB6-BC5F-371D-34D9-1681097EEB95}"/>
              </a:ext>
            </a:extLst>
          </p:cNvPr>
          <p:cNvSpPr txBox="1"/>
          <p:nvPr/>
        </p:nvSpPr>
        <p:spPr>
          <a:xfrm>
            <a:off x="223934" y="709127"/>
            <a:ext cx="8369559" cy="6124754"/>
          </a:xfrm>
          <a:prstGeom prst="rect">
            <a:avLst/>
          </a:prstGeom>
          <a:noFill/>
        </p:spPr>
        <p:txBody>
          <a:bodyPr wrap="square" rtlCol="0">
            <a:spAutoFit/>
          </a:bodyPr>
          <a:lstStyle/>
          <a:p>
            <a:r>
              <a:rPr lang="en-US" sz="2800" dirty="0"/>
              <a:t>In Daniel 9:24-27, Gabriel is explaining to Daniel that his people (the Jewish Nation) has </a:t>
            </a:r>
            <a:r>
              <a:rPr lang="en-US" sz="2800" b="1" u="sng" dirty="0"/>
              <a:t>70 “Weeks” or 490 years</a:t>
            </a:r>
            <a:r>
              <a:rPr lang="en-US" sz="2800" dirty="0"/>
              <a:t> of allotted probationary time to do God’s will before He moves on to another “nation”—the Messiah will appear in this time period.</a:t>
            </a:r>
          </a:p>
          <a:p>
            <a:endParaRPr lang="en-US" sz="2800" dirty="0"/>
          </a:p>
          <a:p>
            <a:r>
              <a:rPr lang="en-US" sz="2800" dirty="0"/>
              <a:t>Once the Decree to </a:t>
            </a:r>
            <a:r>
              <a:rPr lang="en-US" sz="2800" b="1" u="sng" dirty="0"/>
              <a:t>Restore</a:t>
            </a:r>
            <a:r>
              <a:rPr lang="en-US" sz="2800" dirty="0"/>
              <a:t> and </a:t>
            </a:r>
            <a:r>
              <a:rPr lang="en-US" sz="2800" b="1" u="sng" dirty="0"/>
              <a:t>Rebuild</a:t>
            </a:r>
            <a:r>
              <a:rPr lang="en-US" sz="2800" dirty="0"/>
              <a:t> Jerusalem occurs, the time starts. It will take </a:t>
            </a:r>
            <a:r>
              <a:rPr lang="en-US" sz="2800" b="1" u="sng" dirty="0"/>
              <a:t>7 “Weeks” or 49 years</a:t>
            </a:r>
            <a:r>
              <a:rPr lang="en-US" sz="2800" dirty="0"/>
              <a:t> to Rebuild the wall and city in troublous times. </a:t>
            </a:r>
          </a:p>
          <a:p>
            <a:endParaRPr lang="en-US" sz="2800" dirty="0"/>
          </a:p>
          <a:p>
            <a:r>
              <a:rPr lang="en-US" sz="2800" dirty="0"/>
              <a:t>After the first 49 years has passed, an additional </a:t>
            </a:r>
            <a:r>
              <a:rPr lang="en-US" sz="2800" b="1" u="sng" dirty="0"/>
              <a:t>62 “Weeks” or 434 years</a:t>
            </a:r>
            <a:r>
              <a:rPr lang="en-US" sz="2800" dirty="0"/>
              <a:t> will pass, and at some point AFTER that time, the Messiah shall be “cut off” or killed</a:t>
            </a:r>
          </a:p>
          <a:p>
            <a:endParaRPr lang="en-US" sz="2800" dirty="0"/>
          </a:p>
        </p:txBody>
      </p:sp>
      <p:pic>
        <p:nvPicPr>
          <p:cNvPr id="4" name="Picture 3">
            <a:extLst>
              <a:ext uri="{FF2B5EF4-FFF2-40B4-BE49-F238E27FC236}">
                <a16:creationId xmlns:a16="http://schemas.microsoft.com/office/drawing/2014/main" id="{91A0FDA6-E28A-9153-EBF3-41002721EDD9}"/>
              </a:ext>
            </a:extLst>
          </p:cNvPr>
          <p:cNvPicPr>
            <a:picLocks noChangeAspect="1"/>
          </p:cNvPicPr>
          <p:nvPr/>
        </p:nvPicPr>
        <p:blipFill>
          <a:blip r:embed="rId2"/>
          <a:stretch>
            <a:fillRect/>
          </a:stretch>
        </p:blipFill>
        <p:spPr>
          <a:xfrm>
            <a:off x="8593493" y="970384"/>
            <a:ext cx="3481550" cy="4351938"/>
          </a:xfrm>
          <a:prstGeom prst="rect">
            <a:avLst/>
          </a:prstGeom>
        </p:spPr>
      </p:pic>
    </p:spTree>
    <p:extLst>
      <p:ext uri="{BB962C8B-B14F-4D97-AF65-F5344CB8AC3E}">
        <p14:creationId xmlns:p14="http://schemas.microsoft.com/office/powerpoint/2010/main" val="1720382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B55B-2340-B7DD-FD16-84C321E31C82}"/>
              </a:ext>
            </a:extLst>
          </p:cNvPr>
          <p:cNvSpPr>
            <a:spLocks noGrp="1"/>
          </p:cNvSpPr>
          <p:nvPr>
            <p:ph type="title"/>
          </p:nvPr>
        </p:nvSpPr>
        <p:spPr>
          <a:xfrm>
            <a:off x="838200" y="-316010"/>
            <a:ext cx="10515600" cy="1325563"/>
          </a:xfrm>
        </p:spPr>
        <p:txBody>
          <a:bodyPr/>
          <a:lstStyle/>
          <a:p>
            <a:r>
              <a:rPr lang="en-US" dirty="0">
                <a:solidFill>
                  <a:srgbClr val="002060"/>
                </a:solidFill>
              </a:rPr>
              <a:t>The Decree to Restore and Rebuild Jerusalem</a:t>
            </a:r>
          </a:p>
        </p:txBody>
      </p:sp>
      <p:sp>
        <p:nvSpPr>
          <p:cNvPr id="3" name="TextBox 2">
            <a:extLst>
              <a:ext uri="{FF2B5EF4-FFF2-40B4-BE49-F238E27FC236}">
                <a16:creationId xmlns:a16="http://schemas.microsoft.com/office/drawing/2014/main" id="{A366FC7F-6EA3-6C39-554C-7E188D674CFE}"/>
              </a:ext>
            </a:extLst>
          </p:cNvPr>
          <p:cNvSpPr txBox="1"/>
          <p:nvPr/>
        </p:nvSpPr>
        <p:spPr>
          <a:xfrm>
            <a:off x="65315" y="578498"/>
            <a:ext cx="9647854" cy="6370975"/>
          </a:xfrm>
          <a:prstGeom prst="rect">
            <a:avLst/>
          </a:prstGeom>
          <a:noFill/>
        </p:spPr>
        <p:txBody>
          <a:bodyPr wrap="square" rtlCol="0">
            <a:spAutoFit/>
          </a:bodyPr>
          <a:lstStyle/>
          <a:p>
            <a:r>
              <a:rPr lang="en-US" sz="2400" b="1" u="sng" dirty="0"/>
              <a:t>Bible Option 1: Cyrus’ Decree in 536 BC-</a:t>
            </a:r>
          </a:p>
          <a:p>
            <a:r>
              <a:rPr lang="en-US" sz="2400" dirty="0"/>
              <a:t>Ezra 1:1-4 “Now in the first year of Cyrus king of Persia, that the word of the </a:t>
            </a:r>
            <a:r>
              <a:rPr lang="en-US" sz="2400" cap="small" dirty="0">
                <a:effectLst/>
              </a:rPr>
              <a:t>Lord</a:t>
            </a:r>
            <a:r>
              <a:rPr lang="en-US" sz="2400" dirty="0"/>
              <a:t> by the mouth of Jeremiah might be fulfilled, the </a:t>
            </a:r>
            <a:r>
              <a:rPr lang="en-US" sz="2400" cap="small" dirty="0">
                <a:effectLst/>
              </a:rPr>
              <a:t>Lord</a:t>
            </a:r>
            <a:r>
              <a:rPr lang="en-US" sz="2400" dirty="0"/>
              <a:t> stirred up the spirit of Cyrus king of Persia, that he made a proclamation throughout all his kingdom, and put it also in writing, saying,</a:t>
            </a:r>
            <a:r>
              <a:rPr lang="en-US" sz="2400" baseline="30000" dirty="0"/>
              <a:t> </a:t>
            </a:r>
            <a:r>
              <a:rPr lang="en-US" sz="2400" dirty="0"/>
              <a:t>Thus saith Cyrus king of Persia, The </a:t>
            </a:r>
            <a:r>
              <a:rPr lang="en-US" sz="2400" cap="small" dirty="0">
                <a:effectLst/>
              </a:rPr>
              <a:t>Lord</a:t>
            </a:r>
            <a:r>
              <a:rPr lang="en-US" sz="2400" dirty="0"/>
              <a:t> God of heaven hath given me all the kingdoms of the earth; and </a:t>
            </a:r>
            <a:r>
              <a:rPr lang="en-US" sz="2400" b="1" u="sng" dirty="0"/>
              <a:t>he hath charged me to build him an house at Jerusalem, which is in Judah.</a:t>
            </a:r>
            <a:r>
              <a:rPr lang="en-US" sz="2400" baseline="30000" dirty="0"/>
              <a:t> </a:t>
            </a:r>
            <a:r>
              <a:rPr lang="en-US" sz="2400" dirty="0"/>
              <a:t>Who is there among you of all his people? his God be with him, and let him go up to Jerusalem, which is in Judah, and </a:t>
            </a:r>
            <a:r>
              <a:rPr lang="en-US" sz="2400" b="1" u="sng" dirty="0"/>
              <a:t>build the house of the </a:t>
            </a:r>
            <a:r>
              <a:rPr lang="en-US" sz="2400" b="1" u="sng" cap="small" dirty="0">
                <a:effectLst/>
              </a:rPr>
              <a:t>Lord</a:t>
            </a:r>
            <a:r>
              <a:rPr lang="en-US" sz="2400" b="1" u="sng" dirty="0"/>
              <a:t> God of Israel</a:t>
            </a:r>
            <a:r>
              <a:rPr lang="en-US" sz="2400" dirty="0"/>
              <a:t>, (he is the God,) which is in Jerusalem.</a:t>
            </a:r>
            <a:r>
              <a:rPr lang="en-US" sz="2400" baseline="30000" dirty="0"/>
              <a:t> </a:t>
            </a:r>
            <a:r>
              <a:rPr lang="en-US" sz="2400" dirty="0"/>
              <a:t>And whosoever </a:t>
            </a:r>
            <a:r>
              <a:rPr lang="en-US" sz="2400" dirty="0" err="1"/>
              <a:t>remaineth</a:t>
            </a:r>
            <a:r>
              <a:rPr lang="en-US" sz="2400" dirty="0"/>
              <a:t> in any place where he </a:t>
            </a:r>
            <a:r>
              <a:rPr lang="en-US" sz="2400" dirty="0" err="1"/>
              <a:t>sojourneth</a:t>
            </a:r>
            <a:r>
              <a:rPr lang="en-US" sz="2400" dirty="0"/>
              <a:t>, let the men of his place help him with silver, and with gold, and with goods, and with beasts, beside the freewill offering for the house of God that is in Jerusalem.”</a:t>
            </a:r>
          </a:p>
          <a:p>
            <a:endParaRPr lang="en-US" sz="2400" dirty="0"/>
          </a:p>
          <a:p>
            <a:r>
              <a:rPr lang="en-US" sz="2400" dirty="0"/>
              <a:t>Does This Decree </a:t>
            </a:r>
            <a:r>
              <a:rPr lang="en-US" sz="2400" b="1" i="1" u="sng" dirty="0"/>
              <a:t>Restore</a:t>
            </a:r>
            <a:r>
              <a:rPr lang="en-US" sz="2400" dirty="0"/>
              <a:t> and </a:t>
            </a:r>
            <a:r>
              <a:rPr lang="en-US" sz="2400" b="1" i="1" u="sng" dirty="0"/>
              <a:t>Rebuild</a:t>
            </a:r>
            <a:r>
              <a:rPr lang="en-US" sz="2400" dirty="0"/>
              <a:t> Jerusalem?</a:t>
            </a:r>
          </a:p>
          <a:p>
            <a:endParaRPr lang="en-US" sz="2400" dirty="0"/>
          </a:p>
          <a:p>
            <a:r>
              <a:rPr lang="en-US" sz="2400" dirty="0"/>
              <a:t>Answer: NO—Just Rebuild</a:t>
            </a:r>
          </a:p>
        </p:txBody>
      </p:sp>
      <p:pic>
        <p:nvPicPr>
          <p:cNvPr id="4" name="Picture 3">
            <a:extLst>
              <a:ext uri="{FF2B5EF4-FFF2-40B4-BE49-F238E27FC236}">
                <a16:creationId xmlns:a16="http://schemas.microsoft.com/office/drawing/2014/main" id="{110BE833-7F15-F621-5594-50EC7D194C62}"/>
              </a:ext>
            </a:extLst>
          </p:cNvPr>
          <p:cNvPicPr>
            <a:picLocks noChangeAspect="1"/>
          </p:cNvPicPr>
          <p:nvPr/>
        </p:nvPicPr>
        <p:blipFill>
          <a:blip r:embed="rId2"/>
          <a:stretch>
            <a:fillRect/>
          </a:stretch>
        </p:blipFill>
        <p:spPr>
          <a:xfrm>
            <a:off x="9622458" y="3890866"/>
            <a:ext cx="2415198" cy="2861484"/>
          </a:xfrm>
          <a:prstGeom prst="rect">
            <a:avLst/>
          </a:prstGeom>
        </p:spPr>
      </p:pic>
      <p:pic>
        <p:nvPicPr>
          <p:cNvPr id="5" name="Picture 4">
            <a:extLst>
              <a:ext uri="{FF2B5EF4-FFF2-40B4-BE49-F238E27FC236}">
                <a16:creationId xmlns:a16="http://schemas.microsoft.com/office/drawing/2014/main" id="{408DEC03-755C-AFE0-7AE8-2A51CD4C1F5D}"/>
              </a:ext>
            </a:extLst>
          </p:cNvPr>
          <p:cNvPicPr>
            <a:picLocks noChangeAspect="1"/>
          </p:cNvPicPr>
          <p:nvPr/>
        </p:nvPicPr>
        <p:blipFill>
          <a:blip r:embed="rId3"/>
          <a:stretch>
            <a:fillRect/>
          </a:stretch>
        </p:blipFill>
        <p:spPr>
          <a:xfrm>
            <a:off x="9806472" y="683273"/>
            <a:ext cx="2231183" cy="3049283"/>
          </a:xfrm>
          <a:prstGeom prst="rect">
            <a:avLst/>
          </a:prstGeom>
        </p:spPr>
      </p:pic>
    </p:spTree>
    <p:extLst>
      <p:ext uri="{BB962C8B-B14F-4D97-AF65-F5344CB8AC3E}">
        <p14:creationId xmlns:p14="http://schemas.microsoft.com/office/powerpoint/2010/main" val="377123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B55B-2340-B7DD-FD16-84C321E31C82}"/>
              </a:ext>
            </a:extLst>
          </p:cNvPr>
          <p:cNvSpPr>
            <a:spLocks noGrp="1"/>
          </p:cNvSpPr>
          <p:nvPr>
            <p:ph type="title"/>
          </p:nvPr>
        </p:nvSpPr>
        <p:spPr>
          <a:xfrm>
            <a:off x="838200" y="-316010"/>
            <a:ext cx="10515600" cy="1325563"/>
          </a:xfrm>
        </p:spPr>
        <p:txBody>
          <a:bodyPr/>
          <a:lstStyle/>
          <a:p>
            <a:r>
              <a:rPr lang="en-US" dirty="0">
                <a:solidFill>
                  <a:srgbClr val="002060"/>
                </a:solidFill>
              </a:rPr>
              <a:t>The Decree to Restore and Rebuild Jerusalem</a:t>
            </a:r>
          </a:p>
        </p:txBody>
      </p:sp>
      <p:sp>
        <p:nvSpPr>
          <p:cNvPr id="3" name="TextBox 2">
            <a:extLst>
              <a:ext uri="{FF2B5EF4-FFF2-40B4-BE49-F238E27FC236}">
                <a16:creationId xmlns:a16="http://schemas.microsoft.com/office/drawing/2014/main" id="{A366FC7F-6EA3-6C39-554C-7E188D674CFE}"/>
              </a:ext>
            </a:extLst>
          </p:cNvPr>
          <p:cNvSpPr txBox="1"/>
          <p:nvPr/>
        </p:nvSpPr>
        <p:spPr>
          <a:xfrm>
            <a:off x="0" y="475857"/>
            <a:ext cx="12191999"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Bible Option 2: Darius’ Decree in 519 BC-</a:t>
            </a:r>
          </a:p>
          <a:p>
            <a:r>
              <a:rPr kumimoji="0" lang="en-US" b="0" i="0" u="none" strike="noStrike" kern="1200" cap="none" spc="0" normalizeH="0" baseline="0" noProof="0" dirty="0">
                <a:ln>
                  <a:noFill/>
                </a:ln>
                <a:solidFill>
                  <a:prstClr val="black"/>
                </a:solidFill>
                <a:effectLst/>
                <a:uLnTx/>
                <a:uFillTx/>
                <a:latin typeface="Calibri" panose="020F0502020204030204"/>
              </a:rPr>
              <a:t>Ezra </a:t>
            </a:r>
            <a:r>
              <a:rPr lang="en-US" dirty="0">
                <a:solidFill>
                  <a:prstClr val="black"/>
                </a:solidFill>
                <a:latin typeface="Calibri" panose="020F0502020204030204"/>
              </a:rPr>
              <a:t>6:1-12</a:t>
            </a:r>
            <a:r>
              <a:rPr kumimoji="0" lang="en-US" b="0" i="0" u="none" strike="noStrike" kern="1200" cap="none" spc="0" normalizeH="0" baseline="0" noProof="0" dirty="0">
                <a:ln>
                  <a:noFill/>
                </a:ln>
                <a:solidFill>
                  <a:prstClr val="black"/>
                </a:solidFill>
                <a:effectLst/>
                <a:uLnTx/>
                <a:uFillTx/>
                <a:latin typeface="Calibri" panose="020F0502020204030204"/>
              </a:rPr>
              <a:t> “</a:t>
            </a:r>
            <a:r>
              <a:rPr lang="en-US" dirty="0"/>
              <a:t>Then Darius the king made a decree, and search was made in the house of the rolls, where the treasures were laid up in Babylon. And there was found at </a:t>
            </a:r>
            <a:r>
              <a:rPr lang="en-US" dirty="0" err="1"/>
              <a:t>Achmetha</a:t>
            </a:r>
            <a:r>
              <a:rPr lang="en-US" dirty="0"/>
              <a:t>, in the palace that is in the province of the Medes, a roll, and therein was a record thus written:</a:t>
            </a:r>
            <a:r>
              <a:rPr lang="en-US" baseline="30000" dirty="0"/>
              <a:t> </a:t>
            </a:r>
            <a:r>
              <a:rPr lang="en-US" dirty="0"/>
              <a:t>In the first year of Cyrus the king the same </a:t>
            </a:r>
            <a:r>
              <a:rPr lang="en-US" b="1" u="sng" dirty="0"/>
              <a:t>Cyrus the king made a decree concerning the house of God at Jerusalem, Let the house be </a:t>
            </a:r>
            <a:r>
              <a:rPr lang="en-US" b="1" u="sng" dirty="0" err="1"/>
              <a:t>builded</a:t>
            </a:r>
            <a:r>
              <a:rPr lang="en-US" b="1" u="sng" dirty="0"/>
              <a:t>, the place where they offered sacrifices, and let the foundations thereof be strongly laid</a:t>
            </a:r>
            <a:r>
              <a:rPr lang="en-US" dirty="0"/>
              <a:t>; the height thereof threescore cubits, and the breadth thereof threescore cubits;</a:t>
            </a:r>
            <a:r>
              <a:rPr lang="en-US" baseline="30000" dirty="0"/>
              <a:t> </a:t>
            </a:r>
            <a:r>
              <a:rPr lang="en-US" dirty="0"/>
              <a:t>With three rows of great stones, and a row of new timber: and let the expenses be given out of the king's house:</a:t>
            </a:r>
            <a:r>
              <a:rPr lang="en-US" baseline="30000" dirty="0"/>
              <a:t> </a:t>
            </a:r>
            <a:r>
              <a:rPr lang="en-US" b="1" u="sng" dirty="0"/>
              <a:t>And also let the golden and silver vessels of the house of God, which Nebuchadnezzar took forth out of the temple which is at Jerusalem, and brought unto Babylon, be restored, and brought again unto the temple which is at Jerusalem, every one to his place, and place them in the house of God</a:t>
            </a:r>
            <a:r>
              <a:rPr lang="en-US" dirty="0"/>
              <a:t>.</a:t>
            </a:r>
            <a:r>
              <a:rPr lang="en-US" baseline="30000" dirty="0"/>
              <a:t> </a:t>
            </a:r>
            <a:r>
              <a:rPr lang="en-US" dirty="0"/>
              <a:t>Now therefore, </a:t>
            </a:r>
            <a:r>
              <a:rPr lang="en-US" dirty="0" err="1"/>
              <a:t>Tatnai</a:t>
            </a:r>
            <a:r>
              <a:rPr lang="en-US" dirty="0"/>
              <a:t>, governor beyond the river, </a:t>
            </a:r>
            <a:r>
              <a:rPr lang="en-US" dirty="0" err="1"/>
              <a:t>Shetharboznai</a:t>
            </a:r>
            <a:r>
              <a:rPr lang="en-US" dirty="0"/>
              <a:t>, and your companions the </a:t>
            </a:r>
            <a:r>
              <a:rPr lang="en-US" dirty="0" err="1"/>
              <a:t>Apharsachites</a:t>
            </a:r>
            <a:r>
              <a:rPr lang="en-US" dirty="0"/>
              <a:t>, which are beyond the river, be ye far from thence:</a:t>
            </a:r>
            <a:r>
              <a:rPr lang="en-US" baseline="30000" dirty="0"/>
              <a:t> </a:t>
            </a:r>
            <a:r>
              <a:rPr lang="en-US" b="1" dirty="0"/>
              <a:t>Let the work of this house of God alone; let the governor of the Jews and the elders of the Jews build this house of God in his place.</a:t>
            </a:r>
            <a:r>
              <a:rPr lang="en-US" b="1" baseline="30000" dirty="0"/>
              <a:t> </a:t>
            </a:r>
            <a:r>
              <a:rPr lang="en-US" b="1" dirty="0"/>
              <a:t>Moreover I make a decree what ye shall do to the elders of these Jews for the building of this house of God: that of the king's goods, even of the tribute beyond the river, forthwith expenses be given unto these men, that they be not hindered</a:t>
            </a:r>
            <a:r>
              <a:rPr lang="en-US" dirty="0"/>
              <a:t>.</a:t>
            </a:r>
            <a:r>
              <a:rPr lang="en-US" baseline="30000" dirty="0"/>
              <a:t> </a:t>
            </a:r>
            <a:r>
              <a:rPr lang="en-US" dirty="0"/>
              <a:t>And that which they have need of, both young bullocks, and rams, and lambs, for the burnt offerings of the God of heaven, wheat, salt, wine, and oil, according to the appointment of the priests which are at Jerusalem, let it be given them day by day without fail:</a:t>
            </a:r>
            <a:r>
              <a:rPr lang="en-US" baseline="30000" dirty="0"/>
              <a:t> </a:t>
            </a:r>
            <a:r>
              <a:rPr lang="en-US" dirty="0"/>
              <a:t>That they may offer sacrifices of sweet </a:t>
            </a:r>
            <a:r>
              <a:rPr lang="en-US" dirty="0" err="1"/>
              <a:t>savours</a:t>
            </a:r>
            <a:r>
              <a:rPr lang="en-US" dirty="0"/>
              <a:t> unto the God of heaven, and pray for the life of the king, and of his sons.</a:t>
            </a:r>
            <a:r>
              <a:rPr lang="en-US" baseline="30000" dirty="0"/>
              <a:t> </a:t>
            </a:r>
            <a:r>
              <a:rPr lang="en-US" dirty="0"/>
              <a:t>Also I have made a decree, that whosoever shall alter this word, let timber be pulled down from his house, and being set up, let him be hanged thereon; and let his house be made a dunghill for this.</a:t>
            </a:r>
            <a:r>
              <a:rPr lang="en-US" baseline="30000" dirty="0"/>
              <a:t> </a:t>
            </a:r>
            <a:r>
              <a:rPr lang="en-US" dirty="0"/>
              <a:t>And the God that hath caused his name to dwell there destroy all kings and people, that shall put to their hand to alter and to destroy this house of God which is at Jerusalem. I Darius have made a decree; let it be done with speed.</a:t>
            </a:r>
            <a:r>
              <a:rPr kumimoji="0" lang="en-US" b="0" i="0" u="none" strike="noStrike" kern="1200" cap="none" spc="0" normalizeH="0" baseline="0" noProof="0" dirty="0">
                <a:ln>
                  <a:noFill/>
                </a:ln>
                <a:solidFill>
                  <a:prstClr val="black"/>
                </a:solidFill>
                <a:effectLst/>
                <a:uLnTx/>
                <a:uFillTx/>
                <a:latin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Does This Decree </a:t>
            </a: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Restore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Rebuild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Jerusalem?</a:t>
            </a:r>
            <a:r>
              <a:rPr kumimoji="0" lang="en-US" sz="2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Answer: Somewhat—Not</a:t>
            </a:r>
            <a:r>
              <a:rPr kumimoji="0" lang="en-US" sz="2400" b="0" i="0" u="none" strike="noStrike" kern="1200" cap="none" spc="0" normalizeH="0" noProof="0" dirty="0">
                <a:ln>
                  <a:noFill/>
                </a:ln>
                <a:solidFill>
                  <a:prstClr val="black"/>
                </a:solidFill>
                <a:effectLst/>
                <a:uLnTx/>
                <a:uFillTx/>
                <a:latin typeface="Calibri" panose="020F0502020204030204"/>
                <a:ea typeface="+mn-ea"/>
                <a:cs typeface="+mn-cs"/>
              </a:rPr>
              <a:t> full restoration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85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66FC7F-6EA3-6C39-554C-7E188D674CFE}"/>
              </a:ext>
            </a:extLst>
          </p:cNvPr>
          <p:cNvSpPr txBox="1"/>
          <p:nvPr/>
        </p:nvSpPr>
        <p:spPr>
          <a:xfrm>
            <a:off x="1" y="74645"/>
            <a:ext cx="12191999"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Bible Option 3: Artaxerxes’ Decree in 457 BC-</a:t>
            </a:r>
          </a:p>
          <a:p>
            <a:r>
              <a:rPr kumimoji="0" lang="en-US" b="0" i="0" u="none" strike="noStrike" kern="1200" cap="none" spc="0" normalizeH="0" baseline="0" noProof="0" dirty="0">
                <a:ln>
                  <a:noFill/>
                </a:ln>
                <a:solidFill>
                  <a:prstClr val="black"/>
                </a:solidFill>
                <a:effectLst/>
                <a:uLnTx/>
                <a:uFillTx/>
                <a:latin typeface="Calibri" panose="020F0502020204030204"/>
              </a:rPr>
              <a:t>Ezra </a:t>
            </a:r>
            <a:r>
              <a:rPr lang="en-US" dirty="0">
                <a:solidFill>
                  <a:prstClr val="black"/>
                </a:solidFill>
                <a:latin typeface="Calibri" panose="020F0502020204030204"/>
              </a:rPr>
              <a:t>7:8,12-26</a:t>
            </a:r>
            <a:r>
              <a:rPr kumimoji="0" lang="en-US" b="0" i="0" u="none" strike="noStrike" kern="1200" cap="none" spc="0" normalizeH="0" baseline="0" noProof="0" dirty="0">
                <a:ln>
                  <a:noFill/>
                </a:ln>
                <a:solidFill>
                  <a:prstClr val="black"/>
                </a:solidFill>
                <a:effectLst/>
                <a:uLnTx/>
                <a:uFillTx/>
                <a:latin typeface="Calibri" panose="020F0502020204030204"/>
              </a:rPr>
              <a:t> “</a:t>
            </a:r>
            <a:r>
              <a:rPr lang="en-US" dirty="0"/>
              <a:t>And he came to Jerusalem in the fifth month, which was in the </a:t>
            </a:r>
            <a:r>
              <a:rPr lang="en-US" b="1" u="sng" dirty="0"/>
              <a:t>seventh year of the king. . . . Artaxerxes</a:t>
            </a:r>
            <a:r>
              <a:rPr lang="en-US" dirty="0"/>
              <a:t>, king of kings, unto Ezra the priest, a scribe of the law of the God of heaven, perfect peace, and at such a time.</a:t>
            </a:r>
            <a:r>
              <a:rPr lang="en-US" baseline="30000" dirty="0"/>
              <a:t> </a:t>
            </a:r>
            <a:r>
              <a:rPr lang="en-US" dirty="0"/>
              <a:t>I make a decree, that all they of the people of Israel, and of his priests and Levites, in my realm, which are minded of their own freewill to go up to Jerusalem, go with thee.</a:t>
            </a:r>
            <a:r>
              <a:rPr lang="en-US" baseline="30000" dirty="0"/>
              <a:t> </a:t>
            </a:r>
            <a:r>
              <a:rPr lang="en-US" b="1" dirty="0"/>
              <a:t>Forasmuch as thou art sent of the king, and of his seven counsellors, to enquire concerning Judah and Jerusalem, according to the law of thy God which is in thine hand;</a:t>
            </a:r>
            <a:r>
              <a:rPr lang="en-US" b="1" baseline="30000" dirty="0"/>
              <a:t> </a:t>
            </a:r>
            <a:r>
              <a:rPr lang="en-US" b="1" dirty="0"/>
              <a:t>And to carry the silver and gold, which the king and his counsellors have freely offered unto the God of Israel, whose habitation is in Jerusalem,</a:t>
            </a:r>
            <a:r>
              <a:rPr lang="en-US" b="1" baseline="30000" dirty="0"/>
              <a:t> </a:t>
            </a:r>
            <a:r>
              <a:rPr lang="en-US" b="1" dirty="0"/>
              <a:t>And all the silver and gold that thou canst find in all the province of Babylon, with the freewill offering of the people, and of the priests, offering willingly for the house of their God which is in Jerusalem:</a:t>
            </a:r>
            <a:r>
              <a:rPr lang="en-US" b="1" baseline="30000" dirty="0"/>
              <a:t> </a:t>
            </a:r>
            <a:r>
              <a:rPr lang="en-US" b="1" dirty="0"/>
              <a:t>That thou mayest buy speedily with this money bullocks, rams, lambs, with their meat offerings and their drink offerings, and offer them upon the altar of the house of your God which is in Jerusalem.</a:t>
            </a:r>
            <a:r>
              <a:rPr lang="en-US" b="1" baseline="30000" dirty="0"/>
              <a:t> </a:t>
            </a:r>
            <a:r>
              <a:rPr lang="en-US" b="1" dirty="0"/>
              <a:t>And whatsoever shall seem good to thee, and to thy brethren, to do with the rest of the silver and the gold, that do after the will of your God.</a:t>
            </a:r>
            <a:r>
              <a:rPr lang="en-US" b="1" baseline="30000" dirty="0"/>
              <a:t> </a:t>
            </a:r>
            <a:r>
              <a:rPr lang="en-US" b="1" dirty="0"/>
              <a:t>The vessels also that are given thee for the service of the house of thy God, those deliver thou before the God of Jerusalem.</a:t>
            </a:r>
            <a:r>
              <a:rPr lang="en-US" b="1" baseline="30000" dirty="0"/>
              <a:t> </a:t>
            </a:r>
            <a:r>
              <a:rPr lang="en-US" b="1" dirty="0"/>
              <a:t>And whatsoever more shall be needful for the house of thy God, which thou shalt have occasion to bestow, bestow it out of the king's treasure house</a:t>
            </a:r>
            <a:r>
              <a:rPr lang="en-US" dirty="0"/>
              <a:t>.</a:t>
            </a:r>
            <a:r>
              <a:rPr lang="en-US" baseline="30000" dirty="0"/>
              <a:t> </a:t>
            </a:r>
            <a:r>
              <a:rPr lang="en-US" dirty="0"/>
              <a:t>And I, even I Artaxerxes the king, do make a decree to all the treasurers which are beyond the river, that whatsoever Ezra the priest, the scribe of the law of the God of heaven, shall require of you, it be done speedily,</a:t>
            </a:r>
            <a:r>
              <a:rPr lang="en-US" baseline="30000" dirty="0"/>
              <a:t> </a:t>
            </a:r>
            <a:r>
              <a:rPr lang="en-US" dirty="0"/>
              <a:t>Unto an hundred talents of silver, and to an hundred measures of wheat, and to an hundred baths of wine, and to an hundred baths of oil, and salt without prescribing how much.</a:t>
            </a:r>
            <a:r>
              <a:rPr lang="en-US" baseline="30000" dirty="0"/>
              <a:t> </a:t>
            </a:r>
            <a:r>
              <a:rPr lang="en-US" dirty="0"/>
              <a:t>Whatsoever is commanded by the God of heaven, let it be diligently done for the house of the God of heaven: for why should there be wrath against the realm of the king and his sons?</a:t>
            </a:r>
            <a:r>
              <a:rPr lang="en-US" baseline="30000" dirty="0"/>
              <a:t> </a:t>
            </a:r>
            <a:r>
              <a:rPr lang="en-US" b="1" u="sng" dirty="0"/>
              <a:t>Also we certify you, that touching any of the priests and Levites, singers, porters, </a:t>
            </a:r>
            <a:r>
              <a:rPr lang="en-US" b="1" u="sng" dirty="0" err="1"/>
              <a:t>Nethinims</a:t>
            </a:r>
            <a:r>
              <a:rPr lang="en-US" b="1" u="sng" dirty="0"/>
              <a:t>, or ministers of this house of God, it shall not be lawful to impose toll, tribute, or custom, upon them</a:t>
            </a:r>
            <a:r>
              <a:rPr lang="en-US" dirty="0"/>
              <a:t>.</a:t>
            </a:r>
            <a:r>
              <a:rPr lang="en-US" baseline="30000" dirty="0"/>
              <a:t> </a:t>
            </a:r>
            <a:r>
              <a:rPr lang="en-US" dirty="0"/>
              <a:t>And thou, Ezra, after the wisdom of thy God, </a:t>
            </a:r>
            <a:r>
              <a:rPr lang="en-US" b="1" u="sng" dirty="0"/>
              <a:t>that is in thine hand, set magistrates and judges, which may judge all the people that are beyond the river, all such as know the laws of thy God; and teach ye them that know them not</a:t>
            </a:r>
            <a:r>
              <a:rPr lang="en-US" dirty="0"/>
              <a:t>.</a:t>
            </a:r>
            <a:r>
              <a:rPr lang="en-US" baseline="30000" dirty="0"/>
              <a:t> </a:t>
            </a:r>
            <a:r>
              <a:rPr lang="en-US" dirty="0"/>
              <a:t>And </a:t>
            </a:r>
            <a:r>
              <a:rPr lang="en-US" b="1" u="sng" dirty="0"/>
              <a:t>whosoever will not do the law of thy God, and the law of the king, let judgment be executed speedily upon him, whether it be unto death, or to banishment, or to confiscation of goods, or to imprisonment</a:t>
            </a:r>
            <a:r>
              <a:rPr lang="en-US" dirty="0"/>
              <a:t>.”</a:t>
            </a:r>
          </a:p>
        </p:txBody>
      </p:sp>
    </p:spTree>
    <p:extLst>
      <p:ext uri="{BB962C8B-B14F-4D97-AF65-F5344CB8AC3E}">
        <p14:creationId xmlns:p14="http://schemas.microsoft.com/office/powerpoint/2010/main" val="3756847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8054BA-33A1-625C-58F4-EEF190A814F5}"/>
              </a:ext>
            </a:extLst>
          </p:cNvPr>
          <p:cNvSpPr txBox="1"/>
          <p:nvPr/>
        </p:nvSpPr>
        <p:spPr>
          <a:xfrm>
            <a:off x="837034" y="1463647"/>
            <a:ext cx="10517932" cy="4401205"/>
          </a:xfrm>
          <a:prstGeom prst="rect">
            <a:avLst/>
          </a:prstGeom>
          <a:noFill/>
        </p:spPr>
        <p:txBody>
          <a:bodyPr wrap="square">
            <a:spAutoFit/>
          </a:bodyPr>
          <a:lstStyle/>
          <a:p>
            <a:r>
              <a:rPr lang="en-US" sz="4000" dirty="0"/>
              <a:t>Does This Decree </a:t>
            </a:r>
            <a:r>
              <a:rPr lang="en-US" sz="4000" b="1" u="sng" dirty="0"/>
              <a:t>Restore</a:t>
            </a:r>
            <a:r>
              <a:rPr lang="en-US" sz="4000" dirty="0"/>
              <a:t> and </a:t>
            </a:r>
            <a:r>
              <a:rPr lang="en-US" sz="4000" b="1" u="sng" dirty="0"/>
              <a:t>Rebuild</a:t>
            </a:r>
            <a:r>
              <a:rPr lang="en-US" sz="4000" dirty="0"/>
              <a:t> Jerusalem?</a:t>
            </a:r>
          </a:p>
          <a:p>
            <a:endParaRPr lang="en-US" sz="4000" dirty="0"/>
          </a:p>
          <a:p>
            <a:endParaRPr lang="en-US" sz="4000" dirty="0"/>
          </a:p>
          <a:p>
            <a:r>
              <a:rPr lang="en-US" sz="4000" dirty="0"/>
              <a:t> Answer: Yes, Jerusalem is Rebuilt, Sanctuary reestablished with tax immunities to clergy, civil authority and autonomy granted, immunity to tribute.</a:t>
            </a:r>
          </a:p>
        </p:txBody>
      </p:sp>
    </p:spTree>
    <p:extLst>
      <p:ext uri="{BB962C8B-B14F-4D97-AF65-F5344CB8AC3E}">
        <p14:creationId xmlns:p14="http://schemas.microsoft.com/office/powerpoint/2010/main" val="147759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59EC8F-E294-E34F-7BB9-4C1D299DAFF2}"/>
              </a:ext>
            </a:extLst>
          </p:cNvPr>
          <p:cNvPicPr>
            <a:picLocks noChangeAspect="1"/>
          </p:cNvPicPr>
          <p:nvPr/>
        </p:nvPicPr>
        <p:blipFill>
          <a:blip r:embed="rId2"/>
          <a:stretch>
            <a:fillRect/>
          </a:stretch>
        </p:blipFill>
        <p:spPr>
          <a:xfrm>
            <a:off x="6207190" y="737118"/>
            <a:ext cx="7620000" cy="5715000"/>
          </a:xfrm>
          <a:prstGeom prst="rect">
            <a:avLst/>
          </a:prstGeom>
        </p:spPr>
      </p:pic>
      <p:sp>
        <p:nvSpPr>
          <p:cNvPr id="2" name="Title 1">
            <a:extLst>
              <a:ext uri="{FF2B5EF4-FFF2-40B4-BE49-F238E27FC236}">
                <a16:creationId xmlns:a16="http://schemas.microsoft.com/office/drawing/2014/main" id="{015E0C33-3D0A-0651-9F1B-C08D127EAB39}"/>
              </a:ext>
            </a:extLst>
          </p:cNvPr>
          <p:cNvSpPr>
            <a:spLocks noGrp="1"/>
          </p:cNvSpPr>
          <p:nvPr>
            <p:ph type="title"/>
          </p:nvPr>
        </p:nvSpPr>
        <p:spPr>
          <a:xfrm>
            <a:off x="912845" y="-288018"/>
            <a:ext cx="10515600" cy="1325563"/>
          </a:xfrm>
        </p:spPr>
        <p:txBody>
          <a:bodyPr/>
          <a:lstStyle/>
          <a:p>
            <a:r>
              <a:rPr lang="en-US" b="1" dirty="0">
                <a:effectLst>
                  <a:outerShdw blurRad="38100" dist="38100" dir="2700000" algn="tl">
                    <a:srgbClr val="000000">
                      <a:alpha val="43137"/>
                    </a:srgbClr>
                  </a:outerShdw>
                </a:effectLst>
              </a:rPr>
              <a:t>How Can We Be Sure About the Start Date?</a:t>
            </a:r>
          </a:p>
        </p:txBody>
      </p:sp>
      <p:sp>
        <p:nvSpPr>
          <p:cNvPr id="3" name="TextBox 2">
            <a:extLst>
              <a:ext uri="{FF2B5EF4-FFF2-40B4-BE49-F238E27FC236}">
                <a16:creationId xmlns:a16="http://schemas.microsoft.com/office/drawing/2014/main" id="{B84BBC10-6396-AF53-5CDA-BDC6B0BD5513}"/>
              </a:ext>
            </a:extLst>
          </p:cNvPr>
          <p:cNvSpPr txBox="1"/>
          <p:nvPr/>
        </p:nvSpPr>
        <p:spPr>
          <a:xfrm>
            <a:off x="93305" y="737118"/>
            <a:ext cx="7884367" cy="6001643"/>
          </a:xfrm>
          <a:prstGeom prst="rect">
            <a:avLst/>
          </a:prstGeom>
          <a:noFill/>
        </p:spPr>
        <p:txBody>
          <a:bodyPr wrap="square" rtlCol="0">
            <a:spAutoFit/>
          </a:bodyPr>
          <a:lstStyle/>
          <a:p>
            <a:r>
              <a:rPr lang="en-US" sz="2400" dirty="0"/>
              <a:t>“Now the dispersed Jews became a body politick; and this was in the seventh year of </a:t>
            </a:r>
            <a:r>
              <a:rPr lang="en-US" sz="2400" dirty="0" err="1"/>
              <a:t>Artazerzes</a:t>
            </a:r>
            <a:r>
              <a:rPr lang="en-US" sz="2400" dirty="0"/>
              <a:t> Longimanus, when Ezra returned with a body of Jews from captivity, and revived the Jewish worship; and by the King’s commission created Magistrates in all the land, to judge and govern the people according to the laws of God and the King, Ezra vii. 25. There were but two returns from captivity, Zerubbabel’s and Ezra’s; in Zerubbabel’s they had only commission to build the Temple, in Ezra’s they first became a polity or city by a government of their own. </a:t>
            </a:r>
            <a:r>
              <a:rPr lang="en-US" sz="2400" b="1" u="sng" dirty="0"/>
              <a:t>Now the years of Artaxerxes began about two or three months after the summer solstice, and his seventh year fell in with the third year of the eightieth Olympiad; and the latter part thereof, wherein Ezra went up to Jerusalem, was in the year of the Julian Period 4257 [457 BC]</a:t>
            </a:r>
            <a:r>
              <a:rPr lang="en-US" sz="2400" dirty="0"/>
              <a:t>”—Isaac Newton, Observations Upon the Prophecies of Daniel and The Apocalypse of St. John, p. 82</a:t>
            </a:r>
          </a:p>
        </p:txBody>
      </p:sp>
    </p:spTree>
    <p:extLst>
      <p:ext uri="{BB962C8B-B14F-4D97-AF65-F5344CB8AC3E}">
        <p14:creationId xmlns:p14="http://schemas.microsoft.com/office/powerpoint/2010/main" val="1821317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146B6-3927-1FC7-657F-2BAF4CCF03EF}"/>
              </a:ext>
            </a:extLst>
          </p:cNvPr>
          <p:cNvSpPr>
            <a:spLocks noGrp="1"/>
          </p:cNvSpPr>
          <p:nvPr>
            <p:ph type="title"/>
          </p:nvPr>
        </p:nvSpPr>
        <p:spPr>
          <a:xfrm>
            <a:off x="735563" y="-325340"/>
            <a:ext cx="10515600" cy="1325563"/>
          </a:xfrm>
        </p:spPr>
        <p:txBody>
          <a:bodyPr/>
          <a:lstStyle/>
          <a:p>
            <a:pPr algn="ctr"/>
            <a:r>
              <a:rPr lang="en-US" b="1" dirty="0">
                <a:solidFill>
                  <a:srgbClr val="C00000"/>
                </a:solidFill>
                <a:effectLst>
                  <a:outerShdw blurRad="38100" dist="38100" dir="2700000" algn="tl">
                    <a:srgbClr val="000000">
                      <a:alpha val="43137"/>
                    </a:srgbClr>
                  </a:outerShdw>
                </a:effectLst>
              </a:rPr>
              <a:t>Other Ancient Texts Confirm</a:t>
            </a:r>
          </a:p>
        </p:txBody>
      </p:sp>
      <p:sp>
        <p:nvSpPr>
          <p:cNvPr id="3" name="TextBox 2">
            <a:extLst>
              <a:ext uri="{FF2B5EF4-FFF2-40B4-BE49-F238E27FC236}">
                <a16:creationId xmlns:a16="http://schemas.microsoft.com/office/drawing/2014/main" id="{314BB35C-D7AE-DF60-CFA1-49035BD89255}"/>
              </a:ext>
            </a:extLst>
          </p:cNvPr>
          <p:cNvSpPr txBox="1"/>
          <p:nvPr/>
        </p:nvSpPr>
        <p:spPr>
          <a:xfrm>
            <a:off x="93305" y="746449"/>
            <a:ext cx="6634065" cy="5262979"/>
          </a:xfrm>
          <a:prstGeom prst="rect">
            <a:avLst/>
          </a:prstGeom>
          <a:noFill/>
        </p:spPr>
        <p:txBody>
          <a:bodyPr wrap="square" rtlCol="0">
            <a:spAutoFit/>
          </a:bodyPr>
          <a:lstStyle/>
          <a:p>
            <a:r>
              <a:rPr lang="en-US" sz="2800" dirty="0"/>
              <a:t>In the Ancient Dating Systems, we find that the 7</a:t>
            </a:r>
            <a:r>
              <a:rPr lang="en-US" sz="2800" baseline="30000" dirty="0"/>
              <a:t>th</a:t>
            </a:r>
            <a:r>
              <a:rPr lang="en-US" sz="2800" dirty="0"/>
              <a:t> Year of Artaxerxes to be 457 BC to be confirmed by:</a:t>
            </a:r>
          </a:p>
          <a:p>
            <a:pPr marL="514350" indent="-514350">
              <a:buAutoNum type="arabicPeriod"/>
            </a:pPr>
            <a:r>
              <a:rPr lang="en-US" sz="2800" dirty="0"/>
              <a:t>The Canon of Ptolemy—lists kings and astronomical observations</a:t>
            </a:r>
          </a:p>
          <a:p>
            <a:pPr marL="514350" indent="-514350">
              <a:buAutoNum type="arabicPeriod"/>
            </a:pPr>
            <a:r>
              <a:rPr lang="en-US" sz="2800" dirty="0"/>
              <a:t>Greek Olympiad Dates</a:t>
            </a:r>
          </a:p>
          <a:p>
            <a:pPr marL="514350" indent="-514350">
              <a:buAutoNum type="arabicPeriod"/>
            </a:pPr>
            <a:r>
              <a:rPr lang="en-US" sz="2800" dirty="0"/>
              <a:t>Babylonian Tablets (see Richard A. Parker and Waldo H. </a:t>
            </a:r>
            <a:r>
              <a:rPr lang="en-US" sz="2800" dirty="0" err="1"/>
              <a:t>Dubberstein</a:t>
            </a:r>
            <a:r>
              <a:rPr lang="en-US" sz="2800" dirty="0"/>
              <a:t> </a:t>
            </a:r>
            <a:r>
              <a:rPr lang="en-US" sz="2800" i="1" dirty="0"/>
              <a:t>Babylonian Chronology: 626 B.C.-AD. 75)</a:t>
            </a:r>
          </a:p>
          <a:p>
            <a:pPr marL="514350" indent="-514350">
              <a:buAutoNum type="arabicPeriod"/>
            </a:pPr>
            <a:r>
              <a:rPr lang="en-US" sz="2800" dirty="0"/>
              <a:t>Elephantine papyri from Egypt—contains the identification of the reign of Artaxerxes in 464 BC</a:t>
            </a:r>
          </a:p>
        </p:txBody>
      </p:sp>
      <p:pic>
        <p:nvPicPr>
          <p:cNvPr id="4" name="Picture 3">
            <a:extLst>
              <a:ext uri="{FF2B5EF4-FFF2-40B4-BE49-F238E27FC236}">
                <a16:creationId xmlns:a16="http://schemas.microsoft.com/office/drawing/2014/main" id="{B1CCB84A-45D1-13C8-1796-01D23DA9FFCA}"/>
              </a:ext>
            </a:extLst>
          </p:cNvPr>
          <p:cNvPicPr>
            <a:picLocks noChangeAspect="1"/>
          </p:cNvPicPr>
          <p:nvPr/>
        </p:nvPicPr>
        <p:blipFill>
          <a:blip r:embed="rId2"/>
          <a:stretch>
            <a:fillRect/>
          </a:stretch>
        </p:blipFill>
        <p:spPr>
          <a:xfrm>
            <a:off x="6989017" y="1451883"/>
            <a:ext cx="4854331" cy="4015856"/>
          </a:xfrm>
          <a:prstGeom prst="rect">
            <a:avLst/>
          </a:prstGeom>
        </p:spPr>
      </p:pic>
    </p:spTree>
    <p:extLst>
      <p:ext uri="{BB962C8B-B14F-4D97-AF65-F5344CB8AC3E}">
        <p14:creationId xmlns:p14="http://schemas.microsoft.com/office/powerpoint/2010/main" val="686001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335E-B561-DBF6-34C9-17B424776741}"/>
              </a:ext>
            </a:extLst>
          </p:cNvPr>
          <p:cNvSpPr>
            <a:spLocks noGrp="1"/>
          </p:cNvSpPr>
          <p:nvPr>
            <p:ph type="title"/>
          </p:nvPr>
        </p:nvSpPr>
        <p:spPr>
          <a:xfrm>
            <a:off x="838200" y="-344001"/>
            <a:ext cx="10515600" cy="1325563"/>
          </a:xfrm>
        </p:spPr>
        <p:txBody>
          <a:bodyPr/>
          <a:lstStyle/>
          <a:p>
            <a:pPr algn="ctr"/>
            <a:r>
              <a:rPr lang="en-US" b="1" i="1" dirty="0">
                <a:solidFill>
                  <a:srgbClr val="FFC000"/>
                </a:solidFill>
                <a:effectLst>
                  <a:outerShdw blurRad="38100" dist="38100" dir="2700000" algn="tl">
                    <a:srgbClr val="000000">
                      <a:alpha val="43137"/>
                    </a:srgbClr>
                  </a:outerShdw>
                </a:effectLst>
              </a:rPr>
              <a:t>The Elephantine Papyri</a:t>
            </a:r>
          </a:p>
        </p:txBody>
      </p:sp>
      <p:sp>
        <p:nvSpPr>
          <p:cNvPr id="4" name="TextBox 3">
            <a:extLst>
              <a:ext uri="{FF2B5EF4-FFF2-40B4-BE49-F238E27FC236}">
                <a16:creationId xmlns:a16="http://schemas.microsoft.com/office/drawing/2014/main" id="{F6A54337-91FF-05E9-9BB1-F1711DC58B02}"/>
              </a:ext>
            </a:extLst>
          </p:cNvPr>
          <p:cNvSpPr txBox="1"/>
          <p:nvPr/>
        </p:nvSpPr>
        <p:spPr>
          <a:xfrm>
            <a:off x="4505325" y="605143"/>
            <a:ext cx="7686675" cy="6740307"/>
          </a:xfrm>
          <a:prstGeom prst="rect">
            <a:avLst/>
          </a:prstGeom>
          <a:noFill/>
        </p:spPr>
        <p:txBody>
          <a:bodyPr wrap="square">
            <a:spAutoFit/>
          </a:bodyPr>
          <a:lstStyle/>
          <a:p>
            <a:r>
              <a:rPr lang="en-US" sz="2400" dirty="0"/>
              <a:t>“Xerxes, the predecessor of Artaxerxes, was murdered sometime between December 17, 465 B.C., and January 3, 464 B.C. The tablet bearing the latest known date from his reign is dated to month 9 (which corresponds to December) of his twenty-first year of reign. </a:t>
            </a:r>
            <a:r>
              <a:rPr lang="en-US" sz="2400" b="1" u="sng" dirty="0"/>
              <a:t>And the Elephantine papyri from Egypt contain the first known date identified with Artaxerxes' reign the equivalent of our January 3, 464 B.C. . . . </a:t>
            </a:r>
            <a:r>
              <a:rPr lang="en-US" sz="2400" dirty="0"/>
              <a:t>With this information we can construct a time line for the early years of Artaxerxes and thus arrive at the all-important </a:t>
            </a:r>
            <a:r>
              <a:rPr lang="en-US" sz="2400" b="1" u="sng" dirty="0"/>
              <a:t>seventh year of his reign</a:t>
            </a:r>
            <a:r>
              <a:rPr lang="en-US" sz="2400" dirty="0"/>
              <a:t>. We calculate that year according to the Jewish fall-to-fall calendar the calendar Ezra was using when he referred to Artaxerxes' decree . . . .  shows that Artaxerxes' seventh year began in 458 B.C. and extended into 457 B.C., and that the dates Scripture records in connection with this decree--those for Ezra's departure for Jerusalem and for his arrival there--fall well within 457 B.C.”—L.P. </a:t>
            </a:r>
            <a:r>
              <a:rPr lang="en-US" sz="2400" dirty="0" err="1"/>
              <a:t>Tolhurst</a:t>
            </a:r>
            <a:r>
              <a:rPr lang="en-US" sz="2400" dirty="0"/>
              <a:t>, April 1988, Ministry Magazine</a:t>
            </a:r>
          </a:p>
          <a:p>
            <a:endParaRPr lang="en-US" sz="2400" b="1" u="sng" dirty="0"/>
          </a:p>
        </p:txBody>
      </p:sp>
      <p:pic>
        <p:nvPicPr>
          <p:cNvPr id="5" name="Picture 4">
            <a:extLst>
              <a:ext uri="{FF2B5EF4-FFF2-40B4-BE49-F238E27FC236}">
                <a16:creationId xmlns:a16="http://schemas.microsoft.com/office/drawing/2014/main" id="{A8D488D7-BE33-4727-8061-18B6D73E007A}"/>
              </a:ext>
            </a:extLst>
          </p:cNvPr>
          <p:cNvPicPr>
            <a:picLocks noChangeAspect="1"/>
          </p:cNvPicPr>
          <p:nvPr/>
        </p:nvPicPr>
        <p:blipFill>
          <a:blip r:embed="rId2"/>
          <a:stretch>
            <a:fillRect/>
          </a:stretch>
        </p:blipFill>
        <p:spPr>
          <a:xfrm>
            <a:off x="165034" y="1273044"/>
            <a:ext cx="4256431" cy="3318005"/>
          </a:xfrm>
          <a:prstGeom prst="rect">
            <a:avLst/>
          </a:prstGeom>
        </p:spPr>
      </p:pic>
    </p:spTree>
    <p:extLst>
      <p:ext uri="{BB962C8B-B14F-4D97-AF65-F5344CB8AC3E}">
        <p14:creationId xmlns:p14="http://schemas.microsoft.com/office/powerpoint/2010/main" val="1913336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F70B-6EE3-2074-621D-B2626D237187}"/>
              </a:ext>
            </a:extLst>
          </p:cNvPr>
          <p:cNvSpPr>
            <a:spLocks noGrp="1"/>
          </p:cNvSpPr>
          <p:nvPr>
            <p:ph type="title"/>
          </p:nvPr>
        </p:nvSpPr>
        <p:spPr>
          <a:xfrm>
            <a:off x="0" y="-278687"/>
            <a:ext cx="12335069" cy="1325563"/>
          </a:xfrm>
        </p:spPr>
        <p:txBody>
          <a:bodyPr/>
          <a:lstStyle/>
          <a:p>
            <a:r>
              <a:rPr lang="en-US" dirty="0">
                <a:solidFill>
                  <a:srgbClr val="0070C0"/>
                </a:solidFill>
              </a:rPr>
              <a:t>Was the Messiah Identified at the Time Appointed???</a:t>
            </a:r>
          </a:p>
        </p:txBody>
      </p:sp>
      <p:sp>
        <p:nvSpPr>
          <p:cNvPr id="3" name="TextBox 2">
            <a:extLst>
              <a:ext uri="{FF2B5EF4-FFF2-40B4-BE49-F238E27FC236}">
                <a16:creationId xmlns:a16="http://schemas.microsoft.com/office/drawing/2014/main" id="{1BA9F335-D304-46B1-3CE0-B7D7F81149B3}"/>
              </a:ext>
            </a:extLst>
          </p:cNvPr>
          <p:cNvSpPr txBox="1"/>
          <p:nvPr/>
        </p:nvSpPr>
        <p:spPr>
          <a:xfrm>
            <a:off x="0" y="699797"/>
            <a:ext cx="13090849" cy="1107996"/>
          </a:xfrm>
          <a:prstGeom prst="rect">
            <a:avLst/>
          </a:prstGeom>
          <a:noFill/>
        </p:spPr>
        <p:txBody>
          <a:bodyPr wrap="square" rtlCol="0">
            <a:spAutoFit/>
          </a:bodyPr>
          <a:lstStyle/>
          <a:p>
            <a:r>
              <a:rPr lang="en-US" sz="6600" dirty="0"/>
              <a:t>457 BC + 483 (7+62 Weeks) = 27 AD</a:t>
            </a:r>
          </a:p>
        </p:txBody>
      </p:sp>
      <p:sp>
        <p:nvSpPr>
          <p:cNvPr id="5" name="TextBox 4">
            <a:extLst>
              <a:ext uri="{FF2B5EF4-FFF2-40B4-BE49-F238E27FC236}">
                <a16:creationId xmlns:a16="http://schemas.microsoft.com/office/drawing/2014/main" id="{41F08FA0-0BE3-456E-C9A6-2B459DE8D26B}"/>
              </a:ext>
            </a:extLst>
          </p:cNvPr>
          <p:cNvSpPr txBox="1"/>
          <p:nvPr/>
        </p:nvSpPr>
        <p:spPr>
          <a:xfrm>
            <a:off x="130630" y="1800302"/>
            <a:ext cx="6904652" cy="4832092"/>
          </a:xfrm>
          <a:prstGeom prst="rect">
            <a:avLst/>
          </a:prstGeom>
          <a:noFill/>
        </p:spPr>
        <p:txBody>
          <a:bodyPr wrap="square">
            <a:spAutoFit/>
          </a:bodyPr>
          <a:lstStyle/>
          <a:p>
            <a:r>
              <a:rPr lang="en-US" sz="2800" dirty="0"/>
              <a:t>Luke 3:1-3 “</a:t>
            </a:r>
            <a:r>
              <a:rPr lang="en-US" sz="2800" b="1" u="sng" dirty="0"/>
              <a:t>Now in the fifteenth year of the reign of Tiberius Caesar</a:t>
            </a:r>
            <a:r>
              <a:rPr lang="en-US" sz="2800" dirty="0"/>
              <a:t>, Pontius Pilate being governor of Judaea, and Herod being tetrarch of Galilee, and his brother Philip tetrarch of Ituraea and of the region of </a:t>
            </a:r>
            <a:r>
              <a:rPr lang="en-US" sz="2800" dirty="0" err="1"/>
              <a:t>Trachonitis</a:t>
            </a:r>
            <a:r>
              <a:rPr lang="en-US" sz="2800" dirty="0"/>
              <a:t>, and </a:t>
            </a:r>
            <a:r>
              <a:rPr lang="en-US" sz="2800" dirty="0" err="1"/>
              <a:t>Lysanias</a:t>
            </a:r>
            <a:r>
              <a:rPr lang="en-US" sz="2800" dirty="0"/>
              <a:t> the tetrarch of Abilene, Annas and Caiaphas being the high priests, the word of God </a:t>
            </a:r>
            <a:r>
              <a:rPr lang="en-US" sz="2800" b="1" u="sng" dirty="0"/>
              <a:t>came unto John the son of Zacharias in the wilderness. And he came into all the country about Jordan, preaching the baptism of repentance for the remission of sins</a:t>
            </a:r>
            <a:r>
              <a:rPr lang="en-US" sz="2800" dirty="0"/>
              <a:t>”</a:t>
            </a:r>
          </a:p>
        </p:txBody>
      </p:sp>
      <p:pic>
        <p:nvPicPr>
          <p:cNvPr id="6" name="Picture 5">
            <a:extLst>
              <a:ext uri="{FF2B5EF4-FFF2-40B4-BE49-F238E27FC236}">
                <a16:creationId xmlns:a16="http://schemas.microsoft.com/office/drawing/2014/main" id="{52C9FD68-7F24-BFC8-C41D-DA2D972B42F8}"/>
              </a:ext>
            </a:extLst>
          </p:cNvPr>
          <p:cNvPicPr>
            <a:picLocks noChangeAspect="1"/>
          </p:cNvPicPr>
          <p:nvPr/>
        </p:nvPicPr>
        <p:blipFill>
          <a:blip r:embed="rId2"/>
          <a:stretch>
            <a:fillRect/>
          </a:stretch>
        </p:blipFill>
        <p:spPr>
          <a:xfrm>
            <a:off x="7563604" y="1939858"/>
            <a:ext cx="3157269" cy="4573304"/>
          </a:xfrm>
          <a:prstGeom prst="rect">
            <a:avLst/>
          </a:prstGeom>
        </p:spPr>
      </p:pic>
    </p:spTree>
    <p:extLst>
      <p:ext uri="{BB962C8B-B14F-4D97-AF65-F5344CB8AC3E}">
        <p14:creationId xmlns:p14="http://schemas.microsoft.com/office/powerpoint/2010/main" val="31625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8C80-B88C-F231-49E0-793DF1F32841}"/>
              </a:ext>
            </a:extLst>
          </p:cNvPr>
          <p:cNvSpPr>
            <a:spLocks noGrp="1"/>
          </p:cNvSpPr>
          <p:nvPr>
            <p:ph type="title"/>
          </p:nvPr>
        </p:nvSpPr>
        <p:spPr>
          <a:xfrm>
            <a:off x="838200" y="-344001"/>
            <a:ext cx="10515600" cy="1325563"/>
          </a:xfrm>
        </p:spPr>
        <p:txBody>
          <a:bodyPr/>
          <a:lstStyle/>
          <a:p>
            <a:pPr algn="ctr"/>
            <a:r>
              <a:rPr lang="en-US" dirty="0">
                <a:solidFill>
                  <a:srgbClr val="FFFF00"/>
                </a:solidFill>
                <a:effectLst>
                  <a:outerShdw blurRad="38100" dist="38100" dir="2700000" algn="tl">
                    <a:srgbClr val="000000">
                      <a:alpha val="43137"/>
                    </a:srgbClr>
                  </a:outerShdw>
                </a:effectLst>
              </a:rPr>
              <a:t>ANNOINT THE MOST HOLY</a:t>
            </a:r>
          </a:p>
        </p:txBody>
      </p:sp>
      <p:sp>
        <p:nvSpPr>
          <p:cNvPr id="4" name="TextBox 3">
            <a:extLst>
              <a:ext uri="{FF2B5EF4-FFF2-40B4-BE49-F238E27FC236}">
                <a16:creationId xmlns:a16="http://schemas.microsoft.com/office/drawing/2014/main" id="{1D92CCEA-CA18-569B-4BA0-6217D1EE7154}"/>
              </a:ext>
            </a:extLst>
          </p:cNvPr>
          <p:cNvSpPr txBox="1"/>
          <p:nvPr/>
        </p:nvSpPr>
        <p:spPr>
          <a:xfrm>
            <a:off x="72312" y="547815"/>
            <a:ext cx="7028283" cy="6124754"/>
          </a:xfrm>
          <a:prstGeom prst="rect">
            <a:avLst/>
          </a:prstGeom>
          <a:noFill/>
        </p:spPr>
        <p:txBody>
          <a:bodyPr wrap="square">
            <a:spAutoFit/>
          </a:bodyPr>
          <a:lstStyle/>
          <a:p>
            <a:r>
              <a:rPr lang="en-US" sz="2800" dirty="0">
                <a:solidFill>
                  <a:schemeClr val="bg1"/>
                </a:solidFill>
              </a:rPr>
              <a:t>Matt. 3:13-17 “</a:t>
            </a:r>
            <a:r>
              <a:rPr lang="en-US" sz="2800" b="1" u="sng" dirty="0">
                <a:solidFill>
                  <a:schemeClr val="bg1"/>
                </a:solidFill>
              </a:rPr>
              <a:t>Then cometh Jesus from Galilee to Jordan unto John, to be baptized of him</a:t>
            </a:r>
            <a:r>
              <a:rPr lang="en-US" sz="2800" dirty="0">
                <a:solidFill>
                  <a:schemeClr val="bg1"/>
                </a:solidFill>
              </a:rPr>
              <a:t>. But John forbad him, saying, I have need to be baptized of thee, and </a:t>
            </a:r>
            <a:r>
              <a:rPr lang="en-US" sz="2800" dirty="0" err="1">
                <a:solidFill>
                  <a:schemeClr val="bg1"/>
                </a:solidFill>
              </a:rPr>
              <a:t>comest</a:t>
            </a:r>
            <a:r>
              <a:rPr lang="en-US" sz="2800" dirty="0">
                <a:solidFill>
                  <a:schemeClr val="bg1"/>
                </a:solidFill>
              </a:rPr>
              <a:t> thou to me? And Jesus answering said unto him, Suffer it to be so now: for thus it becometh us to fulfil all righteousness. Then he suffered him.  And Jesus, when he was baptized, went up straightway out of the water: and</a:t>
            </a:r>
            <a:r>
              <a:rPr lang="en-US" sz="2800" b="1" u="sng" dirty="0">
                <a:solidFill>
                  <a:schemeClr val="bg1"/>
                </a:solidFill>
              </a:rPr>
              <a:t>, lo, the heavens were opened unto him, and he saw the Spirit of God descending like a dove, and lighting upon him: And lo a voice from heaven, saying, This is my beloved Son, in whom I am well pleased</a:t>
            </a:r>
            <a:r>
              <a:rPr lang="en-US" sz="2800" dirty="0">
                <a:solidFill>
                  <a:schemeClr val="bg1"/>
                </a:solidFill>
              </a:rPr>
              <a:t>.</a:t>
            </a:r>
          </a:p>
        </p:txBody>
      </p:sp>
      <p:pic>
        <p:nvPicPr>
          <p:cNvPr id="5" name="Picture 4">
            <a:extLst>
              <a:ext uri="{FF2B5EF4-FFF2-40B4-BE49-F238E27FC236}">
                <a16:creationId xmlns:a16="http://schemas.microsoft.com/office/drawing/2014/main" id="{6D410AB9-236A-98B7-73A7-29BFF61699A7}"/>
              </a:ext>
            </a:extLst>
          </p:cNvPr>
          <p:cNvPicPr>
            <a:picLocks noChangeAspect="1"/>
          </p:cNvPicPr>
          <p:nvPr/>
        </p:nvPicPr>
        <p:blipFill>
          <a:blip r:embed="rId2"/>
          <a:stretch>
            <a:fillRect/>
          </a:stretch>
        </p:blipFill>
        <p:spPr>
          <a:xfrm>
            <a:off x="7100595" y="981562"/>
            <a:ext cx="4876022" cy="4876022"/>
          </a:xfrm>
          <a:prstGeom prst="rect">
            <a:avLst/>
          </a:prstGeom>
        </p:spPr>
      </p:pic>
    </p:spTree>
    <p:extLst>
      <p:ext uri="{BB962C8B-B14F-4D97-AF65-F5344CB8AC3E}">
        <p14:creationId xmlns:p14="http://schemas.microsoft.com/office/powerpoint/2010/main" val="587746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6BFF5-F0C7-450B-AEB4-236339A607CA}"/>
              </a:ext>
            </a:extLst>
          </p:cNvPr>
          <p:cNvSpPr>
            <a:spLocks noGrp="1"/>
          </p:cNvSpPr>
          <p:nvPr>
            <p:ph type="title"/>
          </p:nvPr>
        </p:nvSpPr>
        <p:spPr>
          <a:xfrm>
            <a:off x="838200" y="-220802"/>
            <a:ext cx="10515600" cy="1325563"/>
          </a:xfrm>
        </p:spPr>
        <p:txBody>
          <a:bodyPr>
            <a:normAutofit/>
          </a:bodyPr>
          <a:lstStyle/>
          <a:p>
            <a:r>
              <a:rPr lang="en-US" b="1" u="sng" dirty="0">
                <a:solidFill>
                  <a:srgbClr val="FF0000"/>
                </a:solidFill>
                <a:effectLst>
                  <a:outerShdw blurRad="38100" dist="38100" dir="2700000" algn="tl">
                    <a:srgbClr val="000000">
                      <a:alpha val="43137"/>
                    </a:srgbClr>
                  </a:outerShdw>
                </a:effectLst>
              </a:rPr>
              <a:t>Caesar</a:t>
            </a:r>
            <a:r>
              <a:rPr lang="en-US" b="1" dirty="0">
                <a:solidFill>
                  <a:srgbClr val="FF0000"/>
                </a:solidFill>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                                                         </a:t>
            </a:r>
            <a:r>
              <a:rPr lang="en-US" b="1" u="sng" dirty="0">
                <a:solidFill>
                  <a:srgbClr val="002060"/>
                </a:solidFill>
                <a:effectLst>
                  <a:outerShdw blurRad="38100" dist="38100" dir="2700000" algn="tl">
                    <a:srgbClr val="000000">
                      <a:alpha val="43137"/>
                    </a:srgbClr>
                  </a:outerShdw>
                </a:effectLst>
              </a:rPr>
              <a:t>Pope</a:t>
            </a:r>
          </a:p>
        </p:txBody>
      </p:sp>
      <p:sp>
        <p:nvSpPr>
          <p:cNvPr id="3" name="TextBox 2">
            <a:extLst>
              <a:ext uri="{FF2B5EF4-FFF2-40B4-BE49-F238E27FC236}">
                <a16:creationId xmlns:a16="http://schemas.microsoft.com/office/drawing/2014/main" id="{A4D6BA42-F90D-4227-806B-235939742C6C}"/>
              </a:ext>
            </a:extLst>
          </p:cNvPr>
          <p:cNvSpPr txBox="1"/>
          <p:nvPr/>
        </p:nvSpPr>
        <p:spPr>
          <a:xfrm>
            <a:off x="248575" y="754602"/>
            <a:ext cx="4971495" cy="6001643"/>
          </a:xfrm>
          <a:prstGeom prst="rect">
            <a:avLst/>
          </a:prstGeom>
          <a:noFill/>
        </p:spPr>
        <p:txBody>
          <a:bodyPr wrap="square" rtlCol="0">
            <a:spAutoFit/>
          </a:bodyPr>
          <a:lstStyle/>
          <a:p>
            <a:pPr marL="342900" indent="-342900">
              <a:buAutoNum type="arabicPeriod"/>
            </a:pPr>
            <a:r>
              <a:rPr lang="en-US" sz="3200" dirty="0"/>
              <a:t>Pontifex Maximus</a:t>
            </a:r>
          </a:p>
          <a:p>
            <a:pPr marL="342900" indent="-342900">
              <a:buAutoNum type="arabicPeriod"/>
            </a:pPr>
            <a:r>
              <a:rPr lang="en-US" sz="3200" dirty="0"/>
              <a:t>Senate</a:t>
            </a:r>
          </a:p>
          <a:p>
            <a:pPr marL="342900" indent="-342900">
              <a:buAutoNum type="arabicPeriod"/>
            </a:pPr>
            <a:r>
              <a:rPr lang="en-US" sz="3200" dirty="0"/>
              <a:t>Rules From Rome</a:t>
            </a:r>
          </a:p>
          <a:p>
            <a:pPr marL="342900" indent="-342900">
              <a:buAutoNum type="arabicPeriod"/>
            </a:pPr>
            <a:r>
              <a:rPr lang="en-US" sz="3200" dirty="0"/>
              <a:t>Self-styled god on earth</a:t>
            </a:r>
          </a:p>
          <a:p>
            <a:pPr marL="342900" indent="-342900">
              <a:buAutoNum type="arabicPeriod"/>
            </a:pPr>
            <a:r>
              <a:rPr lang="en-US" sz="3200" dirty="0"/>
              <a:t>Head of state and religion</a:t>
            </a:r>
          </a:p>
          <a:p>
            <a:pPr marL="342900" indent="-342900">
              <a:buAutoNum type="arabicPeriod"/>
            </a:pPr>
            <a:r>
              <a:rPr lang="en-US" sz="3200" dirty="0"/>
              <a:t>Persecutes God’s people</a:t>
            </a:r>
          </a:p>
          <a:p>
            <a:pPr marL="342900" indent="-342900">
              <a:buAutoNum type="arabicPeriod"/>
            </a:pPr>
            <a:r>
              <a:rPr lang="en-US" sz="3200" dirty="0"/>
              <a:t>Attacks Christ</a:t>
            </a:r>
          </a:p>
          <a:p>
            <a:pPr marL="342900" indent="-342900">
              <a:buAutoNum type="arabicPeriod"/>
            </a:pPr>
            <a:r>
              <a:rPr lang="en-US" sz="3200" dirty="0"/>
              <a:t>Succeeds in persecutions</a:t>
            </a:r>
          </a:p>
          <a:p>
            <a:pPr marL="342900" indent="-342900">
              <a:buAutoNum type="arabicPeriod"/>
            </a:pPr>
            <a:r>
              <a:rPr lang="en-US" sz="3200" dirty="0"/>
              <a:t>Stays in the Lateran Palace</a:t>
            </a:r>
          </a:p>
          <a:p>
            <a:pPr marL="342900" indent="-342900">
              <a:buAutoNum type="arabicPeriod"/>
            </a:pPr>
            <a:r>
              <a:rPr lang="en-US" sz="3200" dirty="0"/>
              <a:t>Roman Pantheon (12 gods)</a:t>
            </a:r>
          </a:p>
          <a:p>
            <a:pPr marL="342900" indent="-342900">
              <a:buAutoNum type="arabicPeriod"/>
            </a:pPr>
            <a:r>
              <a:rPr lang="en-US" sz="3200" dirty="0"/>
              <a:t>Sun Worship</a:t>
            </a:r>
          </a:p>
        </p:txBody>
      </p:sp>
      <p:sp>
        <p:nvSpPr>
          <p:cNvPr id="4" name="TextBox 3">
            <a:extLst>
              <a:ext uri="{FF2B5EF4-FFF2-40B4-BE49-F238E27FC236}">
                <a16:creationId xmlns:a16="http://schemas.microsoft.com/office/drawing/2014/main" id="{B5D7F26E-2ED5-4F10-8ADC-BF75F79C99AA}"/>
              </a:ext>
            </a:extLst>
          </p:cNvPr>
          <p:cNvSpPr txBox="1"/>
          <p:nvPr/>
        </p:nvSpPr>
        <p:spPr>
          <a:xfrm>
            <a:off x="6844684" y="754602"/>
            <a:ext cx="5098744" cy="6001643"/>
          </a:xfrm>
          <a:prstGeom prst="rect">
            <a:avLst/>
          </a:prstGeom>
          <a:noFill/>
        </p:spPr>
        <p:txBody>
          <a:bodyPr wrap="square" rtlCol="0">
            <a:spAutoFit/>
          </a:bodyPr>
          <a:lstStyle/>
          <a:p>
            <a:pPr marL="342900" indent="-342900">
              <a:buAutoNum type="arabicPeriod"/>
            </a:pPr>
            <a:r>
              <a:rPr lang="en-US" sz="3200" dirty="0"/>
              <a:t>Pontifex Maximus</a:t>
            </a:r>
          </a:p>
          <a:p>
            <a:pPr marL="342900" indent="-342900">
              <a:buAutoNum type="arabicPeriod"/>
            </a:pPr>
            <a:r>
              <a:rPr lang="en-US" sz="3200" dirty="0"/>
              <a:t>Curia of Cardinals</a:t>
            </a:r>
          </a:p>
          <a:p>
            <a:pPr marL="342900" indent="-342900">
              <a:buAutoNum type="arabicPeriod"/>
            </a:pPr>
            <a:r>
              <a:rPr lang="en-US" sz="3200" dirty="0"/>
              <a:t>Rules From Rome</a:t>
            </a:r>
          </a:p>
          <a:p>
            <a:pPr marL="342900" indent="-342900">
              <a:buAutoNum type="arabicPeriod"/>
            </a:pPr>
            <a:r>
              <a:rPr lang="en-US" sz="3200" dirty="0"/>
              <a:t>Self-styled god on earth</a:t>
            </a:r>
          </a:p>
          <a:p>
            <a:pPr marL="342900" indent="-342900">
              <a:buAutoNum type="arabicPeriod"/>
            </a:pPr>
            <a:r>
              <a:rPr lang="en-US" sz="3200" dirty="0"/>
              <a:t>Head of state and religion</a:t>
            </a:r>
          </a:p>
          <a:p>
            <a:pPr marL="342900" indent="-342900">
              <a:buAutoNum type="arabicPeriod"/>
            </a:pPr>
            <a:r>
              <a:rPr lang="en-US" sz="3200" dirty="0"/>
              <a:t>Persecutes God’s people</a:t>
            </a:r>
          </a:p>
          <a:p>
            <a:pPr marL="342900" indent="-342900">
              <a:buAutoNum type="arabicPeriod"/>
            </a:pPr>
            <a:r>
              <a:rPr lang="en-US" sz="3200" dirty="0"/>
              <a:t>Attacks Christ (spiritually)</a:t>
            </a:r>
          </a:p>
          <a:p>
            <a:pPr marL="342900" indent="-342900">
              <a:buAutoNum type="arabicPeriod"/>
            </a:pPr>
            <a:r>
              <a:rPr lang="en-US" sz="3200" dirty="0"/>
              <a:t>Succeeds in persecutions</a:t>
            </a:r>
          </a:p>
          <a:p>
            <a:pPr marL="342900" indent="-342900">
              <a:buAutoNum type="arabicPeriod"/>
            </a:pPr>
            <a:r>
              <a:rPr lang="en-US" sz="3200" dirty="0"/>
              <a:t>Stays in the Lateran Palace</a:t>
            </a:r>
          </a:p>
          <a:p>
            <a:pPr marL="342900" indent="-342900">
              <a:buAutoNum type="arabicPeriod"/>
            </a:pPr>
            <a:r>
              <a:rPr lang="en-US" sz="3200" dirty="0"/>
              <a:t> Roman Pantheon renamed Christian Apostles</a:t>
            </a:r>
          </a:p>
          <a:p>
            <a:pPr marL="342900" indent="-342900">
              <a:buAutoNum type="arabicPeriod"/>
            </a:pPr>
            <a:r>
              <a:rPr lang="en-US" sz="3200" dirty="0"/>
              <a:t> Sun Worship (Sunday)</a:t>
            </a:r>
          </a:p>
        </p:txBody>
      </p:sp>
    </p:spTree>
    <p:extLst>
      <p:ext uri="{BB962C8B-B14F-4D97-AF65-F5344CB8AC3E}">
        <p14:creationId xmlns:p14="http://schemas.microsoft.com/office/powerpoint/2010/main" val="2881908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3FDC-1DDD-9519-6CB5-B477D62DF76C}"/>
              </a:ext>
            </a:extLst>
          </p:cNvPr>
          <p:cNvSpPr>
            <a:spLocks noGrp="1"/>
          </p:cNvSpPr>
          <p:nvPr>
            <p:ph type="title"/>
          </p:nvPr>
        </p:nvSpPr>
        <p:spPr>
          <a:xfrm>
            <a:off x="1099457" y="-316009"/>
            <a:ext cx="10515600" cy="1325563"/>
          </a:xfrm>
        </p:spPr>
        <p:txBody>
          <a:bodyPr/>
          <a:lstStyle/>
          <a:p>
            <a:r>
              <a:rPr lang="en-US" b="1" u="sng" dirty="0">
                <a:solidFill>
                  <a:srgbClr val="FFC000"/>
                </a:solidFill>
                <a:effectLst>
                  <a:outerShdw blurRad="38100" dist="38100" dir="2700000" algn="tl">
                    <a:srgbClr val="000000">
                      <a:alpha val="43137"/>
                    </a:srgbClr>
                  </a:outerShdw>
                </a:effectLst>
              </a:rPr>
              <a:t>Acts Confirms the Anointing</a:t>
            </a:r>
          </a:p>
        </p:txBody>
      </p:sp>
      <p:sp>
        <p:nvSpPr>
          <p:cNvPr id="4" name="TextBox 3">
            <a:extLst>
              <a:ext uri="{FF2B5EF4-FFF2-40B4-BE49-F238E27FC236}">
                <a16:creationId xmlns:a16="http://schemas.microsoft.com/office/drawing/2014/main" id="{2B3E6E80-156E-88FD-7978-4112092470CD}"/>
              </a:ext>
            </a:extLst>
          </p:cNvPr>
          <p:cNvSpPr txBox="1"/>
          <p:nvPr/>
        </p:nvSpPr>
        <p:spPr>
          <a:xfrm>
            <a:off x="5517503" y="1009554"/>
            <a:ext cx="6097554" cy="5262979"/>
          </a:xfrm>
          <a:prstGeom prst="rect">
            <a:avLst/>
          </a:prstGeom>
          <a:noFill/>
        </p:spPr>
        <p:txBody>
          <a:bodyPr wrap="square">
            <a:spAutoFit/>
          </a:bodyPr>
          <a:lstStyle/>
          <a:p>
            <a:r>
              <a:rPr lang="en-US" sz="2800" dirty="0"/>
              <a:t>Acts 10:37-39 “That word, I say, ye know, which was published throughout all Judaea, and began from Galilee, </a:t>
            </a:r>
            <a:r>
              <a:rPr lang="en-US" sz="2800" b="1" u="sng" dirty="0"/>
              <a:t>after the baptism which John preached</a:t>
            </a:r>
            <a:r>
              <a:rPr lang="en-US" sz="2800" dirty="0"/>
              <a:t>; How </a:t>
            </a:r>
            <a:r>
              <a:rPr lang="en-US" sz="2800" b="1" u="sng" dirty="0"/>
              <a:t>God anointed Jesus of Nazareth with the Holy Ghost and with power</a:t>
            </a:r>
            <a:r>
              <a:rPr lang="en-US" sz="2800" dirty="0"/>
              <a:t>: who went about doing good, and healing all that were oppressed of the devil; for God was with him. And we are witnesses of all things which he did both in the land of the Jews, and in Jerusalem; whom they slew and hanged on a tree”</a:t>
            </a:r>
          </a:p>
        </p:txBody>
      </p:sp>
      <p:pic>
        <p:nvPicPr>
          <p:cNvPr id="5" name="Picture 4">
            <a:extLst>
              <a:ext uri="{FF2B5EF4-FFF2-40B4-BE49-F238E27FC236}">
                <a16:creationId xmlns:a16="http://schemas.microsoft.com/office/drawing/2014/main" id="{2FDD4C76-8C1C-366D-0D35-11C603DFAF81}"/>
              </a:ext>
            </a:extLst>
          </p:cNvPr>
          <p:cNvPicPr>
            <a:picLocks noChangeAspect="1"/>
          </p:cNvPicPr>
          <p:nvPr/>
        </p:nvPicPr>
        <p:blipFill>
          <a:blip r:embed="rId2"/>
          <a:stretch>
            <a:fillRect/>
          </a:stretch>
        </p:blipFill>
        <p:spPr>
          <a:xfrm>
            <a:off x="491412" y="1657350"/>
            <a:ext cx="4724400" cy="3543300"/>
          </a:xfrm>
          <a:prstGeom prst="rect">
            <a:avLst/>
          </a:prstGeom>
        </p:spPr>
      </p:pic>
    </p:spTree>
    <p:extLst>
      <p:ext uri="{BB962C8B-B14F-4D97-AF65-F5344CB8AC3E}">
        <p14:creationId xmlns:p14="http://schemas.microsoft.com/office/powerpoint/2010/main" val="4230921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53753-E0FD-0D61-8C7B-BC3102C6EF95}"/>
              </a:ext>
            </a:extLst>
          </p:cNvPr>
          <p:cNvSpPr>
            <a:spLocks noGrp="1"/>
          </p:cNvSpPr>
          <p:nvPr>
            <p:ph type="title"/>
          </p:nvPr>
        </p:nvSpPr>
        <p:spPr>
          <a:xfrm>
            <a:off x="838200" y="-250695"/>
            <a:ext cx="10515600" cy="1325563"/>
          </a:xfrm>
        </p:spPr>
        <p:txBody>
          <a:bodyPr/>
          <a:lstStyle/>
          <a:p>
            <a:pPr algn="ctr"/>
            <a:r>
              <a:rPr lang="en-US" dirty="0"/>
              <a:t>“The Time is Fulfilled”</a:t>
            </a:r>
          </a:p>
        </p:txBody>
      </p:sp>
      <p:sp>
        <p:nvSpPr>
          <p:cNvPr id="4" name="TextBox 3">
            <a:extLst>
              <a:ext uri="{FF2B5EF4-FFF2-40B4-BE49-F238E27FC236}">
                <a16:creationId xmlns:a16="http://schemas.microsoft.com/office/drawing/2014/main" id="{1707A939-8AE6-35F6-BE2B-2DCA6D165594}"/>
              </a:ext>
            </a:extLst>
          </p:cNvPr>
          <p:cNvSpPr txBox="1"/>
          <p:nvPr/>
        </p:nvSpPr>
        <p:spPr>
          <a:xfrm>
            <a:off x="5875953" y="946685"/>
            <a:ext cx="6097554" cy="5509200"/>
          </a:xfrm>
          <a:prstGeom prst="rect">
            <a:avLst/>
          </a:prstGeom>
          <a:noFill/>
        </p:spPr>
        <p:txBody>
          <a:bodyPr wrap="square">
            <a:spAutoFit/>
          </a:bodyPr>
          <a:lstStyle/>
          <a:p>
            <a:r>
              <a:rPr lang="en-US" sz="3200" dirty="0"/>
              <a:t>Mark 1:13-15 “And he was there in the wilderness forty days, tempted of Satan; and was with the wild beasts; and the angels ministered unto him. Now after that John was put in prison, </a:t>
            </a:r>
            <a:r>
              <a:rPr lang="en-US" sz="3200" b="1" u="sng" dirty="0"/>
              <a:t>Jesus came into Galilee, preaching the gospel of the kingdom of God, And saying, The time is fulfilled</a:t>
            </a:r>
            <a:r>
              <a:rPr lang="en-US" sz="3200" dirty="0"/>
              <a:t>, and the kingdom of God is at hand: repent ye, and believe the gospel.”</a:t>
            </a:r>
          </a:p>
        </p:txBody>
      </p:sp>
      <p:pic>
        <p:nvPicPr>
          <p:cNvPr id="5" name="Picture 4">
            <a:extLst>
              <a:ext uri="{FF2B5EF4-FFF2-40B4-BE49-F238E27FC236}">
                <a16:creationId xmlns:a16="http://schemas.microsoft.com/office/drawing/2014/main" id="{64C22AF1-0E87-ACC9-4DE6-445904FD9BC7}"/>
              </a:ext>
            </a:extLst>
          </p:cNvPr>
          <p:cNvPicPr>
            <a:picLocks noChangeAspect="1"/>
          </p:cNvPicPr>
          <p:nvPr/>
        </p:nvPicPr>
        <p:blipFill>
          <a:blip r:embed="rId2"/>
          <a:stretch>
            <a:fillRect/>
          </a:stretch>
        </p:blipFill>
        <p:spPr>
          <a:xfrm>
            <a:off x="106526" y="1418252"/>
            <a:ext cx="5687942" cy="3554964"/>
          </a:xfrm>
          <a:prstGeom prst="rect">
            <a:avLst/>
          </a:prstGeom>
        </p:spPr>
      </p:pic>
    </p:spTree>
    <p:extLst>
      <p:ext uri="{BB962C8B-B14F-4D97-AF65-F5344CB8AC3E}">
        <p14:creationId xmlns:p14="http://schemas.microsoft.com/office/powerpoint/2010/main" val="1917939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44C6-7AB2-247D-B882-6C0594DE4F59}"/>
              </a:ext>
            </a:extLst>
          </p:cNvPr>
          <p:cNvSpPr>
            <a:spLocks noGrp="1"/>
          </p:cNvSpPr>
          <p:nvPr>
            <p:ph type="title"/>
          </p:nvPr>
        </p:nvSpPr>
        <p:spPr>
          <a:xfrm>
            <a:off x="135467" y="-427978"/>
            <a:ext cx="11667066" cy="1325563"/>
          </a:xfrm>
        </p:spPr>
        <p:txBody>
          <a:bodyPr/>
          <a:lstStyle/>
          <a:p>
            <a:r>
              <a:rPr lang="en-US" u="sng" dirty="0">
                <a:solidFill>
                  <a:srgbClr val="002060"/>
                </a:solidFill>
                <a:effectLst>
                  <a:outerShdw blurRad="38100" dist="38100" dir="2700000" algn="tl">
                    <a:srgbClr val="000000">
                      <a:alpha val="43137"/>
                    </a:srgbClr>
                  </a:outerShdw>
                </a:effectLst>
              </a:rPr>
              <a:t>Mrs. White Confirms What We Just Proved Again</a:t>
            </a:r>
          </a:p>
        </p:txBody>
      </p:sp>
      <p:sp>
        <p:nvSpPr>
          <p:cNvPr id="4" name="TextBox 3">
            <a:extLst>
              <a:ext uri="{FF2B5EF4-FFF2-40B4-BE49-F238E27FC236}">
                <a16:creationId xmlns:a16="http://schemas.microsoft.com/office/drawing/2014/main" id="{F7806454-2871-A5EF-CB11-AE3F26B37548}"/>
              </a:ext>
            </a:extLst>
          </p:cNvPr>
          <p:cNvSpPr txBox="1"/>
          <p:nvPr/>
        </p:nvSpPr>
        <p:spPr>
          <a:xfrm>
            <a:off x="0" y="512554"/>
            <a:ext cx="12192000" cy="6109365"/>
          </a:xfrm>
          <a:prstGeom prst="rect">
            <a:avLst/>
          </a:prstGeom>
          <a:noFill/>
        </p:spPr>
        <p:txBody>
          <a:bodyPr wrap="square">
            <a:spAutoFit/>
          </a:bodyPr>
          <a:lstStyle/>
          <a:p>
            <a:r>
              <a:rPr lang="en-US" sz="2300" dirty="0"/>
              <a:t>“The burden of Christ's preaching was, "The time is fulfilled, and the kingdom of God is at hand; repent ye, and believe the gospel." Thus the gospel message, as given by the </a:t>
            </a:r>
            <a:r>
              <a:rPr lang="en-US" sz="2300" dirty="0" err="1"/>
              <a:t>Saviour</a:t>
            </a:r>
            <a:r>
              <a:rPr lang="en-US" sz="2300" dirty="0"/>
              <a:t> Himself, was based on the prophecies. </a:t>
            </a:r>
            <a:r>
              <a:rPr lang="en-US" sz="2300" b="1" dirty="0"/>
              <a:t>The "time" which He declared to be fulfilled was the period made known by the angel Gabriel to Daniel. "Seventy weeks," said the angel, "are determined upon thy people and upon thy holy city, to finish the transgression, and to make an end of sins, and to make reconciliation for iniquity, and to bring in everlasting righteousness, and to seal up the vision and prophecy, and to anoint the most holy." Daniel 9:24. A day in prophecy stands for a year. See Numbers 14:34; Ezekiel 4:6</a:t>
            </a:r>
            <a:r>
              <a:rPr lang="en-US" sz="2300" dirty="0"/>
              <a:t>. The seventy weeks, or four hundred and ninety days, represent four hundred and ninety years. A starting point for this period is given: "Know therefore and understand, that from the going forth of the commandment to restore and to build Jerusalem unto the Messiah the Prince shall be seven weeks, and threescore and two weeks," sixty-nine weeks, or four hundred and eighty-three years. Daniel 9:25. </a:t>
            </a:r>
            <a:r>
              <a:rPr lang="en-US" sz="2300" b="1" u="sng" dirty="0"/>
              <a:t>The commandment to restore and build Jerusalem, as completed by the decree of Artaxerxes </a:t>
            </a:r>
            <a:r>
              <a:rPr lang="en-US" sz="2300" b="1" u="sng" dirty="0" err="1"/>
              <a:t>Longimanus</a:t>
            </a:r>
            <a:r>
              <a:rPr lang="en-US" sz="2300" b="1" u="sng" dirty="0"/>
              <a:t> (see Ezra 6:14; 7:1, 9, margin), went into effect in the autumn of B. C. 457. From this time four hundred and eighty-three years extend to the autumn of A. D. 27. According to the prophecy, this period was to reach to the Messiah, the Anointed One. In A. D. 27, Jesus at His baptism received the anointing of the Holy Spirit, and soon afterward began His ministry. Then the message was proclaimed. "The time is fulfilled.“</a:t>
            </a:r>
            <a:r>
              <a:rPr lang="en-US" sz="2300" dirty="0"/>
              <a:t>—DA, 233</a:t>
            </a:r>
            <a:endParaRPr lang="en-US" sz="2300" b="1" u="sng" dirty="0"/>
          </a:p>
        </p:txBody>
      </p:sp>
    </p:spTree>
    <p:extLst>
      <p:ext uri="{BB962C8B-B14F-4D97-AF65-F5344CB8AC3E}">
        <p14:creationId xmlns:p14="http://schemas.microsoft.com/office/powerpoint/2010/main" val="270404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888A-322A-13AF-B12B-B20C0486F263}"/>
              </a:ext>
            </a:extLst>
          </p:cNvPr>
          <p:cNvSpPr>
            <a:spLocks noGrp="1"/>
          </p:cNvSpPr>
          <p:nvPr>
            <p:ph type="title"/>
          </p:nvPr>
        </p:nvSpPr>
        <p:spPr>
          <a:xfrm>
            <a:off x="774636" y="41365"/>
            <a:ext cx="10515600" cy="1325563"/>
          </a:xfrm>
        </p:spPr>
        <p:txBody>
          <a:bodyPr/>
          <a:lstStyle/>
          <a:p>
            <a:r>
              <a:rPr lang="en-US" b="1" dirty="0">
                <a:solidFill>
                  <a:srgbClr val="00B050"/>
                </a:solidFill>
                <a:effectLst>
                  <a:outerShdw blurRad="38100" dist="38100" dir="2700000" algn="tl">
                    <a:srgbClr val="000000">
                      <a:alpha val="43137"/>
                    </a:srgbClr>
                  </a:outerShdw>
                </a:effectLst>
              </a:rPr>
              <a:t>The Talmudic Curse Explained…. Careful With “Jewish Calendars”!!!</a:t>
            </a:r>
          </a:p>
        </p:txBody>
      </p:sp>
      <p:sp>
        <p:nvSpPr>
          <p:cNvPr id="4" name="TextBox 3">
            <a:extLst>
              <a:ext uri="{FF2B5EF4-FFF2-40B4-BE49-F238E27FC236}">
                <a16:creationId xmlns:a16="http://schemas.microsoft.com/office/drawing/2014/main" id="{0BF66235-88FB-64DA-0ACF-9FFC39E8F942}"/>
              </a:ext>
            </a:extLst>
          </p:cNvPr>
          <p:cNvSpPr txBox="1"/>
          <p:nvPr/>
        </p:nvSpPr>
        <p:spPr>
          <a:xfrm>
            <a:off x="308598" y="1318834"/>
            <a:ext cx="6097554" cy="5262979"/>
          </a:xfrm>
          <a:prstGeom prst="rect">
            <a:avLst/>
          </a:prstGeom>
          <a:noFill/>
        </p:spPr>
        <p:txBody>
          <a:bodyPr wrap="square">
            <a:spAutoFit/>
          </a:bodyPr>
          <a:lstStyle/>
          <a:p>
            <a:r>
              <a:rPr lang="en-US" sz="2800" dirty="0"/>
              <a:t>"</a:t>
            </a:r>
            <a:r>
              <a:rPr lang="en-US" sz="2800" b="1" u="sng" dirty="0"/>
              <a:t>Rabbis </a:t>
            </a:r>
            <a:r>
              <a:rPr lang="en-US" sz="2800" b="1" u="sng" dirty="0" err="1"/>
              <a:t>Akiva</a:t>
            </a:r>
            <a:r>
              <a:rPr lang="en-US" sz="2800" b="1" u="sng" dirty="0"/>
              <a:t> and Ben </a:t>
            </a:r>
            <a:r>
              <a:rPr lang="en-US" sz="2800" b="1" u="sng" dirty="0" err="1"/>
              <a:t>Halafta</a:t>
            </a:r>
            <a:r>
              <a:rPr lang="en-US" sz="2800" b="1" u="sng" dirty="0"/>
              <a:t> also slashed out 160 years from the Persian/Jewish calendar to nullify the “named one’s” [Jesus] fulfillment of Daniel’s 490-year prophecy</a:t>
            </a:r>
            <a:r>
              <a:rPr lang="en-US" sz="2800" dirty="0"/>
              <a:t>. . . That’s right, 160 years of real time was ripped out and thrown away!" (see The Forbidden Secret, Jonathan Gray, p. 29; The Da Vinci Code Hoax, Chapters 17-18,20-21, 27; Who’s Playing Jesus Games? Chapters 12-15; The Sorcerers’ Secret, Chapters 4-6).</a:t>
            </a:r>
          </a:p>
        </p:txBody>
      </p:sp>
      <p:pic>
        <p:nvPicPr>
          <p:cNvPr id="5" name="Picture 4">
            <a:extLst>
              <a:ext uri="{FF2B5EF4-FFF2-40B4-BE49-F238E27FC236}">
                <a16:creationId xmlns:a16="http://schemas.microsoft.com/office/drawing/2014/main" id="{4BA1DB47-EECF-D7EE-9A95-FDC5AD26C759}"/>
              </a:ext>
            </a:extLst>
          </p:cNvPr>
          <p:cNvPicPr>
            <a:picLocks noChangeAspect="1"/>
          </p:cNvPicPr>
          <p:nvPr/>
        </p:nvPicPr>
        <p:blipFill>
          <a:blip r:embed="rId2"/>
          <a:stretch>
            <a:fillRect/>
          </a:stretch>
        </p:blipFill>
        <p:spPr>
          <a:xfrm>
            <a:off x="7618587" y="888317"/>
            <a:ext cx="3671649" cy="5505450"/>
          </a:xfrm>
          <a:prstGeom prst="rect">
            <a:avLst/>
          </a:prstGeom>
        </p:spPr>
      </p:pic>
    </p:spTree>
    <p:extLst>
      <p:ext uri="{BB962C8B-B14F-4D97-AF65-F5344CB8AC3E}">
        <p14:creationId xmlns:p14="http://schemas.microsoft.com/office/powerpoint/2010/main" val="2163709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E2A5-3EEA-A3CC-914B-EC44D44C0592}"/>
              </a:ext>
            </a:extLst>
          </p:cNvPr>
          <p:cNvSpPr>
            <a:spLocks noGrp="1"/>
          </p:cNvSpPr>
          <p:nvPr>
            <p:ph type="title"/>
          </p:nvPr>
        </p:nvSpPr>
        <p:spPr>
          <a:xfrm>
            <a:off x="0" y="-371994"/>
            <a:ext cx="12192000" cy="1325563"/>
          </a:xfrm>
        </p:spPr>
        <p:txBody>
          <a:bodyPr>
            <a:normAutofit/>
          </a:bodyPr>
          <a:lstStyle/>
          <a:p>
            <a:r>
              <a:rPr lang="en-US" sz="4000" u="sng" dirty="0">
                <a:solidFill>
                  <a:srgbClr val="FF0000"/>
                </a:solidFill>
                <a:effectLst>
                  <a:outerShdw blurRad="38100" dist="38100" dir="2700000" algn="tl">
                    <a:srgbClr val="000000">
                      <a:alpha val="43137"/>
                    </a:srgbClr>
                  </a:outerShdw>
                </a:effectLst>
              </a:rPr>
              <a:t>Confirm the Covenant for 1 Week But Cut Off in the Midst</a:t>
            </a:r>
          </a:p>
        </p:txBody>
      </p:sp>
      <p:sp>
        <p:nvSpPr>
          <p:cNvPr id="3" name="TextBox 2">
            <a:extLst>
              <a:ext uri="{FF2B5EF4-FFF2-40B4-BE49-F238E27FC236}">
                <a16:creationId xmlns:a16="http://schemas.microsoft.com/office/drawing/2014/main" id="{CC0934DF-D141-A7AA-CAAE-2EE9FBA20B51}"/>
              </a:ext>
            </a:extLst>
          </p:cNvPr>
          <p:cNvSpPr txBox="1"/>
          <p:nvPr/>
        </p:nvSpPr>
        <p:spPr>
          <a:xfrm>
            <a:off x="-449425" y="597160"/>
            <a:ext cx="13090849" cy="1107996"/>
          </a:xfrm>
          <a:prstGeom prst="rect">
            <a:avLst/>
          </a:prstGeom>
          <a:noFill/>
        </p:spPr>
        <p:txBody>
          <a:bodyPr wrap="square" rtlCol="0">
            <a:spAutoFit/>
          </a:bodyPr>
          <a:lstStyle/>
          <a:p>
            <a:pPr algn="ctr"/>
            <a:r>
              <a:rPr lang="en-US" sz="6600" dirty="0"/>
              <a:t>Last Week: 27 AD + 7 = 34 AD</a:t>
            </a:r>
          </a:p>
        </p:txBody>
      </p:sp>
      <p:sp>
        <p:nvSpPr>
          <p:cNvPr id="4" name="TextBox 3">
            <a:extLst>
              <a:ext uri="{FF2B5EF4-FFF2-40B4-BE49-F238E27FC236}">
                <a16:creationId xmlns:a16="http://schemas.microsoft.com/office/drawing/2014/main" id="{65C49AB2-2A74-5342-5F24-39FA344C4F3A}"/>
              </a:ext>
            </a:extLst>
          </p:cNvPr>
          <p:cNvSpPr txBox="1"/>
          <p:nvPr/>
        </p:nvSpPr>
        <p:spPr>
          <a:xfrm>
            <a:off x="158621" y="1595535"/>
            <a:ext cx="6550090" cy="4832092"/>
          </a:xfrm>
          <a:prstGeom prst="rect">
            <a:avLst/>
          </a:prstGeom>
          <a:noFill/>
        </p:spPr>
        <p:txBody>
          <a:bodyPr wrap="square" rtlCol="0">
            <a:spAutoFit/>
          </a:bodyPr>
          <a:lstStyle/>
          <a:p>
            <a:r>
              <a:rPr lang="en-US" sz="2800" b="1" u="sng" dirty="0"/>
              <a:t>Event One: Jesus cut off in the midst of the Week</a:t>
            </a:r>
            <a:r>
              <a:rPr lang="en-US" sz="2800" b="1" dirty="0"/>
              <a:t>:</a:t>
            </a:r>
          </a:p>
          <a:p>
            <a:endParaRPr lang="en-US" sz="2800" b="1" dirty="0"/>
          </a:p>
          <a:p>
            <a:r>
              <a:rPr lang="en-US" sz="2800" dirty="0"/>
              <a:t>According to the allotted probationary time for the nation of Israel: the Messiah, or Jesus Christ was to confirm the Covenant for 1 week/7 years, and to be “cut off” in the midst (halfway) in that week. Meaning Jesus must have died 3-1/2 years into His ministry. AKA 31 AD… Do We have evidence of this?</a:t>
            </a:r>
          </a:p>
        </p:txBody>
      </p:sp>
      <p:pic>
        <p:nvPicPr>
          <p:cNvPr id="5" name="Picture 4">
            <a:extLst>
              <a:ext uri="{FF2B5EF4-FFF2-40B4-BE49-F238E27FC236}">
                <a16:creationId xmlns:a16="http://schemas.microsoft.com/office/drawing/2014/main" id="{E3CB25AE-9137-DD36-B5FB-B9F8B568D1FC}"/>
              </a:ext>
            </a:extLst>
          </p:cNvPr>
          <p:cNvPicPr>
            <a:picLocks noChangeAspect="1"/>
          </p:cNvPicPr>
          <p:nvPr/>
        </p:nvPicPr>
        <p:blipFill>
          <a:blip r:embed="rId2"/>
          <a:stretch>
            <a:fillRect/>
          </a:stretch>
        </p:blipFill>
        <p:spPr>
          <a:xfrm>
            <a:off x="7083492" y="2674310"/>
            <a:ext cx="4713865" cy="3041203"/>
          </a:xfrm>
          <a:prstGeom prst="rect">
            <a:avLst/>
          </a:prstGeom>
        </p:spPr>
      </p:pic>
    </p:spTree>
    <p:extLst>
      <p:ext uri="{BB962C8B-B14F-4D97-AF65-F5344CB8AC3E}">
        <p14:creationId xmlns:p14="http://schemas.microsoft.com/office/powerpoint/2010/main" val="64924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1F19-8754-453B-8DF9-3AD4642B53C6}"/>
              </a:ext>
            </a:extLst>
          </p:cNvPr>
          <p:cNvSpPr>
            <a:spLocks noGrp="1"/>
          </p:cNvSpPr>
          <p:nvPr>
            <p:ph type="title"/>
          </p:nvPr>
        </p:nvSpPr>
        <p:spPr>
          <a:xfrm>
            <a:off x="838200" y="-206375"/>
            <a:ext cx="10515600" cy="1325563"/>
          </a:xfrm>
        </p:spPr>
        <p:txBody>
          <a:bodyPr/>
          <a:lstStyle/>
          <a:p>
            <a:r>
              <a:rPr lang="en-US" b="1" u="sng" dirty="0">
                <a:solidFill>
                  <a:schemeClr val="bg1"/>
                </a:solidFill>
                <a:effectLst>
                  <a:outerShdw blurRad="38100" dist="38100" dir="2700000" algn="tl">
                    <a:srgbClr val="000000">
                      <a:alpha val="43137"/>
                    </a:srgbClr>
                  </a:outerShdw>
                </a:effectLst>
              </a:rPr>
              <a:t>Passovers For Christ in Chronology</a:t>
            </a:r>
          </a:p>
        </p:txBody>
      </p:sp>
      <p:sp>
        <p:nvSpPr>
          <p:cNvPr id="3" name="TextBox 2">
            <a:extLst>
              <a:ext uri="{FF2B5EF4-FFF2-40B4-BE49-F238E27FC236}">
                <a16:creationId xmlns:a16="http://schemas.microsoft.com/office/drawing/2014/main" id="{BFA48FC9-EDB4-4055-B7F4-F5540E205B60}"/>
              </a:ext>
            </a:extLst>
          </p:cNvPr>
          <p:cNvSpPr txBox="1"/>
          <p:nvPr/>
        </p:nvSpPr>
        <p:spPr>
          <a:xfrm>
            <a:off x="161366" y="751635"/>
            <a:ext cx="593463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Jesus Baptized-27AD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First Passover (spring)-28AD (John 2:13, 23)=6 months of ministry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Second Passover-29AD (John 5:1)=1-1/2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Third Passover-30AD (John 6:4)=2-1/2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Final Passover-31AD=3-1/2 years</a:t>
            </a:r>
          </a:p>
        </p:txBody>
      </p:sp>
      <p:pic>
        <p:nvPicPr>
          <p:cNvPr id="4" name="Picture 3">
            <a:extLst>
              <a:ext uri="{FF2B5EF4-FFF2-40B4-BE49-F238E27FC236}">
                <a16:creationId xmlns:a16="http://schemas.microsoft.com/office/drawing/2014/main" id="{1015F15F-AD61-4341-B8FB-510BAEA6E202}"/>
              </a:ext>
            </a:extLst>
          </p:cNvPr>
          <p:cNvPicPr>
            <a:picLocks noChangeAspect="1"/>
          </p:cNvPicPr>
          <p:nvPr/>
        </p:nvPicPr>
        <p:blipFill>
          <a:blip r:embed="rId2"/>
          <a:stretch>
            <a:fillRect/>
          </a:stretch>
        </p:blipFill>
        <p:spPr>
          <a:xfrm>
            <a:off x="6096000" y="1581964"/>
            <a:ext cx="5980667" cy="3816753"/>
          </a:xfrm>
          <a:prstGeom prst="rect">
            <a:avLst/>
          </a:prstGeom>
        </p:spPr>
      </p:pic>
    </p:spTree>
    <p:extLst>
      <p:ext uri="{BB962C8B-B14F-4D97-AF65-F5344CB8AC3E}">
        <p14:creationId xmlns:p14="http://schemas.microsoft.com/office/powerpoint/2010/main" val="3954331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C6995-C0D9-13BC-9908-8564F36B0679}"/>
              </a:ext>
            </a:extLst>
          </p:cNvPr>
          <p:cNvSpPr>
            <a:spLocks noGrp="1"/>
          </p:cNvSpPr>
          <p:nvPr>
            <p:ph type="title"/>
          </p:nvPr>
        </p:nvSpPr>
        <p:spPr>
          <a:xfrm>
            <a:off x="931506" y="-334671"/>
            <a:ext cx="10515600" cy="1325563"/>
          </a:xfrm>
        </p:spPr>
        <p:txBody>
          <a:bodyPr/>
          <a:lstStyle/>
          <a:p>
            <a:r>
              <a:rPr lang="en-US" u="sng" dirty="0">
                <a:solidFill>
                  <a:srgbClr val="0070C0"/>
                </a:solidFill>
                <a:effectLst>
                  <a:outerShdw blurRad="38100" dist="38100" dir="2700000" algn="tl">
                    <a:srgbClr val="000000">
                      <a:alpha val="43137"/>
                    </a:srgbClr>
                  </a:outerShdw>
                </a:effectLst>
              </a:rPr>
              <a:t>How He “Confirmed the Covenant”</a:t>
            </a:r>
          </a:p>
        </p:txBody>
      </p:sp>
      <p:sp>
        <p:nvSpPr>
          <p:cNvPr id="4" name="TextBox 3">
            <a:extLst>
              <a:ext uri="{FF2B5EF4-FFF2-40B4-BE49-F238E27FC236}">
                <a16:creationId xmlns:a16="http://schemas.microsoft.com/office/drawing/2014/main" id="{7516EFE4-7FC6-6E85-4046-791CF4441691}"/>
              </a:ext>
            </a:extLst>
          </p:cNvPr>
          <p:cNvSpPr txBox="1"/>
          <p:nvPr/>
        </p:nvSpPr>
        <p:spPr>
          <a:xfrm>
            <a:off x="0" y="653402"/>
            <a:ext cx="7156580" cy="5693866"/>
          </a:xfrm>
          <a:prstGeom prst="rect">
            <a:avLst/>
          </a:prstGeom>
          <a:noFill/>
        </p:spPr>
        <p:txBody>
          <a:bodyPr wrap="square">
            <a:spAutoFit/>
          </a:bodyPr>
          <a:lstStyle/>
          <a:p>
            <a:r>
              <a:rPr lang="en-US" sz="2800" dirty="0"/>
              <a:t>“As the Bible presents two laws, one changeless and eternal, the other provisional and temporary, so there are two covenants. </a:t>
            </a:r>
            <a:r>
              <a:rPr lang="en-US" sz="2800" b="1" u="sng" dirty="0"/>
              <a:t>The covenant of grace was first made with man in Eden, when after the Fall there was given a divine promise that the seed of the woman should bruise the serpent's head</a:t>
            </a:r>
            <a:r>
              <a:rPr lang="en-US" sz="2800" dirty="0"/>
              <a:t>. To all men this covenant offered pardon and the assisting grace of God for future obedience through faith in Christ. </a:t>
            </a:r>
            <a:r>
              <a:rPr lang="en-US" sz="2800" b="1" u="sng" dirty="0"/>
              <a:t>It also promised them eternal life on condition of fidelity to God's law. Thus the patriarchs received the hope of salvation</a:t>
            </a:r>
            <a:r>
              <a:rPr lang="en-US" sz="2800" dirty="0"/>
              <a:t>.”—PP, 370</a:t>
            </a:r>
          </a:p>
        </p:txBody>
      </p:sp>
      <p:pic>
        <p:nvPicPr>
          <p:cNvPr id="5" name="Picture 4">
            <a:extLst>
              <a:ext uri="{FF2B5EF4-FFF2-40B4-BE49-F238E27FC236}">
                <a16:creationId xmlns:a16="http://schemas.microsoft.com/office/drawing/2014/main" id="{D4ADBB4C-E2CB-E965-A5B3-9DA037836B3A}"/>
              </a:ext>
            </a:extLst>
          </p:cNvPr>
          <p:cNvPicPr>
            <a:picLocks noChangeAspect="1"/>
          </p:cNvPicPr>
          <p:nvPr/>
        </p:nvPicPr>
        <p:blipFill rotWithShape="1">
          <a:blip r:embed="rId2"/>
          <a:srcRect l="49062" r="13126"/>
          <a:stretch/>
        </p:blipFill>
        <p:spPr>
          <a:xfrm>
            <a:off x="7708325" y="978268"/>
            <a:ext cx="3864550" cy="5381625"/>
          </a:xfrm>
          <a:prstGeom prst="rect">
            <a:avLst/>
          </a:prstGeom>
        </p:spPr>
      </p:pic>
    </p:spTree>
    <p:extLst>
      <p:ext uri="{BB962C8B-B14F-4D97-AF65-F5344CB8AC3E}">
        <p14:creationId xmlns:p14="http://schemas.microsoft.com/office/powerpoint/2010/main" val="872094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C2C29A-4F2E-92F5-197A-72818F75C2DD}"/>
              </a:ext>
            </a:extLst>
          </p:cNvPr>
          <p:cNvSpPr txBox="1"/>
          <p:nvPr/>
        </p:nvSpPr>
        <p:spPr>
          <a:xfrm>
            <a:off x="0" y="559837"/>
            <a:ext cx="12192000" cy="6001643"/>
          </a:xfrm>
          <a:prstGeom prst="rect">
            <a:avLst/>
          </a:prstGeom>
          <a:noFill/>
        </p:spPr>
        <p:txBody>
          <a:bodyPr wrap="square">
            <a:spAutoFit/>
          </a:bodyPr>
          <a:lstStyle/>
          <a:p>
            <a:r>
              <a:rPr lang="en-US" sz="2400" dirty="0"/>
              <a:t>“This same covenant was renewed to Abraham in the promise, "In thy seed shall all the nations of the earth be blessed." Genesis 22:18. </a:t>
            </a:r>
            <a:r>
              <a:rPr lang="en-US" sz="2400" b="1" u="sng" dirty="0"/>
              <a:t>This promise pointed to Christ. So Abraham understood it (see Galatians 3:8, 16), and he trusted in Christ for the forgiveness of sins. It was this faith that was accounted unto him for righteousness</a:t>
            </a:r>
            <a:r>
              <a:rPr lang="en-US" sz="2400" dirty="0"/>
              <a:t>. The covenant with Abraham also maintained the authority of God's law. The Lord appeared unto Abraham, and said, "I am the Almighty God; walk before Me, and be thou perfect." Genesis 17:1. The testimony of God concerning His faithful servant was, "Abraham obeyed My voice, and kept My charge, My commandments, My statutes, and My laws." Genesis 26:5. And the Lord declared to him, "I will establish My covenant between Me and thee and thy seed after thee in their generations, for an everlasting covenant, to be a God unto thee and to thy seed after thee." Genesis 17:7. </a:t>
            </a:r>
            <a:r>
              <a:rPr lang="en-US" sz="2400" b="1" u="sng" dirty="0"/>
              <a:t>Though this covenant was made with Adam and renewed to Abraham, it could not be ratified until the death of Christ. It [p. 371] had existed by the promise of God since the first intimation of redemption had been given; it had been accepted by faith; yet when ratified by Christ, it is called a new covenant. The law of God was the basis of this covenant, which was simply an arrangement for bringing men again into harmony with the divine will, placing them where they could obey God's law</a:t>
            </a:r>
            <a:r>
              <a:rPr lang="en-US" sz="2400" dirty="0"/>
              <a:t>.”—PP 370,371</a:t>
            </a:r>
          </a:p>
        </p:txBody>
      </p:sp>
    </p:spTree>
    <p:extLst>
      <p:ext uri="{BB962C8B-B14F-4D97-AF65-F5344CB8AC3E}">
        <p14:creationId xmlns:p14="http://schemas.microsoft.com/office/powerpoint/2010/main" val="3951045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E2A5-3EEA-A3CC-914B-EC44D44C0592}"/>
              </a:ext>
            </a:extLst>
          </p:cNvPr>
          <p:cNvSpPr>
            <a:spLocks noGrp="1"/>
          </p:cNvSpPr>
          <p:nvPr>
            <p:ph type="title"/>
          </p:nvPr>
        </p:nvSpPr>
        <p:spPr>
          <a:xfrm>
            <a:off x="0" y="-371994"/>
            <a:ext cx="12192000" cy="1325563"/>
          </a:xfrm>
        </p:spPr>
        <p:txBody>
          <a:bodyPr>
            <a:normAutofit/>
          </a:bodyPr>
          <a:lstStyle/>
          <a:p>
            <a:r>
              <a:rPr lang="en-US" sz="4000" u="sng" dirty="0">
                <a:solidFill>
                  <a:srgbClr val="FF0000"/>
                </a:solidFill>
                <a:effectLst>
                  <a:outerShdw blurRad="38100" dist="38100" dir="2700000" algn="tl">
                    <a:srgbClr val="000000">
                      <a:alpha val="43137"/>
                    </a:srgbClr>
                  </a:outerShdw>
                </a:effectLst>
              </a:rPr>
              <a:t>Confirm the Covenant for 1 Week But Cut Off in the Midst</a:t>
            </a:r>
          </a:p>
        </p:txBody>
      </p:sp>
      <p:sp>
        <p:nvSpPr>
          <p:cNvPr id="3" name="TextBox 2">
            <a:extLst>
              <a:ext uri="{FF2B5EF4-FFF2-40B4-BE49-F238E27FC236}">
                <a16:creationId xmlns:a16="http://schemas.microsoft.com/office/drawing/2014/main" id="{CC0934DF-D141-A7AA-CAAE-2EE9FBA20B51}"/>
              </a:ext>
            </a:extLst>
          </p:cNvPr>
          <p:cNvSpPr txBox="1"/>
          <p:nvPr/>
        </p:nvSpPr>
        <p:spPr>
          <a:xfrm>
            <a:off x="-449425" y="597160"/>
            <a:ext cx="130908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Last Week: 27 AD + 7 = 34 AD</a:t>
            </a:r>
          </a:p>
        </p:txBody>
      </p:sp>
      <p:sp>
        <p:nvSpPr>
          <p:cNvPr id="4" name="TextBox 3">
            <a:extLst>
              <a:ext uri="{FF2B5EF4-FFF2-40B4-BE49-F238E27FC236}">
                <a16:creationId xmlns:a16="http://schemas.microsoft.com/office/drawing/2014/main" id="{65C49AB2-2A74-5342-5F24-39FA344C4F3A}"/>
              </a:ext>
            </a:extLst>
          </p:cNvPr>
          <p:cNvSpPr txBox="1"/>
          <p:nvPr/>
        </p:nvSpPr>
        <p:spPr>
          <a:xfrm>
            <a:off x="158621" y="1595535"/>
            <a:ext cx="65500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Event </a:t>
            </a:r>
            <a:r>
              <a:rPr lang="en-US" sz="2800" b="1" u="sng" dirty="0">
                <a:solidFill>
                  <a:prstClr val="black"/>
                </a:solidFill>
                <a:latin typeface="Calibri" panose="020F0502020204030204"/>
              </a:rPr>
              <a:t>Two</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Probation ends</a:t>
            </a:r>
            <a:r>
              <a:rPr kumimoji="0" lang="en-US" sz="2800" b="1" i="0" u="sng" strike="noStrike" kern="1200" cap="none" spc="0" normalizeH="0" noProof="0" dirty="0">
                <a:ln>
                  <a:noFill/>
                </a:ln>
                <a:solidFill>
                  <a:prstClr val="black"/>
                </a:solidFill>
                <a:effectLst/>
                <a:uLnTx/>
                <a:uFillTx/>
                <a:latin typeface="Calibri" panose="020F0502020204030204"/>
                <a:ea typeface="+mn-ea"/>
                <a:cs typeface="+mn-cs"/>
              </a:rPr>
              <a:t> for Israel</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Amazing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Love and Grace, Mercy, and Patience!!! God still gave the nation of Israel 3-1/2 more years to get their act together! Now, we can expect another event which signifies a clear connection with Christ’s death, message, and ministry. A Message of Judgment is what we expect in 34 AD. But Where do we see this event?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02EC429-E155-A402-6172-8FB301F8A730}"/>
              </a:ext>
            </a:extLst>
          </p:cNvPr>
          <p:cNvPicPr>
            <a:picLocks noChangeAspect="1"/>
          </p:cNvPicPr>
          <p:nvPr/>
        </p:nvPicPr>
        <p:blipFill>
          <a:blip r:embed="rId2"/>
          <a:stretch>
            <a:fillRect/>
          </a:stretch>
        </p:blipFill>
        <p:spPr>
          <a:xfrm>
            <a:off x="6708711" y="2258008"/>
            <a:ext cx="5180380" cy="3662241"/>
          </a:xfrm>
          <a:prstGeom prst="rect">
            <a:avLst/>
          </a:prstGeom>
        </p:spPr>
      </p:pic>
    </p:spTree>
    <p:extLst>
      <p:ext uri="{BB962C8B-B14F-4D97-AF65-F5344CB8AC3E}">
        <p14:creationId xmlns:p14="http://schemas.microsoft.com/office/powerpoint/2010/main" val="210441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BE61-E052-4F3F-3B48-2FA55D3AB903}"/>
              </a:ext>
            </a:extLst>
          </p:cNvPr>
          <p:cNvSpPr>
            <a:spLocks noGrp="1"/>
          </p:cNvSpPr>
          <p:nvPr>
            <p:ph type="title"/>
          </p:nvPr>
        </p:nvSpPr>
        <p:spPr>
          <a:xfrm>
            <a:off x="772886" y="-316010"/>
            <a:ext cx="10515600" cy="1325563"/>
          </a:xfrm>
        </p:spPr>
        <p:txBody>
          <a:bodyPr/>
          <a:lstStyle/>
          <a:p>
            <a:r>
              <a:rPr lang="en-US" b="1" dirty="0">
                <a:effectLst>
                  <a:outerShdw blurRad="38100" dist="38100" dir="2700000" algn="tl">
                    <a:srgbClr val="000000">
                      <a:alpha val="43137"/>
                    </a:srgbClr>
                  </a:outerShdw>
                </a:effectLst>
              </a:rPr>
              <a:t>What Happened in 34 AD???</a:t>
            </a:r>
          </a:p>
        </p:txBody>
      </p:sp>
      <p:pic>
        <p:nvPicPr>
          <p:cNvPr id="3" name="Picture 2">
            <a:extLst>
              <a:ext uri="{FF2B5EF4-FFF2-40B4-BE49-F238E27FC236}">
                <a16:creationId xmlns:a16="http://schemas.microsoft.com/office/drawing/2014/main" id="{24BEC2FD-A55A-3C3F-82AC-B16F2EDA1249}"/>
              </a:ext>
            </a:extLst>
          </p:cNvPr>
          <p:cNvPicPr>
            <a:picLocks noChangeAspect="1"/>
          </p:cNvPicPr>
          <p:nvPr/>
        </p:nvPicPr>
        <p:blipFill>
          <a:blip r:embed="rId2"/>
          <a:stretch>
            <a:fillRect/>
          </a:stretch>
        </p:blipFill>
        <p:spPr>
          <a:xfrm>
            <a:off x="556337" y="904874"/>
            <a:ext cx="4234737" cy="5475953"/>
          </a:xfrm>
          <a:prstGeom prst="rect">
            <a:avLst/>
          </a:prstGeom>
        </p:spPr>
      </p:pic>
      <p:sp>
        <p:nvSpPr>
          <p:cNvPr id="5" name="TextBox 4">
            <a:extLst>
              <a:ext uri="{FF2B5EF4-FFF2-40B4-BE49-F238E27FC236}">
                <a16:creationId xmlns:a16="http://schemas.microsoft.com/office/drawing/2014/main" id="{5D8F555F-D9C5-89DA-AA86-19F4F31485FF}"/>
              </a:ext>
            </a:extLst>
          </p:cNvPr>
          <p:cNvSpPr txBox="1"/>
          <p:nvPr/>
        </p:nvSpPr>
        <p:spPr>
          <a:xfrm>
            <a:off x="5082850" y="585424"/>
            <a:ext cx="6645729" cy="6370975"/>
          </a:xfrm>
          <a:prstGeom prst="rect">
            <a:avLst/>
          </a:prstGeom>
          <a:noFill/>
        </p:spPr>
        <p:txBody>
          <a:bodyPr wrap="square">
            <a:spAutoFit/>
          </a:bodyPr>
          <a:lstStyle/>
          <a:p>
            <a:r>
              <a:rPr lang="en-US" sz="2400" dirty="0"/>
              <a:t>“The seventy weeks, or 490 years, especially allotted to the Jews, </a:t>
            </a:r>
            <a:r>
              <a:rPr lang="en-US" sz="2400" b="1" u="sng" dirty="0"/>
              <a:t>ended, as we have seen, in A.D. 34. At that time, through the action of the Jewish Sanhedrin, the nation sealed its rejection of the gospel by the martyrdom of Stephen and the persecution of the followers of Christ</a:t>
            </a:r>
            <a:r>
              <a:rPr lang="en-US" sz="2400" dirty="0"/>
              <a:t>. Then the message of salvation, no longer restricted to the chosen people, was given to the world. The disciples, forced by persecution to flee from Jerusalem, "went everywhere preaching the word." "Philip went down to the city of Samaria, and preached Christ unto them." Peter, divinely guided, opened the gospel to the centurion of Caesarea, the God-fearing Cornelius; and the ardent Paul, won to the faith of Christ, was commissioned to carry the glad tidings "far hence unto the Gentiles." Acts 8:4, 5; 22:21.”—GC, 328</a:t>
            </a:r>
          </a:p>
        </p:txBody>
      </p:sp>
    </p:spTree>
    <p:extLst>
      <p:ext uri="{BB962C8B-B14F-4D97-AF65-F5344CB8AC3E}">
        <p14:creationId xmlns:p14="http://schemas.microsoft.com/office/powerpoint/2010/main" val="393662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11EDD39-43FE-4362-9278-32F280A91C27}"/>
              </a:ext>
            </a:extLst>
          </p:cNvPr>
          <p:cNvSpPr>
            <a:spLocks noGrp="1"/>
          </p:cNvSpPr>
          <p:nvPr>
            <p:ph type="title"/>
          </p:nvPr>
        </p:nvSpPr>
        <p:spPr>
          <a:xfrm>
            <a:off x="838200" y="-220802"/>
            <a:ext cx="10515600" cy="1325563"/>
          </a:xfrm>
        </p:spPr>
        <p:txBody>
          <a:bodyPr>
            <a:normAutofit/>
          </a:bodyPr>
          <a:lstStyle/>
          <a:p>
            <a:r>
              <a:rPr lang="en-US" b="1" u="sng" dirty="0">
                <a:solidFill>
                  <a:srgbClr val="FF0000"/>
                </a:solidFill>
                <a:effectLst>
                  <a:outerShdw blurRad="38100" dist="38100" dir="2700000" algn="tl">
                    <a:srgbClr val="000000">
                      <a:alpha val="43137"/>
                    </a:srgbClr>
                  </a:outerShdw>
                </a:effectLst>
              </a:rPr>
              <a:t>Caesar</a:t>
            </a:r>
            <a:r>
              <a:rPr lang="en-US" b="1" dirty="0">
                <a:solidFill>
                  <a:srgbClr val="FF0000"/>
                </a:solidFill>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                                                         </a:t>
            </a:r>
            <a:r>
              <a:rPr lang="en-US" b="1" u="sng" dirty="0">
                <a:solidFill>
                  <a:srgbClr val="002060"/>
                </a:solidFill>
                <a:effectLst>
                  <a:outerShdw blurRad="38100" dist="38100" dir="2700000" algn="tl">
                    <a:srgbClr val="000000">
                      <a:alpha val="43137"/>
                    </a:srgbClr>
                  </a:outerShdw>
                </a:effectLst>
              </a:rPr>
              <a:t>Pope</a:t>
            </a:r>
          </a:p>
        </p:txBody>
      </p:sp>
      <p:sp>
        <p:nvSpPr>
          <p:cNvPr id="4" name="TextBox 3">
            <a:extLst>
              <a:ext uri="{FF2B5EF4-FFF2-40B4-BE49-F238E27FC236}">
                <a16:creationId xmlns:a16="http://schemas.microsoft.com/office/drawing/2014/main" id="{1248D512-1129-4232-A783-32133A4C3FB8}"/>
              </a:ext>
            </a:extLst>
          </p:cNvPr>
          <p:cNvSpPr txBox="1"/>
          <p:nvPr/>
        </p:nvSpPr>
        <p:spPr>
          <a:xfrm>
            <a:off x="115410" y="878889"/>
            <a:ext cx="6125591" cy="5693866"/>
          </a:xfrm>
          <a:prstGeom prst="rect">
            <a:avLst/>
          </a:prstGeom>
          <a:noFill/>
        </p:spPr>
        <p:txBody>
          <a:bodyPr wrap="square" rtlCol="0">
            <a:spAutoFit/>
          </a:bodyPr>
          <a:lstStyle/>
          <a:p>
            <a:pPr marL="342900" indent="-342900">
              <a:buAutoNum type="arabicPeriod"/>
            </a:pPr>
            <a:r>
              <a:rPr lang="en-US" sz="2800" dirty="0"/>
              <a:t>Nero (64-68 AD) because of the Great Fire of Rome</a:t>
            </a:r>
          </a:p>
          <a:p>
            <a:pPr marL="342900" indent="-342900">
              <a:buAutoNum type="arabicPeriod"/>
            </a:pPr>
            <a:r>
              <a:rPr lang="en-US" sz="2800" dirty="0"/>
              <a:t>Domitian (81 AD) Once brought to the tribunal, Christians must be killed if unwilling to renounce their religion</a:t>
            </a:r>
          </a:p>
          <a:p>
            <a:pPr marL="342900" indent="-342900">
              <a:buAutoNum type="arabicPeriod"/>
            </a:pPr>
            <a:r>
              <a:rPr lang="en-US" sz="2800" dirty="0"/>
              <a:t>Trajan (108 AD)</a:t>
            </a:r>
          </a:p>
          <a:p>
            <a:pPr marL="342900" indent="-342900">
              <a:buAutoNum type="arabicPeriod"/>
            </a:pPr>
            <a:r>
              <a:rPr lang="en-US" sz="2800" dirty="0"/>
              <a:t>Marcus Aurelius (162 AD)</a:t>
            </a:r>
          </a:p>
          <a:p>
            <a:pPr marL="342900" indent="-342900">
              <a:buAutoNum type="arabicPeriod"/>
            </a:pPr>
            <a:r>
              <a:rPr lang="en-US" sz="2800" dirty="0"/>
              <a:t>Severus (192-232 AD)</a:t>
            </a:r>
          </a:p>
          <a:p>
            <a:pPr marL="342900" indent="-342900">
              <a:buAutoNum type="arabicPeriod"/>
            </a:pPr>
            <a:r>
              <a:rPr lang="en-US" sz="2800" dirty="0"/>
              <a:t>Maximus (235 AD)</a:t>
            </a:r>
          </a:p>
          <a:p>
            <a:pPr marL="342900" indent="-342900">
              <a:buAutoNum type="arabicPeriod"/>
            </a:pPr>
            <a:r>
              <a:rPr lang="en-US" sz="2800" dirty="0"/>
              <a:t>Decius (249-251 AD) Empire-wide</a:t>
            </a:r>
          </a:p>
          <a:p>
            <a:pPr marL="342900" indent="-342900">
              <a:buAutoNum type="arabicPeriod"/>
            </a:pPr>
            <a:r>
              <a:rPr lang="en-US" sz="2800" dirty="0"/>
              <a:t>Valerian (257 AD)</a:t>
            </a:r>
          </a:p>
          <a:p>
            <a:pPr marL="342900" indent="-342900">
              <a:buAutoNum type="arabicPeriod"/>
            </a:pPr>
            <a:r>
              <a:rPr lang="en-US" sz="2800" dirty="0"/>
              <a:t>Aurelian (274 AD)</a:t>
            </a:r>
          </a:p>
          <a:p>
            <a:pPr marL="342900" indent="-342900">
              <a:buAutoNum type="arabicPeriod"/>
            </a:pPr>
            <a:r>
              <a:rPr lang="en-US" sz="2800" dirty="0"/>
              <a:t>Diocletian (284-305 AD) Empire-wide</a:t>
            </a:r>
          </a:p>
        </p:txBody>
      </p:sp>
      <p:sp>
        <p:nvSpPr>
          <p:cNvPr id="5" name="TextBox 4">
            <a:extLst>
              <a:ext uri="{FF2B5EF4-FFF2-40B4-BE49-F238E27FC236}">
                <a16:creationId xmlns:a16="http://schemas.microsoft.com/office/drawing/2014/main" id="{8BACAEC2-B727-4662-A158-7ABD3EC6E146}"/>
              </a:ext>
            </a:extLst>
          </p:cNvPr>
          <p:cNvSpPr txBox="1"/>
          <p:nvPr/>
        </p:nvSpPr>
        <p:spPr>
          <a:xfrm>
            <a:off x="6267635" y="870012"/>
            <a:ext cx="5924365" cy="6555641"/>
          </a:xfrm>
          <a:prstGeom prst="rect">
            <a:avLst/>
          </a:prstGeom>
          <a:noFill/>
        </p:spPr>
        <p:txBody>
          <a:bodyPr wrap="square" rtlCol="0">
            <a:spAutoFit/>
          </a:bodyPr>
          <a:lstStyle/>
          <a:p>
            <a:pPr marL="342900" indent="-342900">
              <a:buAutoNum type="arabicPeriod"/>
            </a:pPr>
            <a:r>
              <a:rPr lang="en-US" sz="2800" dirty="0"/>
              <a:t>St. Bartholomew’s Day Massacre 1572 (ends in 70,000 killed in France)</a:t>
            </a:r>
          </a:p>
          <a:p>
            <a:pPr marL="342900" indent="-342900">
              <a:buAutoNum type="arabicPeriod"/>
            </a:pPr>
            <a:r>
              <a:rPr lang="en-US" sz="2800" dirty="0"/>
              <a:t>Irish Massacre 1641 (300,000 killed)</a:t>
            </a:r>
          </a:p>
          <a:p>
            <a:pPr marL="342900" indent="-342900">
              <a:buAutoNum type="arabicPeriod"/>
            </a:pPr>
            <a:r>
              <a:rPr lang="en-US" sz="2800" dirty="0"/>
              <a:t>30 Years War 1618-1648 (12 million)</a:t>
            </a:r>
          </a:p>
          <a:p>
            <a:pPr marL="342900" indent="-342900">
              <a:buAutoNum type="arabicPeriod"/>
            </a:pPr>
            <a:r>
              <a:rPr lang="en-US" sz="2800" dirty="0"/>
              <a:t>The Great Massacre of 1655 Waldenses (1,700 most brutal)</a:t>
            </a:r>
          </a:p>
          <a:p>
            <a:pPr marL="342900" indent="-342900">
              <a:buAutoNum type="arabicPeriod"/>
            </a:pPr>
            <a:r>
              <a:rPr lang="en-US" sz="2800" dirty="0"/>
              <a:t>Inquisitions, Crusades, various dates (50 million)</a:t>
            </a:r>
          </a:p>
          <a:p>
            <a:pPr marL="342900" indent="-342900">
              <a:buAutoNum type="arabicPeriod"/>
            </a:pPr>
            <a:r>
              <a:rPr lang="en-US" sz="2800" dirty="0"/>
              <a:t>Age of Exploration Conquistadors (15 million American Natives)</a:t>
            </a:r>
          </a:p>
          <a:p>
            <a:pPr marL="342900" indent="-342900">
              <a:buAutoNum type="arabicPeriod"/>
            </a:pPr>
            <a:r>
              <a:rPr lang="en-US" sz="2800" dirty="0"/>
              <a:t>Wars with Waldenses and Albigenses (1 million)</a:t>
            </a:r>
          </a:p>
          <a:p>
            <a:pPr marL="342900" indent="-342900">
              <a:buAutoNum type="arabicPeriod"/>
            </a:pPr>
            <a:r>
              <a:rPr lang="en-US" sz="2800" dirty="0"/>
              <a:t>Nazi Germany (11 million-not including WWII victims)</a:t>
            </a:r>
          </a:p>
          <a:p>
            <a:endParaRPr lang="en-US" sz="2800" dirty="0"/>
          </a:p>
        </p:txBody>
      </p:sp>
    </p:spTree>
    <p:extLst>
      <p:ext uri="{BB962C8B-B14F-4D97-AF65-F5344CB8AC3E}">
        <p14:creationId xmlns:p14="http://schemas.microsoft.com/office/powerpoint/2010/main" val="325022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474C2-CDC0-4538-E4AE-A66F18057079}"/>
              </a:ext>
            </a:extLst>
          </p:cNvPr>
          <p:cNvSpPr>
            <a:spLocks noGrp="1"/>
          </p:cNvSpPr>
          <p:nvPr>
            <p:ph type="title"/>
          </p:nvPr>
        </p:nvSpPr>
        <p:spPr>
          <a:xfrm>
            <a:off x="838200" y="-306679"/>
            <a:ext cx="10515600" cy="1325563"/>
          </a:xfrm>
        </p:spPr>
        <p:txBody>
          <a:bodyPr/>
          <a:lstStyle/>
          <a:p>
            <a:r>
              <a:rPr lang="en-US" b="1" u="sng" dirty="0">
                <a:solidFill>
                  <a:srgbClr val="0070C0"/>
                </a:solidFill>
                <a:effectLst>
                  <a:outerShdw blurRad="38100" dist="38100" dir="2700000" algn="tl">
                    <a:srgbClr val="000000">
                      <a:alpha val="43137"/>
                    </a:srgbClr>
                  </a:outerShdw>
                </a:effectLst>
              </a:rPr>
              <a:t>Stephen’s Message of Judgment to Israel</a:t>
            </a:r>
          </a:p>
        </p:txBody>
      </p:sp>
      <p:sp>
        <p:nvSpPr>
          <p:cNvPr id="4" name="TextBox 3">
            <a:extLst>
              <a:ext uri="{FF2B5EF4-FFF2-40B4-BE49-F238E27FC236}">
                <a16:creationId xmlns:a16="http://schemas.microsoft.com/office/drawing/2014/main" id="{5856D584-7353-B142-DE1A-62CB5258D31E}"/>
              </a:ext>
            </a:extLst>
          </p:cNvPr>
          <p:cNvSpPr txBox="1"/>
          <p:nvPr/>
        </p:nvSpPr>
        <p:spPr>
          <a:xfrm>
            <a:off x="146957" y="773783"/>
            <a:ext cx="6916316" cy="6124754"/>
          </a:xfrm>
          <a:prstGeom prst="rect">
            <a:avLst/>
          </a:prstGeom>
          <a:noFill/>
        </p:spPr>
        <p:txBody>
          <a:bodyPr wrap="square">
            <a:spAutoFit/>
          </a:bodyPr>
          <a:lstStyle/>
          <a:p>
            <a:r>
              <a:rPr lang="en-US" sz="2800" dirty="0"/>
              <a:t>Acts 7:42-44 “Then God turned, and gave them up to worship the host of heaven; as it is written in the book of the prophets, O ye house of Israel, have ye offered to me slain beasts and sacrifices by the space of forty years in the wilderness? </a:t>
            </a:r>
            <a:r>
              <a:rPr lang="en-US" sz="2800" b="1" u="sng" dirty="0"/>
              <a:t>Yea, ye took up the tabernacle of Moloch, and the star of your god </a:t>
            </a:r>
            <a:r>
              <a:rPr lang="en-US" sz="2800" b="1" u="sng" dirty="0" err="1"/>
              <a:t>Remphan</a:t>
            </a:r>
            <a:r>
              <a:rPr lang="en-US" sz="2800" b="1" u="sng" dirty="0"/>
              <a:t>, figures which ye made to worship them: and I will carry you away beyond Babylon</a:t>
            </a:r>
            <a:r>
              <a:rPr lang="en-US" sz="2800" dirty="0"/>
              <a:t>. Our fathers had the tabernacle of witness in the wilderness, as he had appointed, speaking unto Moses, that he should make it according to the fashion that he had seen.”</a:t>
            </a:r>
          </a:p>
        </p:txBody>
      </p:sp>
      <p:pic>
        <p:nvPicPr>
          <p:cNvPr id="5" name="Picture 4">
            <a:extLst>
              <a:ext uri="{FF2B5EF4-FFF2-40B4-BE49-F238E27FC236}">
                <a16:creationId xmlns:a16="http://schemas.microsoft.com/office/drawing/2014/main" id="{1D5624D4-3251-0C8C-7421-3F9EF368E42E}"/>
              </a:ext>
            </a:extLst>
          </p:cNvPr>
          <p:cNvPicPr>
            <a:picLocks noChangeAspect="1"/>
          </p:cNvPicPr>
          <p:nvPr/>
        </p:nvPicPr>
        <p:blipFill>
          <a:blip r:embed="rId2"/>
          <a:stretch>
            <a:fillRect/>
          </a:stretch>
        </p:blipFill>
        <p:spPr>
          <a:xfrm>
            <a:off x="7447384" y="1873411"/>
            <a:ext cx="3810000" cy="2943225"/>
          </a:xfrm>
          <a:prstGeom prst="rect">
            <a:avLst/>
          </a:prstGeom>
        </p:spPr>
      </p:pic>
    </p:spTree>
    <p:extLst>
      <p:ext uri="{BB962C8B-B14F-4D97-AF65-F5344CB8AC3E}">
        <p14:creationId xmlns:p14="http://schemas.microsoft.com/office/powerpoint/2010/main" val="1040322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3E178-5F7A-4D9E-B17E-86540F2F1B76}"/>
              </a:ext>
            </a:extLst>
          </p:cNvPr>
          <p:cNvPicPr>
            <a:picLocks noChangeAspect="1"/>
          </p:cNvPicPr>
          <p:nvPr/>
        </p:nvPicPr>
        <p:blipFill>
          <a:blip r:embed="rId2"/>
          <a:stretch>
            <a:fillRect/>
          </a:stretch>
        </p:blipFill>
        <p:spPr>
          <a:xfrm>
            <a:off x="0" y="0"/>
            <a:ext cx="5844886" cy="6858000"/>
          </a:xfrm>
          <a:prstGeom prst="rect">
            <a:avLst/>
          </a:prstGeom>
        </p:spPr>
      </p:pic>
      <p:sp>
        <p:nvSpPr>
          <p:cNvPr id="5" name="TextBox 4">
            <a:extLst>
              <a:ext uri="{FF2B5EF4-FFF2-40B4-BE49-F238E27FC236}">
                <a16:creationId xmlns:a16="http://schemas.microsoft.com/office/drawing/2014/main" id="{83EB6D39-06D0-7180-FCEB-64E154D4A8A4}"/>
              </a:ext>
            </a:extLst>
          </p:cNvPr>
          <p:cNvSpPr txBox="1"/>
          <p:nvPr/>
        </p:nvSpPr>
        <p:spPr>
          <a:xfrm>
            <a:off x="6018244" y="101436"/>
            <a:ext cx="5943599" cy="6124754"/>
          </a:xfrm>
          <a:prstGeom prst="rect">
            <a:avLst/>
          </a:prstGeom>
          <a:noFill/>
        </p:spPr>
        <p:txBody>
          <a:bodyPr wrap="square">
            <a:spAutoFit/>
          </a:bodyPr>
          <a:lstStyle/>
          <a:p>
            <a:r>
              <a:rPr lang="en-US" sz="2800" dirty="0"/>
              <a:t>Acts 7:51-54 “</a:t>
            </a:r>
            <a:r>
              <a:rPr lang="en-US" sz="2800" b="1" u="sng" dirty="0"/>
              <a:t>Ye </a:t>
            </a:r>
            <a:r>
              <a:rPr lang="en-US" sz="2800" b="1" u="sng" dirty="0" err="1"/>
              <a:t>stiffnecked</a:t>
            </a:r>
            <a:r>
              <a:rPr lang="en-US" sz="2800" b="1" u="sng" dirty="0"/>
              <a:t> and uncircumcised in heart and ears, ye do always resist the Holy Ghost: as your fathers did, so do ye</a:t>
            </a:r>
            <a:r>
              <a:rPr lang="en-US" sz="2800" dirty="0"/>
              <a:t>. </a:t>
            </a:r>
            <a:r>
              <a:rPr lang="en-US" sz="2800" b="1" u="sng" dirty="0"/>
              <a:t>Which of the prophets have not your fathers persecuted? and they have slain them which shewed before of the coming of the Just One; of whom ye have been now the betrayers and murderers</a:t>
            </a:r>
            <a:r>
              <a:rPr lang="en-US" sz="2800" dirty="0"/>
              <a:t>: </a:t>
            </a:r>
            <a:r>
              <a:rPr lang="en-US" sz="2800" b="1" u="sng" dirty="0"/>
              <a:t>Who have received the law by the disposition of angels, and have not kept it</a:t>
            </a:r>
            <a:r>
              <a:rPr lang="en-US" sz="2800" dirty="0"/>
              <a:t>. When they heard these things, they were cut to the heart, and they gnashed on him with their teeth.”</a:t>
            </a:r>
          </a:p>
        </p:txBody>
      </p:sp>
    </p:spTree>
    <p:extLst>
      <p:ext uri="{BB962C8B-B14F-4D97-AF65-F5344CB8AC3E}">
        <p14:creationId xmlns:p14="http://schemas.microsoft.com/office/powerpoint/2010/main" val="207216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467F5-8F35-390F-741D-C293050B37EF}"/>
              </a:ext>
            </a:extLst>
          </p:cNvPr>
          <p:cNvSpPr txBox="1"/>
          <p:nvPr/>
        </p:nvSpPr>
        <p:spPr>
          <a:xfrm>
            <a:off x="165618" y="151179"/>
            <a:ext cx="7448161" cy="6555641"/>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Acts 7:55-60 “But he, being full of the Holy Ghost,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looked up </a:t>
            </a:r>
            <a:r>
              <a:rPr kumimoji="0" lang="en-US" sz="2800" b="1" i="0" u="sng" strike="noStrike" kern="1200" cap="none" spc="0" normalizeH="0" baseline="0" noProof="0" dirty="0" err="1">
                <a:ln>
                  <a:noFill/>
                </a:ln>
                <a:solidFill>
                  <a:prstClr val="black"/>
                </a:solidFill>
                <a:effectLst/>
                <a:uLnTx/>
                <a:uFillTx/>
                <a:latin typeface="Calibri" panose="020F0502020204030204"/>
                <a:ea typeface="+mn-ea"/>
                <a:cs typeface="+mn-cs"/>
              </a:rPr>
              <a:t>stedfastly</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into heaven, and saw the glory of God, and Jesus standing on the right hand of God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said,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Behold, I see the heavens opened, and the Son of man standing on the right hand of God.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Then they cried out with a loud voice, and stopped their ears, and ran upon him with one accord,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cast him out of the city, and stoned him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the witnesses laid down their clothes at a young man's feet, whose name was Saul.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they stoned Stephen, calling upon God, and saying, Lord Jesus, receive my spirit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he kneeled down, and cried with a loud voice, Lord,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lay not this sin to their charge. And when he had said this, he fell asleep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US" sz="2800" dirty="0"/>
          </a:p>
        </p:txBody>
      </p:sp>
      <p:pic>
        <p:nvPicPr>
          <p:cNvPr id="5" name="Picture 4">
            <a:extLst>
              <a:ext uri="{FF2B5EF4-FFF2-40B4-BE49-F238E27FC236}">
                <a16:creationId xmlns:a16="http://schemas.microsoft.com/office/drawing/2014/main" id="{ECE606F1-1CA6-2DB8-438B-28A67B06986A}"/>
              </a:ext>
            </a:extLst>
          </p:cNvPr>
          <p:cNvPicPr>
            <a:picLocks noChangeAspect="1"/>
          </p:cNvPicPr>
          <p:nvPr/>
        </p:nvPicPr>
        <p:blipFill>
          <a:blip r:embed="rId2"/>
          <a:stretch>
            <a:fillRect/>
          </a:stretch>
        </p:blipFill>
        <p:spPr>
          <a:xfrm>
            <a:off x="7613779" y="1581148"/>
            <a:ext cx="4441387" cy="3326753"/>
          </a:xfrm>
          <a:prstGeom prst="rect">
            <a:avLst/>
          </a:prstGeom>
        </p:spPr>
      </p:pic>
    </p:spTree>
    <p:extLst>
      <p:ext uri="{BB962C8B-B14F-4D97-AF65-F5344CB8AC3E}">
        <p14:creationId xmlns:p14="http://schemas.microsoft.com/office/powerpoint/2010/main" val="1382613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43D75-D0CE-BC32-9FF8-B592FEB9EC97}"/>
              </a:ext>
            </a:extLst>
          </p:cNvPr>
          <p:cNvSpPr>
            <a:spLocks noGrp="1"/>
          </p:cNvSpPr>
          <p:nvPr>
            <p:ph type="title"/>
          </p:nvPr>
        </p:nvSpPr>
        <p:spPr>
          <a:xfrm>
            <a:off x="838200" y="-316010"/>
            <a:ext cx="10515600" cy="1325563"/>
          </a:xfrm>
        </p:spPr>
        <p:txBody>
          <a:bodyPr>
            <a:normAutofit/>
          </a:bodyPr>
          <a:lstStyle/>
          <a:p>
            <a:r>
              <a:rPr lang="en-US" sz="4800" u="sng" dirty="0">
                <a:effectLst>
                  <a:outerShdw blurRad="38100" dist="38100" dir="2700000" algn="tl">
                    <a:srgbClr val="000000">
                      <a:alpha val="43137"/>
                    </a:srgbClr>
                  </a:outerShdw>
                </a:effectLst>
              </a:rPr>
              <a:t>Stephen and Christ Similarities</a:t>
            </a:r>
          </a:p>
        </p:txBody>
      </p:sp>
      <p:sp>
        <p:nvSpPr>
          <p:cNvPr id="3" name="TextBox 2">
            <a:extLst>
              <a:ext uri="{FF2B5EF4-FFF2-40B4-BE49-F238E27FC236}">
                <a16:creationId xmlns:a16="http://schemas.microsoft.com/office/drawing/2014/main" id="{DA002F71-B94E-3143-6098-FEA996CCC417}"/>
              </a:ext>
            </a:extLst>
          </p:cNvPr>
          <p:cNvSpPr txBox="1"/>
          <p:nvPr/>
        </p:nvSpPr>
        <p:spPr>
          <a:xfrm>
            <a:off x="4591050" y="867747"/>
            <a:ext cx="7492094" cy="5693866"/>
          </a:xfrm>
          <a:prstGeom prst="rect">
            <a:avLst/>
          </a:prstGeom>
          <a:noFill/>
        </p:spPr>
        <p:txBody>
          <a:bodyPr wrap="square" rtlCol="0">
            <a:spAutoFit/>
          </a:bodyPr>
          <a:lstStyle/>
          <a:p>
            <a:pPr marL="514350" indent="-514350">
              <a:buAutoNum type="arabicPeriod"/>
            </a:pPr>
            <a:r>
              <a:rPr lang="en-US" sz="2800" dirty="0"/>
              <a:t>Both Stephen and Christ gave a message of Judgment to the Sanhedrin, unmingled with any hope of restoration (See. Matt. 21-23)</a:t>
            </a:r>
          </a:p>
          <a:p>
            <a:pPr marL="514350" indent="-514350">
              <a:buAutoNum type="arabicPeriod"/>
            </a:pPr>
            <a:r>
              <a:rPr lang="en-US" sz="2800" dirty="0"/>
              <a:t>Both Stephen and Christ were prophets with a special message</a:t>
            </a:r>
          </a:p>
          <a:p>
            <a:pPr marL="514350" indent="-514350">
              <a:buAutoNum type="arabicPeriod"/>
            </a:pPr>
            <a:r>
              <a:rPr lang="en-US" sz="2800" dirty="0"/>
              <a:t>Both attempted to correct and confirm the Covenant</a:t>
            </a:r>
          </a:p>
          <a:p>
            <a:pPr marL="514350" indent="-514350">
              <a:buAutoNum type="arabicPeriod"/>
            </a:pPr>
            <a:r>
              <a:rPr lang="en-US" sz="2800" dirty="0"/>
              <a:t>Both were brought out of the city and murdered</a:t>
            </a:r>
          </a:p>
          <a:p>
            <a:pPr marL="514350" indent="-514350">
              <a:buAutoNum type="arabicPeriod"/>
            </a:pPr>
            <a:r>
              <a:rPr lang="en-US" sz="2800" dirty="0"/>
              <a:t>Both prayed God that their persecutors would be pardoned</a:t>
            </a:r>
          </a:p>
          <a:p>
            <a:pPr marL="514350" indent="-514350">
              <a:buAutoNum type="arabicPeriod"/>
            </a:pPr>
            <a:r>
              <a:rPr lang="en-US" sz="2800" dirty="0"/>
              <a:t>Both died innocent for their teachings</a:t>
            </a:r>
          </a:p>
          <a:p>
            <a:pPr marL="514350" indent="-514350">
              <a:buAutoNum type="arabicPeriod"/>
            </a:pPr>
            <a:r>
              <a:rPr lang="en-US" sz="2800" dirty="0"/>
              <a:t>Both prayed that God would receive their spirit</a:t>
            </a:r>
          </a:p>
        </p:txBody>
      </p:sp>
      <p:pic>
        <p:nvPicPr>
          <p:cNvPr id="4" name="Picture 3">
            <a:extLst>
              <a:ext uri="{FF2B5EF4-FFF2-40B4-BE49-F238E27FC236}">
                <a16:creationId xmlns:a16="http://schemas.microsoft.com/office/drawing/2014/main" id="{8E98D333-090C-4A99-0638-DA6EFB4BFEA8}"/>
              </a:ext>
            </a:extLst>
          </p:cNvPr>
          <p:cNvPicPr>
            <a:picLocks noChangeAspect="1"/>
          </p:cNvPicPr>
          <p:nvPr/>
        </p:nvPicPr>
        <p:blipFill>
          <a:blip r:embed="rId2"/>
          <a:stretch>
            <a:fillRect/>
          </a:stretch>
        </p:blipFill>
        <p:spPr>
          <a:xfrm>
            <a:off x="219075" y="4000500"/>
            <a:ext cx="4286250" cy="2411016"/>
          </a:xfrm>
          <a:prstGeom prst="rect">
            <a:avLst/>
          </a:prstGeom>
        </p:spPr>
      </p:pic>
      <p:pic>
        <p:nvPicPr>
          <p:cNvPr id="5" name="Picture 4">
            <a:extLst>
              <a:ext uri="{FF2B5EF4-FFF2-40B4-BE49-F238E27FC236}">
                <a16:creationId xmlns:a16="http://schemas.microsoft.com/office/drawing/2014/main" id="{49164B9A-F3A9-15D5-B96E-7C3630294A27}"/>
              </a:ext>
            </a:extLst>
          </p:cNvPr>
          <p:cNvPicPr>
            <a:picLocks noChangeAspect="1"/>
          </p:cNvPicPr>
          <p:nvPr/>
        </p:nvPicPr>
        <p:blipFill>
          <a:blip r:embed="rId3"/>
          <a:stretch>
            <a:fillRect/>
          </a:stretch>
        </p:blipFill>
        <p:spPr>
          <a:xfrm>
            <a:off x="219075" y="978221"/>
            <a:ext cx="4215280" cy="2736459"/>
          </a:xfrm>
          <a:prstGeom prst="rect">
            <a:avLst/>
          </a:prstGeom>
        </p:spPr>
      </p:pic>
    </p:spTree>
    <p:extLst>
      <p:ext uri="{BB962C8B-B14F-4D97-AF65-F5344CB8AC3E}">
        <p14:creationId xmlns:p14="http://schemas.microsoft.com/office/powerpoint/2010/main" val="2275300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4B4A-4D7C-CB57-1219-EEA1D652D48C}"/>
              </a:ext>
            </a:extLst>
          </p:cNvPr>
          <p:cNvSpPr>
            <a:spLocks noGrp="1"/>
          </p:cNvSpPr>
          <p:nvPr>
            <p:ph type="title"/>
          </p:nvPr>
        </p:nvSpPr>
        <p:spPr>
          <a:xfrm>
            <a:off x="838200" y="32642"/>
            <a:ext cx="10515600" cy="1325563"/>
          </a:xfrm>
        </p:spPr>
        <p:txBody>
          <a:bodyPr/>
          <a:lstStyle/>
          <a:p>
            <a:pPr algn="ctr"/>
            <a:r>
              <a:rPr lang="en-US" u="sng" dirty="0">
                <a:solidFill>
                  <a:srgbClr val="00B050"/>
                </a:solidFill>
                <a:effectLst>
                  <a:outerShdw blurRad="38100" dist="38100" dir="2700000" algn="tl">
                    <a:srgbClr val="000000">
                      <a:alpha val="43137"/>
                    </a:srgbClr>
                  </a:outerShdw>
                </a:effectLst>
              </a:rPr>
              <a:t>Now Let’s Calculate using this logic for the 2300 Days….</a:t>
            </a:r>
          </a:p>
        </p:txBody>
      </p:sp>
      <p:sp>
        <p:nvSpPr>
          <p:cNvPr id="3" name="TextBox 2">
            <a:extLst>
              <a:ext uri="{FF2B5EF4-FFF2-40B4-BE49-F238E27FC236}">
                <a16:creationId xmlns:a16="http://schemas.microsoft.com/office/drawing/2014/main" id="{5C87F0BB-008D-8927-04C8-FBA1B462AE3D}"/>
              </a:ext>
            </a:extLst>
          </p:cNvPr>
          <p:cNvSpPr txBox="1"/>
          <p:nvPr/>
        </p:nvSpPr>
        <p:spPr>
          <a:xfrm>
            <a:off x="0" y="2080727"/>
            <a:ext cx="13090849" cy="1785104"/>
          </a:xfrm>
          <a:prstGeom prst="rect">
            <a:avLst/>
          </a:prstGeom>
          <a:noFill/>
        </p:spPr>
        <p:txBody>
          <a:bodyPr wrap="square" rtlCol="0">
            <a:spAutoFit/>
          </a:bodyPr>
          <a:lstStyle/>
          <a:p>
            <a:r>
              <a:rPr lang="en-US" sz="10800" dirty="0"/>
              <a:t>457 BC + 2300 = 1844</a:t>
            </a:r>
          </a:p>
        </p:txBody>
      </p:sp>
    </p:spTree>
    <p:extLst>
      <p:ext uri="{BB962C8B-B14F-4D97-AF65-F5344CB8AC3E}">
        <p14:creationId xmlns:p14="http://schemas.microsoft.com/office/powerpoint/2010/main" val="41708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EFE5-37F5-B9C0-B2C9-5D443F8B3165}"/>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8B98D3C-0EC3-4524-0FCA-73CCC85F7B5B}"/>
              </a:ext>
            </a:extLst>
          </p:cNvPr>
          <p:cNvSpPr txBox="1"/>
          <p:nvPr/>
        </p:nvSpPr>
        <p:spPr>
          <a:xfrm>
            <a:off x="1102659" y="2433918"/>
            <a:ext cx="7906870" cy="2031325"/>
          </a:xfrm>
          <a:prstGeom prst="rect">
            <a:avLst/>
          </a:prstGeom>
          <a:noFill/>
        </p:spPr>
        <p:txBody>
          <a:bodyPr wrap="square" rtlCol="0">
            <a:spAutoFit/>
          </a:bodyPr>
          <a:lstStyle/>
          <a:p>
            <a:pPr marL="342900" indent="-342900">
              <a:buAutoNum type="arabicPeriod"/>
            </a:pPr>
            <a:r>
              <a:rPr lang="en-US" dirty="0"/>
              <a:t>Explain the time of the end and the Reformation, restoring the Sanctuary</a:t>
            </a:r>
          </a:p>
          <a:p>
            <a:pPr marL="342900" indent="-342900">
              <a:buAutoNum type="arabicPeriod"/>
            </a:pPr>
            <a:r>
              <a:rPr lang="en-US" dirty="0"/>
              <a:t>Elijah and the restoration of the altar</a:t>
            </a:r>
          </a:p>
          <a:p>
            <a:pPr marL="342900" indent="-342900">
              <a:buAutoNum type="arabicPeriod"/>
            </a:pPr>
            <a:r>
              <a:rPr lang="en-US" dirty="0"/>
              <a:t>Explain the Millerite movement and the 2300 days as the only ones who understood the significance of this passage</a:t>
            </a:r>
          </a:p>
          <a:p>
            <a:pPr marL="342900" indent="-342900">
              <a:buAutoNum type="arabicPeriod"/>
            </a:pPr>
            <a:r>
              <a:rPr lang="en-US" dirty="0"/>
              <a:t>Walk through the events and the errors, highlight the importance of the sanctuary throughout</a:t>
            </a:r>
          </a:p>
          <a:p>
            <a:pPr marL="342900" indent="-342900">
              <a:buAutoNum type="arabicPeriod"/>
            </a:pPr>
            <a:r>
              <a:rPr lang="en-US"/>
              <a:t>Loughborough’s account, etc. </a:t>
            </a:r>
          </a:p>
        </p:txBody>
      </p:sp>
    </p:spTree>
    <p:extLst>
      <p:ext uri="{BB962C8B-B14F-4D97-AF65-F5344CB8AC3E}">
        <p14:creationId xmlns:p14="http://schemas.microsoft.com/office/powerpoint/2010/main" val="1057887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2583-D66B-34F3-91D9-9FDE9468E248}"/>
              </a:ext>
            </a:extLst>
          </p:cNvPr>
          <p:cNvSpPr>
            <a:spLocks noGrp="1"/>
          </p:cNvSpPr>
          <p:nvPr>
            <p:ph type="title"/>
          </p:nvPr>
        </p:nvSpPr>
        <p:spPr>
          <a:xfrm>
            <a:off x="419100" y="-244475"/>
            <a:ext cx="11353800" cy="1325563"/>
          </a:xfrm>
        </p:spPr>
        <p:txBody>
          <a:bodyPr/>
          <a:lstStyle/>
          <a:p>
            <a:r>
              <a:rPr lang="en-US" u="sng" dirty="0">
                <a:solidFill>
                  <a:srgbClr val="FF0000"/>
                </a:solidFill>
                <a:effectLst>
                  <a:outerShdw blurRad="38100" dist="38100" dir="2700000" algn="tl">
                    <a:srgbClr val="000000">
                      <a:alpha val="43137"/>
                    </a:srgbClr>
                  </a:outerShdw>
                </a:effectLst>
              </a:rPr>
              <a:t>The Reformation Began Recovering the Sanctuary</a:t>
            </a:r>
          </a:p>
        </p:txBody>
      </p:sp>
      <p:sp>
        <p:nvSpPr>
          <p:cNvPr id="3" name="TextBox 2">
            <a:extLst>
              <a:ext uri="{FF2B5EF4-FFF2-40B4-BE49-F238E27FC236}">
                <a16:creationId xmlns:a16="http://schemas.microsoft.com/office/drawing/2014/main" id="{0C1BC1C5-E615-50D8-23F9-184211C1389F}"/>
              </a:ext>
            </a:extLst>
          </p:cNvPr>
          <p:cNvSpPr txBox="1"/>
          <p:nvPr/>
        </p:nvSpPr>
        <p:spPr>
          <a:xfrm>
            <a:off x="66675" y="809625"/>
            <a:ext cx="908685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Reformation Rediscovered lost truths of the Sanctuary—effectively beginning the process of restoring the spiritual Sanctuary, culminating in the full restoration by Christ in 1844:</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Justification by Faith – Altar of Burnt Offering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Baptism and Communion – Laver and Drink Offering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Sola Scriptura – Daily Bread/Shewbread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Evangelism – Candlestick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Prayer in the Spirit – Altar of Incense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Righteousness by Faith – Merits of Christ/incense and oil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1844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 Sabbath – Law of God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 Health Message – Manna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 Justification By Faith – Aaron’s Rod/Mercy Seat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 3 Angel’s Messages – Judgment Hour/Day of Atonement Message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11. State of the Dead – Investigative Judgment Understanding Restored</a:t>
            </a:r>
          </a:p>
        </p:txBody>
      </p:sp>
      <p:pic>
        <p:nvPicPr>
          <p:cNvPr id="4" name="Picture 3">
            <a:extLst>
              <a:ext uri="{FF2B5EF4-FFF2-40B4-BE49-F238E27FC236}">
                <a16:creationId xmlns:a16="http://schemas.microsoft.com/office/drawing/2014/main" id="{CB1BB393-650B-C2D4-0B26-CB55FABADFD6}"/>
              </a:ext>
            </a:extLst>
          </p:cNvPr>
          <p:cNvPicPr>
            <a:picLocks noChangeAspect="1"/>
          </p:cNvPicPr>
          <p:nvPr/>
        </p:nvPicPr>
        <p:blipFill rotWithShape="1">
          <a:blip r:embed="rId2"/>
          <a:srcRect t="4104" b="13809"/>
          <a:stretch/>
        </p:blipFill>
        <p:spPr>
          <a:xfrm>
            <a:off x="9020175" y="809624"/>
            <a:ext cx="1209675" cy="1449678"/>
          </a:xfrm>
          <a:prstGeom prst="rect">
            <a:avLst/>
          </a:prstGeom>
        </p:spPr>
      </p:pic>
      <p:pic>
        <p:nvPicPr>
          <p:cNvPr id="5" name="Picture 4">
            <a:extLst>
              <a:ext uri="{FF2B5EF4-FFF2-40B4-BE49-F238E27FC236}">
                <a16:creationId xmlns:a16="http://schemas.microsoft.com/office/drawing/2014/main" id="{F2D7429D-3AF5-F08D-FD8D-311523506B2F}"/>
              </a:ext>
            </a:extLst>
          </p:cNvPr>
          <p:cNvPicPr>
            <a:picLocks noChangeAspect="1"/>
          </p:cNvPicPr>
          <p:nvPr/>
        </p:nvPicPr>
        <p:blipFill>
          <a:blip r:embed="rId3"/>
          <a:stretch>
            <a:fillRect/>
          </a:stretch>
        </p:blipFill>
        <p:spPr>
          <a:xfrm>
            <a:off x="10262316" y="809624"/>
            <a:ext cx="1028700" cy="1395216"/>
          </a:xfrm>
          <a:prstGeom prst="rect">
            <a:avLst/>
          </a:prstGeom>
        </p:spPr>
      </p:pic>
      <p:pic>
        <p:nvPicPr>
          <p:cNvPr id="6" name="Picture 5">
            <a:extLst>
              <a:ext uri="{FF2B5EF4-FFF2-40B4-BE49-F238E27FC236}">
                <a16:creationId xmlns:a16="http://schemas.microsoft.com/office/drawing/2014/main" id="{4D02660B-C73C-1540-A216-CD933014E692}"/>
              </a:ext>
            </a:extLst>
          </p:cNvPr>
          <p:cNvPicPr>
            <a:picLocks noChangeAspect="1"/>
          </p:cNvPicPr>
          <p:nvPr/>
        </p:nvPicPr>
        <p:blipFill>
          <a:blip r:embed="rId4"/>
          <a:stretch>
            <a:fillRect/>
          </a:stretch>
        </p:blipFill>
        <p:spPr>
          <a:xfrm>
            <a:off x="8620124" y="2381668"/>
            <a:ext cx="2009775" cy="1552033"/>
          </a:xfrm>
          <a:prstGeom prst="rect">
            <a:avLst/>
          </a:prstGeom>
        </p:spPr>
      </p:pic>
      <p:pic>
        <p:nvPicPr>
          <p:cNvPr id="7" name="Picture 6">
            <a:extLst>
              <a:ext uri="{FF2B5EF4-FFF2-40B4-BE49-F238E27FC236}">
                <a16:creationId xmlns:a16="http://schemas.microsoft.com/office/drawing/2014/main" id="{4638E5CE-021A-EF63-8E19-81FCDBFAA8A9}"/>
              </a:ext>
            </a:extLst>
          </p:cNvPr>
          <p:cNvPicPr>
            <a:picLocks noChangeAspect="1"/>
          </p:cNvPicPr>
          <p:nvPr/>
        </p:nvPicPr>
        <p:blipFill rotWithShape="1">
          <a:blip r:embed="rId5"/>
          <a:srcRect l="17872" r="20088"/>
          <a:stretch/>
        </p:blipFill>
        <p:spPr>
          <a:xfrm>
            <a:off x="11106092" y="846719"/>
            <a:ext cx="1019233" cy="1369073"/>
          </a:xfrm>
          <a:prstGeom prst="rect">
            <a:avLst/>
          </a:prstGeom>
        </p:spPr>
      </p:pic>
      <p:pic>
        <p:nvPicPr>
          <p:cNvPr id="8" name="Picture 7">
            <a:extLst>
              <a:ext uri="{FF2B5EF4-FFF2-40B4-BE49-F238E27FC236}">
                <a16:creationId xmlns:a16="http://schemas.microsoft.com/office/drawing/2014/main" id="{E3E90512-E146-8C12-2F2A-6BFB624D3027}"/>
              </a:ext>
            </a:extLst>
          </p:cNvPr>
          <p:cNvPicPr>
            <a:picLocks noChangeAspect="1"/>
          </p:cNvPicPr>
          <p:nvPr/>
        </p:nvPicPr>
        <p:blipFill>
          <a:blip r:embed="rId6"/>
          <a:stretch>
            <a:fillRect/>
          </a:stretch>
        </p:blipFill>
        <p:spPr>
          <a:xfrm>
            <a:off x="10726893" y="2318112"/>
            <a:ext cx="1398432" cy="1679143"/>
          </a:xfrm>
          <a:prstGeom prst="rect">
            <a:avLst/>
          </a:prstGeom>
        </p:spPr>
      </p:pic>
      <p:pic>
        <p:nvPicPr>
          <p:cNvPr id="9" name="Picture 8">
            <a:extLst>
              <a:ext uri="{FF2B5EF4-FFF2-40B4-BE49-F238E27FC236}">
                <a16:creationId xmlns:a16="http://schemas.microsoft.com/office/drawing/2014/main" id="{7826D6CD-A8D5-097B-A1F3-6A78D00B8015}"/>
              </a:ext>
            </a:extLst>
          </p:cNvPr>
          <p:cNvPicPr>
            <a:picLocks noChangeAspect="1"/>
          </p:cNvPicPr>
          <p:nvPr/>
        </p:nvPicPr>
        <p:blipFill>
          <a:blip r:embed="rId7"/>
          <a:stretch>
            <a:fillRect/>
          </a:stretch>
        </p:blipFill>
        <p:spPr>
          <a:xfrm>
            <a:off x="8620124" y="3933700"/>
            <a:ext cx="1318125" cy="1805557"/>
          </a:xfrm>
          <a:prstGeom prst="rect">
            <a:avLst/>
          </a:prstGeom>
        </p:spPr>
      </p:pic>
      <p:pic>
        <p:nvPicPr>
          <p:cNvPr id="10" name="Picture 9">
            <a:extLst>
              <a:ext uri="{FF2B5EF4-FFF2-40B4-BE49-F238E27FC236}">
                <a16:creationId xmlns:a16="http://schemas.microsoft.com/office/drawing/2014/main" id="{1F74EE0E-4762-B0B1-2D25-9BED4A638B2F}"/>
              </a:ext>
            </a:extLst>
          </p:cNvPr>
          <p:cNvPicPr>
            <a:picLocks noChangeAspect="1"/>
          </p:cNvPicPr>
          <p:nvPr/>
        </p:nvPicPr>
        <p:blipFill>
          <a:blip r:embed="rId8"/>
          <a:stretch>
            <a:fillRect/>
          </a:stretch>
        </p:blipFill>
        <p:spPr>
          <a:xfrm>
            <a:off x="9871594" y="3997255"/>
            <a:ext cx="1234498" cy="1567030"/>
          </a:xfrm>
          <a:prstGeom prst="rect">
            <a:avLst/>
          </a:prstGeom>
        </p:spPr>
      </p:pic>
      <p:pic>
        <p:nvPicPr>
          <p:cNvPr id="11" name="Picture 10">
            <a:extLst>
              <a:ext uri="{FF2B5EF4-FFF2-40B4-BE49-F238E27FC236}">
                <a16:creationId xmlns:a16="http://schemas.microsoft.com/office/drawing/2014/main" id="{52E40DDD-1ABB-06FA-DF96-C404E0587EB4}"/>
              </a:ext>
            </a:extLst>
          </p:cNvPr>
          <p:cNvPicPr>
            <a:picLocks noChangeAspect="1"/>
          </p:cNvPicPr>
          <p:nvPr/>
        </p:nvPicPr>
        <p:blipFill>
          <a:blip r:embed="rId9"/>
          <a:stretch>
            <a:fillRect/>
          </a:stretch>
        </p:blipFill>
        <p:spPr>
          <a:xfrm>
            <a:off x="10981190" y="3968911"/>
            <a:ext cx="1241129" cy="1623718"/>
          </a:xfrm>
          <a:prstGeom prst="rect">
            <a:avLst/>
          </a:prstGeom>
        </p:spPr>
      </p:pic>
      <p:pic>
        <p:nvPicPr>
          <p:cNvPr id="12" name="Picture 11">
            <a:extLst>
              <a:ext uri="{FF2B5EF4-FFF2-40B4-BE49-F238E27FC236}">
                <a16:creationId xmlns:a16="http://schemas.microsoft.com/office/drawing/2014/main" id="{DCA256EC-DED2-255A-49AB-B14D9EAF51D4}"/>
              </a:ext>
            </a:extLst>
          </p:cNvPr>
          <p:cNvPicPr>
            <a:picLocks noChangeAspect="1"/>
          </p:cNvPicPr>
          <p:nvPr/>
        </p:nvPicPr>
        <p:blipFill>
          <a:blip r:embed="rId10"/>
          <a:stretch>
            <a:fillRect/>
          </a:stretch>
        </p:blipFill>
        <p:spPr>
          <a:xfrm>
            <a:off x="9333515" y="5440364"/>
            <a:ext cx="1062895" cy="1417636"/>
          </a:xfrm>
          <a:prstGeom prst="rect">
            <a:avLst/>
          </a:prstGeom>
        </p:spPr>
      </p:pic>
      <p:pic>
        <p:nvPicPr>
          <p:cNvPr id="13" name="Picture 12">
            <a:extLst>
              <a:ext uri="{FF2B5EF4-FFF2-40B4-BE49-F238E27FC236}">
                <a16:creationId xmlns:a16="http://schemas.microsoft.com/office/drawing/2014/main" id="{6964DC93-3265-46AA-99EA-16EAB587BB2F}"/>
              </a:ext>
            </a:extLst>
          </p:cNvPr>
          <p:cNvPicPr>
            <a:picLocks noChangeAspect="1"/>
          </p:cNvPicPr>
          <p:nvPr/>
        </p:nvPicPr>
        <p:blipFill rotWithShape="1">
          <a:blip r:embed="rId11"/>
          <a:srcRect l="22081" r="22361"/>
          <a:stretch/>
        </p:blipFill>
        <p:spPr>
          <a:xfrm>
            <a:off x="10656319" y="5581380"/>
            <a:ext cx="1116581" cy="1341306"/>
          </a:xfrm>
          <a:prstGeom prst="rect">
            <a:avLst/>
          </a:prstGeom>
        </p:spPr>
      </p:pic>
    </p:spTree>
    <p:extLst>
      <p:ext uri="{BB962C8B-B14F-4D97-AF65-F5344CB8AC3E}">
        <p14:creationId xmlns:p14="http://schemas.microsoft.com/office/powerpoint/2010/main" val="119909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7898-5B42-3038-9764-737684F67372}"/>
              </a:ext>
            </a:extLst>
          </p:cNvPr>
          <p:cNvSpPr>
            <a:spLocks noGrp="1"/>
          </p:cNvSpPr>
          <p:nvPr>
            <p:ph type="title"/>
          </p:nvPr>
        </p:nvSpPr>
        <p:spPr>
          <a:xfrm>
            <a:off x="118782" y="0"/>
            <a:ext cx="11954435" cy="1325563"/>
          </a:xfrm>
        </p:spPr>
        <p:txBody>
          <a:bodyPr/>
          <a:lstStyle/>
          <a:p>
            <a:r>
              <a:rPr lang="en-US" b="1" u="sng" dirty="0">
                <a:solidFill>
                  <a:srgbClr val="7030A0"/>
                </a:solidFill>
                <a:effectLst>
                  <a:outerShdw blurRad="38100" dist="38100" dir="2700000" algn="tl">
                    <a:srgbClr val="000000">
                      <a:alpha val="43137"/>
                    </a:srgbClr>
                  </a:outerShdw>
                </a:effectLst>
              </a:rPr>
              <a:t>Daniel Drops Out After He Realizes its 2300 years not days </a:t>
            </a:r>
          </a:p>
        </p:txBody>
      </p:sp>
      <p:sp>
        <p:nvSpPr>
          <p:cNvPr id="4" name="TextBox 3">
            <a:extLst>
              <a:ext uri="{FF2B5EF4-FFF2-40B4-BE49-F238E27FC236}">
                <a16:creationId xmlns:a16="http://schemas.microsoft.com/office/drawing/2014/main" id="{8B64B84D-A8A0-4E42-DA0C-C03D5FDC3581}"/>
              </a:ext>
            </a:extLst>
          </p:cNvPr>
          <p:cNvSpPr txBox="1"/>
          <p:nvPr/>
        </p:nvSpPr>
        <p:spPr>
          <a:xfrm>
            <a:off x="5688105" y="974502"/>
            <a:ext cx="6239434" cy="5016758"/>
          </a:xfrm>
          <a:prstGeom prst="rect">
            <a:avLst/>
          </a:prstGeom>
          <a:noFill/>
        </p:spPr>
        <p:txBody>
          <a:bodyPr wrap="square">
            <a:spAutoFit/>
          </a:bodyPr>
          <a:lstStyle/>
          <a:p>
            <a:r>
              <a:rPr lang="en-US" sz="3200" dirty="0"/>
              <a:t>Dan. 8:26-27 “</a:t>
            </a:r>
            <a:r>
              <a:rPr lang="en-US" sz="3200" b="1" u="sng" dirty="0"/>
              <a:t>And the vision of the evening [6153] and the morning [1242] which was told is true: wherefore shut thou up the vision; for it shall be for many days. And I Daniel fainted, and was sick certain days; afterward I rose up, and did the king's business; and I was astonished at the vision, but none understood it</a:t>
            </a:r>
            <a:r>
              <a:rPr lang="en-US" sz="3200" dirty="0"/>
              <a:t>.”</a:t>
            </a:r>
          </a:p>
        </p:txBody>
      </p:sp>
      <p:pic>
        <p:nvPicPr>
          <p:cNvPr id="5" name="Picture 4">
            <a:extLst>
              <a:ext uri="{FF2B5EF4-FFF2-40B4-BE49-F238E27FC236}">
                <a16:creationId xmlns:a16="http://schemas.microsoft.com/office/drawing/2014/main" id="{79DF1AA7-51A8-A4E2-846E-70C8D39D3242}"/>
              </a:ext>
            </a:extLst>
          </p:cNvPr>
          <p:cNvPicPr>
            <a:picLocks noChangeAspect="1"/>
          </p:cNvPicPr>
          <p:nvPr/>
        </p:nvPicPr>
        <p:blipFill>
          <a:blip r:embed="rId2"/>
          <a:stretch>
            <a:fillRect/>
          </a:stretch>
        </p:blipFill>
        <p:spPr>
          <a:xfrm>
            <a:off x="385482" y="1569944"/>
            <a:ext cx="5096436" cy="3822327"/>
          </a:xfrm>
          <a:prstGeom prst="rect">
            <a:avLst/>
          </a:prstGeom>
        </p:spPr>
      </p:pic>
    </p:spTree>
    <p:extLst>
      <p:ext uri="{BB962C8B-B14F-4D97-AF65-F5344CB8AC3E}">
        <p14:creationId xmlns:p14="http://schemas.microsoft.com/office/powerpoint/2010/main" val="4101499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74D7-E4BC-0A07-E188-24AA2024A3F2}"/>
              </a:ext>
            </a:extLst>
          </p:cNvPr>
          <p:cNvSpPr>
            <a:spLocks noGrp="1"/>
          </p:cNvSpPr>
          <p:nvPr>
            <p:ph type="title"/>
          </p:nvPr>
        </p:nvSpPr>
        <p:spPr>
          <a:xfrm>
            <a:off x="838200" y="-306679"/>
            <a:ext cx="10515600" cy="1325563"/>
          </a:xfrm>
        </p:spPr>
        <p:txBody>
          <a:bodyPr/>
          <a:lstStyle/>
          <a:p>
            <a:pPr algn="ctr"/>
            <a:r>
              <a:rPr lang="en-US" dirty="0">
                <a:solidFill>
                  <a:srgbClr val="002060"/>
                </a:solidFill>
              </a:rPr>
              <a:t>Evening-Mornings?</a:t>
            </a:r>
          </a:p>
        </p:txBody>
      </p:sp>
      <p:sp>
        <p:nvSpPr>
          <p:cNvPr id="4" name="TextBox 3">
            <a:extLst>
              <a:ext uri="{FF2B5EF4-FFF2-40B4-BE49-F238E27FC236}">
                <a16:creationId xmlns:a16="http://schemas.microsoft.com/office/drawing/2014/main" id="{D8F7962E-A31D-EFB9-3C6A-144D9E8E0F49}"/>
              </a:ext>
            </a:extLst>
          </p:cNvPr>
          <p:cNvSpPr txBox="1"/>
          <p:nvPr/>
        </p:nvSpPr>
        <p:spPr>
          <a:xfrm>
            <a:off x="4264090" y="701643"/>
            <a:ext cx="7927910" cy="6001643"/>
          </a:xfrm>
          <a:prstGeom prst="rect">
            <a:avLst/>
          </a:prstGeom>
          <a:noFill/>
        </p:spPr>
        <p:txBody>
          <a:bodyPr wrap="square">
            <a:spAutoFit/>
          </a:bodyPr>
          <a:lstStyle/>
          <a:p>
            <a:r>
              <a:rPr lang="en-US" sz="2400" b="1" dirty="0"/>
              <a:t>6153: ereb (eh’-</a:t>
            </a:r>
            <a:r>
              <a:rPr lang="en-US" sz="2400" b="1" dirty="0" err="1"/>
              <a:t>reb</a:t>
            </a:r>
            <a:r>
              <a:rPr lang="en-US" sz="2400" b="1" dirty="0"/>
              <a:t>)-</a:t>
            </a:r>
            <a:r>
              <a:rPr lang="en-US" sz="2400" dirty="0"/>
              <a:t> even, evening, night, mingled, people, eventide, </a:t>
            </a:r>
            <a:r>
              <a:rPr lang="en-US" sz="2400" dirty="0" err="1"/>
              <a:t>eveningtide</a:t>
            </a:r>
            <a:r>
              <a:rPr lang="en-US" sz="2400" dirty="0"/>
              <a:t> 1) evening, night, sunset 1a) evening, sunset 1b) night</a:t>
            </a:r>
            <a:endParaRPr lang="en-US" sz="2400" b="1" dirty="0"/>
          </a:p>
          <a:p>
            <a:endParaRPr lang="en-US" sz="2400" dirty="0"/>
          </a:p>
          <a:p>
            <a:r>
              <a:rPr lang="en-US" sz="2400" b="1" dirty="0"/>
              <a:t>1242: </a:t>
            </a:r>
            <a:r>
              <a:rPr lang="en-US" sz="2400" b="1" dirty="0" err="1"/>
              <a:t>boqer</a:t>
            </a:r>
            <a:r>
              <a:rPr lang="en-US" sz="2400" b="1" dirty="0"/>
              <a:t> (</a:t>
            </a:r>
            <a:r>
              <a:rPr lang="en-US" sz="2400" b="1" dirty="0" err="1"/>
              <a:t>bo</a:t>
            </a:r>
            <a:r>
              <a:rPr lang="en-US" sz="2400" b="1" dirty="0"/>
              <a:t>’-</a:t>
            </a:r>
            <a:r>
              <a:rPr lang="en-US" sz="2400" b="1" dirty="0" err="1"/>
              <a:t>ker</a:t>
            </a:r>
            <a:r>
              <a:rPr lang="en-US" sz="2400" b="1" dirty="0"/>
              <a:t>)- </a:t>
            </a:r>
            <a:r>
              <a:rPr lang="en-US" sz="2400" dirty="0"/>
              <a:t>morning, morrow, day, days, early 1) morning, break of day 1a) morning 1) end of night 2) of coming of daylight 3) of coming of sunrise 4) of beginning of day 5) of bright joy after night of distress (fig.) morrow, next day, next morning</a:t>
            </a:r>
            <a:endParaRPr lang="en-US" sz="2400" b="1" dirty="0"/>
          </a:p>
          <a:p>
            <a:endParaRPr lang="en-US" sz="2400" dirty="0"/>
          </a:p>
          <a:p>
            <a:r>
              <a:rPr lang="en-US" sz="2400" dirty="0"/>
              <a:t>Dan. 8:26-27 “And the vision of the </a:t>
            </a:r>
            <a:r>
              <a:rPr lang="en-US" sz="2400" b="1" u="sng" dirty="0"/>
              <a:t>evening and the morning (6153, 1242)</a:t>
            </a:r>
            <a:r>
              <a:rPr lang="en-US" sz="2400" dirty="0"/>
              <a:t> which was told is true: wherefore shut thou up the vision; for it shall be for many days. </a:t>
            </a:r>
            <a:r>
              <a:rPr lang="en-US" sz="2400" b="1" dirty="0"/>
              <a:t>And I Daniel fainted, and was sick certain days; afterward I rose up, and did the king's business; and I was astonished at the vision, but none understood it.”</a:t>
            </a:r>
          </a:p>
        </p:txBody>
      </p:sp>
      <p:pic>
        <p:nvPicPr>
          <p:cNvPr id="5" name="Picture 4">
            <a:extLst>
              <a:ext uri="{FF2B5EF4-FFF2-40B4-BE49-F238E27FC236}">
                <a16:creationId xmlns:a16="http://schemas.microsoft.com/office/drawing/2014/main" id="{759B65F2-2A0F-FA03-DB07-436D57E32600}"/>
              </a:ext>
            </a:extLst>
          </p:cNvPr>
          <p:cNvPicPr>
            <a:picLocks noChangeAspect="1"/>
          </p:cNvPicPr>
          <p:nvPr/>
        </p:nvPicPr>
        <p:blipFill rotWithShape="1">
          <a:blip r:embed="rId2"/>
          <a:srcRect r="48648"/>
          <a:stretch/>
        </p:blipFill>
        <p:spPr>
          <a:xfrm>
            <a:off x="327446" y="1821276"/>
            <a:ext cx="3571348" cy="3762375"/>
          </a:xfrm>
          <a:prstGeom prst="rect">
            <a:avLst/>
          </a:prstGeom>
        </p:spPr>
      </p:pic>
    </p:spTree>
    <p:extLst>
      <p:ext uri="{BB962C8B-B14F-4D97-AF65-F5344CB8AC3E}">
        <p14:creationId xmlns:p14="http://schemas.microsoft.com/office/powerpoint/2010/main" val="985479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8D62-7E4C-E0CE-209C-0EB56394BDFA}"/>
              </a:ext>
            </a:extLst>
          </p:cNvPr>
          <p:cNvSpPr>
            <a:spLocks noGrp="1"/>
          </p:cNvSpPr>
          <p:nvPr>
            <p:ph type="title"/>
          </p:nvPr>
        </p:nvSpPr>
        <p:spPr>
          <a:xfrm>
            <a:off x="726232" y="-344001"/>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Daniel 9 Picks it Back Up</a:t>
            </a:r>
          </a:p>
        </p:txBody>
      </p:sp>
      <p:sp>
        <p:nvSpPr>
          <p:cNvPr id="4" name="TextBox 3">
            <a:extLst>
              <a:ext uri="{FF2B5EF4-FFF2-40B4-BE49-F238E27FC236}">
                <a16:creationId xmlns:a16="http://schemas.microsoft.com/office/drawing/2014/main" id="{D9B58C43-142B-2CB7-DC3D-F5B987165612}"/>
              </a:ext>
            </a:extLst>
          </p:cNvPr>
          <p:cNvSpPr txBox="1"/>
          <p:nvPr/>
        </p:nvSpPr>
        <p:spPr>
          <a:xfrm>
            <a:off x="165619" y="767944"/>
            <a:ext cx="6701712" cy="5693866"/>
          </a:xfrm>
          <a:prstGeom prst="rect">
            <a:avLst/>
          </a:prstGeom>
          <a:noFill/>
        </p:spPr>
        <p:txBody>
          <a:bodyPr wrap="square">
            <a:spAutoFit/>
          </a:bodyPr>
          <a:lstStyle/>
          <a:p>
            <a:r>
              <a:rPr lang="en-US" sz="2800" dirty="0"/>
              <a:t>Dan. 9:1-2, “In the first year of Darius the son of Ahasuerus, of the seed of the Medes, which was made king over the realm of the Chaldeans; In the first year of his reign </a:t>
            </a:r>
            <a:r>
              <a:rPr lang="en-US" sz="2800" b="1" u="sng" dirty="0"/>
              <a:t>I Daniel understood by books the number of the years, whereof the word of the Lord came to Jeremiah the prophet, that he would accomplish seventy years in the desolations of Jerusalem</a:t>
            </a:r>
            <a:r>
              <a:rPr lang="en-US" sz="2800" dirty="0"/>
              <a:t>. . . . Now therefore, O our God, hear the prayer of thy servant, and his supplications, and cause thy face to shine upon thy sanctuary that is desolate, for the Lord's sake.</a:t>
            </a:r>
          </a:p>
        </p:txBody>
      </p:sp>
      <p:pic>
        <p:nvPicPr>
          <p:cNvPr id="5" name="Picture 4">
            <a:extLst>
              <a:ext uri="{FF2B5EF4-FFF2-40B4-BE49-F238E27FC236}">
                <a16:creationId xmlns:a16="http://schemas.microsoft.com/office/drawing/2014/main" id="{01944662-CE8D-17C2-87F1-4A62A85689C5}"/>
              </a:ext>
            </a:extLst>
          </p:cNvPr>
          <p:cNvPicPr>
            <a:picLocks noChangeAspect="1"/>
          </p:cNvPicPr>
          <p:nvPr/>
        </p:nvPicPr>
        <p:blipFill>
          <a:blip r:embed="rId2"/>
          <a:stretch>
            <a:fillRect/>
          </a:stretch>
        </p:blipFill>
        <p:spPr>
          <a:xfrm>
            <a:off x="6955582" y="1671735"/>
            <a:ext cx="5083088" cy="3614640"/>
          </a:xfrm>
          <a:prstGeom prst="rect">
            <a:avLst/>
          </a:prstGeom>
        </p:spPr>
      </p:pic>
    </p:spTree>
    <p:extLst>
      <p:ext uri="{BB962C8B-B14F-4D97-AF65-F5344CB8AC3E}">
        <p14:creationId xmlns:p14="http://schemas.microsoft.com/office/powerpoint/2010/main" val="366484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0A8B-B614-0838-2A57-0AC1321DD9A6}"/>
              </a:ext>
            </a:extLst>
          </p:cNvPr>
          <p:cNvSpPr>
            <a:spLocks noGrp="1"/>
          </p:cNvSpPr>
          <p:nvPr>
            <p:ph type="title"/>
          </p:nvPr>
        </p:nvSpPr>
        <p:spPr>
          <a:xfrm>
            <a:off x="912845" y="-316010"/>
            <a:ext cx="10515600" cy="1325563"/>
          </a:xfrm>
        </p:spPr>
        <p:txBody>
          <a:bodyPr/>
          <a:lstStyle/>
          <a:p>
            <a:r>
              <a:rPr lang="en-US" dirty="0">
                <a:solidFill>
                  <a:srgbClr val="C00000"/>
                </a:solidFill>
              </a:rPr>
              <a:t>Jeremiah’s Prophecy on the Sanctuary</a:t>
            </a:r>
          </a:p>
        </p:txBody>
      </p:sp>
      <p:sp>
        <p:nvSpPr>
          <p:cNvPr id="4" name="TextBox 3">
            <a:extLst>
              <a:ext uri="{FF2B5EF4-FFF2-40B4-BE49-F238E27FC236}">
                <a16:creationId xmlns:a16="http://schemas.microsoft.com/office/drawing/2014/main" id="{A8992DC6-E4D1-7A9D-AE9A-A11417ACFDEC}"/>
              </a:ext>
            </a:extLst>
          </p:cNvPr>
          <p:cNvSpPr txBox="1"/>
          <p:nvPr/>
        </p:nvSpPr>
        <p:spPr>
          <a:xfrm>
            <a:off x="174948" y="699995"/>
            <a:ext cx="12017051" cy="4401205"/>
          </a:xfrm>
          <a:prstGeom prst="rect">
            <a:avLst/>
          </a:prstGeom>
          <a:noFill/>
        </p:spPr>
        <p:txBody>
          <a:bodyPr wrap="square">
            <a:spAutoFit/>
          </a:bodyPr>
          <a:lstStyle/>
          <a:p>
            <a:r>
              <a:rPr lang="en-US" sz="2800" dirty="0"/>
              <a:t>Jer. 25:11 “And this whole land shall be a desolation, and an astonishment; </a:t>
            </a:r>
            <a:r>
              <a:rPr lang="en-US" sz="2800" b="1" u="sng" dirty="0"/>
              <a:t>and these nations shall serve the king of Babylon seventy years</a:t>
            </a:r>
            <a:r>
              <a:rPr lang="en-US" sz="2800" dirty="0"/>
              <a:t>.”</a:t>
            </a:r>
          </a:p>
          <a:p>
            <a:endParaRPr lang="en-US" sz="2800" dirty="0"/>
          </a:p>
          <a:p>
            <a:r>
              <a:rPr lang="en-US" sz="2800" dirty="0"/>
              <a:t>Jer. 29:10-13 “For thus saith the </a:t>
            </a:r>
            <a:r>
              <a:rPr lang="en-US" sz="2800" cap="small" dirty="0">
                <a:effectLst/>
              </a:rPr>
              <a:t>Lord</a:t>
            </a:r>
            <a:r>
              <a:rPr lang="en-US" sz="2800" dirty="0"/>
              <a:t>, </a:t>
            </a:r>
            <a:r>
              <a:rPr lang="en-US" sz="2800" b="1" u="sng" dirty="0"/>
              <a:t>That after seventy years be accomplished at Babylon I will visit you, and perform my good word toward you, in causing you to return to this place</a:t>
            </a:r>
            <a:r>
              <a:rPr lang="en-US" sz="2800" dirty="0"/>
              <a:t>.</a:t>
            </a:r>
            <a:r>
              <a:rPr lang="en-US" sz="2800" baseline="30000" dirty="0"/>
              <a:t> </a:t>
            </a:r>
            <a:r>
              <a:rPr lang="en-US" sz="2800" dirty="0"/>
              <a:t>For I know the thoughts that I think toward you, saith the </a:t>
            </a:r>
            <a:r>
              <a:rPr lang="en-US" sz="2800" cap="small" dirty="0">
                <a:effectLst/>
              </a:rPr>
              <a:t>Lord</a:t>
            </a:r>
            <a:r>
              <a:rPr lang="en-US" sz="2800" dirty="0"/>
              <a:t>, thoughts of peace, and not of evil, to give you an expected end.</a:t>
            </a:r>
            <a:r>
              <a:rPr lang="en-US" sz="2800" baseline="30000" dirty="0"/>
              <a:t> </a:t>
            </a:r>
            <a:r>
              <a:rPr lang="en-US" sz="2800" dirty="0"/>
              <a:t>Then shall ye call upon me, and ye shall go and pray unto me, and I will hearken unto you.</a:t>
            </a:r>
            <a:r>
              <a:rPr lang="en-US" sz="2800" baseline="30000" dirty="0"/>
              <a:t> </a:t>
            </a:r>
            <a:r>
              <a:rPr lang="en-US" sz="2800" dirty="0"/>
              <a:t>And ye shall seek me, and find me, when ye shall search for me with all your heart.”</a:t>
            </a:r>
          </a:p>
        </p:txBody>
      </p:sp>
      <p:pic>
        <p:nvPicPr>
          <p:cNvPr id="5" name="Picture 4">
            <a:extLst>
              <a:ext uri="{FF2B5EF4-FFF2-40B4-BE49-F238E27FC236}">
                <a16:creationId xmlns:a16="http://schemas.microsoft.com/office/drawing/2014/main" id="{12BF2E2C-4C33-1170-FDC2-1977C78360CD}"/>
              </a:ext>
            </a:extLst>
          </p:cNvPr>
          <p:cNvPicPr>
            <a:picLocks noChangeAspect="1"/>
          </p:cNvPicPr>
          <p:nvPr/>
        </p:nvPicPr>
        <p:blipFill>
          <a:blip r:embed="rId2"/>
          <a:stretch>
            <a:fillRect/>
          </a:stretch>
        </p:blipFill>
        <p:spPr>
          <a:xfrm>
            <a:off x="1764652" y="4674637"/>
            <a:ext cx="3933394" cy="2068965"/>
          </a:xfrm>
          <a:prstGeom prst="rect">
            <a:avLst/>
          </a:prstGeom>
        </p:spPr>
      </p:pic>
      <p:pic>
        <p:nvPicPr>
          <p:cNvPr id="6" name="Picture 5">
            <a:extLst>
              <a:ext uri="{FF2B5EF4-FFF2-40B4-BE49-F238E27FC236}">
                <a16:creationId xmlns:a16="http://schemas.microsoft.com/office/drawing/2014/main" id="{69A696E0-D78F-AA9A-3A8E-75F7F2AA645A}"/>
              </a:ext>
            </a:extLst>
          </p:cNvPr>
          <p:cNvPicPr>
            <a:picLocks noChangeAspect="1"/>
          </p:cNvPicPr>
          <p:nvPr/>
        </p:nvPicPr>
        <p:blipFill>
          <a:blip r:embed="rId3"/>
          <a:stretch>
            <a:fillRect/>
          </a:stretch>
        </p:blipFill>
        <p:spPr>
          <a:xfrm>
            <a:off x="6945282" y="4674637"/>
            <a:ext cx="4137930" cy="2068965"/>
          </a:xfrm>
          <a:prstGeom prst="rect">
            <a:avLst/>
          </a:prstGeom>
        </p:spPr>
      </p:pic>
    </p:spTree>
    <p:extLst>
      <p:ext uri="{BB962C8B-B14F-4D97-AF65-F5344CB8AC3E}">
        <p14:creationId xmlns:p14="http://schemas.microsoft.com/office/powerpoint/2010/main" val="409954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A480-F100-7A47-5FFE-0625B828A891}"/>
              </a:ext>
            </a:extLst>
          </p:cNvPr>
          <p:cNvSpPr>
            <a:spLocks noGrp="1"/>
          </p:cNvSpPr>
          <p:nvPr>
            <p:ph type="title"/>
          </p:nvPr>
        </p:nvSpPr>
        <p:spPr>
          <a:xfrm>
            <a:off x="838200" y="-344001"/>
            <a:ext cx="10515600" cy="1325563"/>
          </a:xfrm>
        </p:spPr>
        <p:txBody>
          <a:bodyPr/>
          <a:lstStyle/>
          <a:p>
            <a:pPr algn="ctr"/>
            <a:r>
              <a:rPr lang="en-US" u="sng" dirty="0">
                <a:solidFill>
                  <a:srgbClr val="7030A0"/>
                </a:solidFill>
                <a:effectLst>
                  <a:outerShdw blurRad="38100" dist="38100" dir="2700000" algn="tl">
                    <a:srgbClr val="000000">
                      <a:alpha val="43137"/>
                    </a:srgbClr>
                  </a:outerShdw>
                </a:effectLst>
              </a:rPr>
              <a:t>Back to Daniel 9</a:t>
            </a:r>
          </a:p>
        </p:txBody>
      </p:sp>
      <p:sp>
        <p:nvSpPr>
          <p:cNvPr id="4" name="TextBox 3">
            <a:extLst>
              <a:ext uri="{FF2B5EF4-FFF2-40B4-BE49-F238E27FC236}">
                <a16:creationId xmlns:a16="http://schemas.microsoft.com/office/drawing/2014/main" id="{F03ECBC2-73DC-A38D-D2C8-D589F74EF3E6}"/>
              </a:ext>
            </a:extLst>
          </p:cNvPr>
          <p:cNvSpPr txBox="1"/>
          <p:nvPr/>
        </p:nvSpPr>
        <p:spPr>
          <a:xfrm>
            <a:off x="5661349" y="1082896"/>
            <a:ext cx="6097554" cy="5016758"/>
          </a:xfrm>
          <a:prstGeom prst="rect">
            <a:avLst/>
          </a:prstGeom>
          <a:noFill/>
        </p:spPr>
        <p:txBody>
          <a:bodyPr wrap="square">
            <a:spAutoFit/>
          </a:bodyPr>
          <a:lstStyle/>
          <a:p>
            <a:r>
              <a:rPr lang="en-US" sz="3200" dirty="0"/>
              <a:t>Daniel 9:22-23 “And he informed me, and talked with me, and said, O Daniel, </a:t>
            </a:r>
            <a:r>
              <a:rPr lang="en-US" sz="3200" b="1" u="sng" dirty="0"/>
              <a:t>I am now come forth to give thee skill and understanding.</a:t>
            </a:r>
            <a:r>
              <a:rPr lang="en-US" sz="3200" dirty="0"/>
              <a:t> At the beginning of thy supplications the commandment came forth, and I am come to shew thee; for thou art greatly beloved: </a:t>
            </a:r>
            <a:r>
              <a:rPr lang="en-US" sz="3200" b="1" u="sng" dirty="0"/>
              <a:t>therefore understand the matter, and consider the vision</a:t>
            </a:r>
            <a:r>
              <a:rPr lang="en-US" sz="3200" dirty="0"/>
              <a:t>.”</a:t>
            </a:r>
          </a:p>
        </p:txBody>
      </p:sp>
      <p:pic>
        <p:nvPicPr>
          <p:cNvPr id="6" name="Picture 5">
            <a:extLst>
              <a:ext uri="{FF2B5EF4-FFF2-40B4-BE49-F238E27FC236}">
                <a16:creationId xmlns:a16="http://schemas.microsoft.com/office/drawing/2014/main" id="{D4277B41-33DF-1671-8BF8-D2397CAE3005}"/>
              </a:ext>
            </a:extLst>
          </p:cNvPr>
          <p:cNvPicPr>
            <a:picLocks noChangeAspect="1"/>
          </p:cNvPicPr>
          <p:nvPr/>
        </p:nvPicPr>
        <p:blipFill>
          <a:blip r:embed="rId2"/>
          <a:stretch>
            <a:fillRect/>
          </a:stretch>
        </p:blipFill>
        <p:spPr>
          <a:xfrm>
            <a:off x="166881" y="1378987"/>
            <a:ext cx="5057112" cy="3790172"/>
          </a:xfrm>
          <a:prstGeom prst="rect">
            <a:avLst/>
          </a:prstGeom>
        </p:spPr>
      </p:pic>
    </p:spTree>
    <p:extLst>
      <p:ext uri="{BB962C8B-B14F-4D97-AF65-F5344CB8AC3E}">
        <p14:creationId xmlns:p14="http://schemas.microsoft.com/office/powerpoint/2010/main" val="1786976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5167</TotalTime>
  <Words>6541</Words>
  <Application>Microsoft Office PowerPoint</Application>
  <PresentationFormat>Widescreen</PresentationFormat>
  <Paragraphs>196</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Calibri Light</vt:lpstr>
      <vt:lpstr>Office Theme</vt:lpstr>
      <vt:lpstr>The 2300 Days</vt:lpstr>
      <vt:lpstr>PowerPoint Presentation</vt:lpstr>
      <vt:lpstr>Caesar                                                          Pope</vt:lpstr>
      <vt:lpstr>Caesar                                                          Pope</vt:lpstr>
      <vt:lpstr>Daniel Drops Out After He Realizes its 2300 years not days </vt:lpstr>
      <vt:lpstr>Evening-Mornings?</vt:lpstr>
      <vt:lpstr>Daniel 9 Picks it Back Up</vt:lpstr>
      <vt:lpstr>Jeremiah’s Prophecy on the Sanctuary</vt:lpstr>
      <vt:lpstr>Back to Daniel 9</vt:lpstr>
      <vt:lpstr>“Cursed” Scripture???</vt:lpstr>
      <vt:lpstr>The Scholars or the Holy Spirit??</vt:lpstr>
      <vt:lpstr>The 70 Weeks</vt:lpstr>
      <vt:lpstr>Day for a Year</vt:lpstr>
      <vt:lpstr>Breaking it Down…</vt:lpstr>
      <vt:lpstr>Determined…</vt:lpstr>
      <vt:lpstr>Ellen White Confirms What We Already Know!</vt:lpstr>
      <vt:lpstr>Jesus Finished the Transgression and Made and End of Sin</vt:lpstr>
      <vt:lpstr>Bring in Everlasting Righteousness</vt:lpstr>
      <vt:lpstr>Back to the Time Prophecy</vt:lpstr>
      <vt:lpstr>Time Period Breakdown</vt:lpstr>
      <vt:lpstr>The Decree to Restore and Rebuild Jerusalem</vt:lpstr>
      <vt:lpstr>The Decree to Restore and Rebuild Jerusalem</vt:lpstr>
      <vt:lpstr>PowerPoint Presentation</vt:lpstr>
      <vt:lpstr>PowerPoint Presentation</vt:lpstr>
      <vt:lpstr>How Can We Be Sure About the Start Date?</vt:lpstr>
      <vt:lpstr>Other Ancient Texts Confirm</vt:lpstr>
      <vt:lpstr>The Elephantine Papyri</vt:lpstr>
      <vt:lpstr>Was the Messiah Identified at the Time Appointed???</vt:lpstr>
      <vt:lpstr>ANNOINT THE MOST HOLY</vt:lpstr>
      <vt:lpstr>Acts Confirms the Anointing</vt:lpstr>
      <vt:lpstr>“The Time is Fulfilled”</vt:lpstr>
      <vt:lpstr>Mrs. White Confirms What We Just Proved Again</vt:lpstr>
      <vt:lpstr>The Talmudic Curse Explained…. Careful With “Jewish Calendars”!!!</vt:lpstr>
      <vt:lpstr>Confirm the Covenant for 1 Week But Cut Off in the Midst</vt:lpstr>
      <vt:lpstr>Passovers For Christ in Chronology</vt:lpstr>
      <vt:lpstr>How He “Confirmed the Covenant”</vt:lpstr>
      <vt:lpstr>PowerPoint Presentation</vt:lpstr>
      <vt:lpstr>Confirm the Covenant for 1 Week But Cut Off in the Midst</vt:lpstr>
      <vt:lpstr>What Happened in 34 AD???</vt:lpstr>
      <vt:lpstr>Stephen’s Message of Judgment to Israel</vt:lpstr>
      <vt:lpstr>PowerPoint Presentation</vt:lpstr>
      <vt:lpstr>PowerPoint Presentation</vt:lpstr>
      <vt:lpstr>Stephen and Christ Similarities</vt:lpstr>
      <vt:lpstr>Now Let’s Calculate using this logic for the 2300 Days….</vt:lpstr>
      <vt:lpstr>PowerPoint Presentation</vt:lpstr>
      <vt:lpstr>The Reformation Began Recovering the Sanctuary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135</cp:revision>
  <dcterms:created xsi:type="dcterms:W3CDTF">2019-08-16T21:01:12Z</dcterms:created>
  <dcterms:modified xsi:type="dcterms:W3CDTF">2025-07-11T14:50:14Z</dcterms:modified>
</cp:coreProperties>
</file>