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53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ADE593-4AB4-42BF-9824-255CCC381F56}" type="datetimeFigureOut">
              <a:rPr lang="en-US" smtClean="0"/>
              <a:pPr/>
              <a:t>7/13/2012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772AD-6D54-4850-A0F2-F9D769D220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ADE593-4AB4-42BF-9824-255CCC381F56}" type="datetimeFigureOut">
              <a:rPr lang="en-US" smtClean="0"/>
              <a:pPr/>
              <a:t>7/13/2012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772AD-6D54-4850-A0F2-F9D769D220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ADE593-4AB4-42BF-9824-255CCC381F56}" type="datetimeFigureOut">
              <a:rPr lang="en-US" smtClean="0"/>
              <a:pPr/>
              <a:t>7/13/2012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772AD-6D54-4850-A0F2-F9D769D220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ADE593-4AB4-42BF-9824-255CCC381F56}" type="datetimeFigureOut">
              <a:rPr lang="en-US" smtClean="0"/>
              <a:pPr/>
              <a:t>7/13/2012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772AD-6D54-4850-A0F2-F9D769D220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ADE593-4AB4-42BF-9824-255CCC381F56}" type="datetimeFigureOut">
              <a:rPr lang="en-US" smtClean="0"/>
              <a:pPr/>
              <a:t>7/13/2012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772AD-6D54-4850-A0F2-F9D769D220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ADE593-4AB4-42BF-9824-255CCC381F56}" type="datetimeFigureOut">
              <a:rPr lang="en-US" smtClean="0"/>
              <a:pPr/>
              <a:t>7/13/2012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772AD-6D54-4850-A0F2-F9D769D220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ADE593-4AB4-42BF-9824-255CCC381F56}" type="datetimeFigureOut">
              <a:rPr lang="en-US" smtClean="0"/>
              <a:pPr/>
              <a:t>7/13/2012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1772AD-6D54-4850-A0F2-F9D769D220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ADE593-4AB4-42BF-9824-255CCC381F56}" type="datetimeFigureOut">
              <a:rPr lang="en-US" smtClean="0"/>
              <a:pPr/>
              <a:t>7/13/2012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1772AD-6D54-4850-A0F2-F9D769D220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ADE593-4AB4-42BF-9824-255CCC381F56}" type="datetimeFigureOut">
              <a:rPr lang="en-US" smtClean="0"/>
              <a:pPr/>
              <a:t>7/13/2012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1772AD-6D54-4850-A0F2-F9D769D220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ADE593-4AB4-42BF-9824-255CCC381F56}" type="datetimeFigureOut">
              <a:rPr lang="en-US" smtClean="0"/>
              <a:pPr/>
              <a:t>7/13/2012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772AD-6D54-4850-A0F2-F9D769D220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ADE593-4AB4-42BF-9824-255CCC381F56}" type="datetimeFigureOut">
              <a:rPr lang="en-US" smtClean="0"/>
              <a:pPr/>
              <a:t>7/13/2012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772AD-6D54-4850-A0F2-F9D769D220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DE593-4AB4-42BF-9824-255CCC381F56}" type="datetimeFigureOut">
              <a:rPr lang="en-US" smtClean="0"/>
              <a:pPr/>
              <a:t>7/13/2012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772AD-6D54-4850-A0F2-F9D769D220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solidFill>
                  <a:srgbClr val="FF0000"/>
                </a:solidFill>
              </a:rPr>
              <a:t>Ezekiel, pt. 1</a:t>
            </a:r>
            <a:endParaRPr lang="en-US" u="sng" dirty="0">
              <a:solidFill>
                <a:srgbClr val="FF0000"/>
              </a:solidFill>
            </a:endParaRPr>
          </a:p>
        </p:txBody>
      </p:sp>
      <p:sp>
        <p:nvSpPr>
          <p:cNvPr id="3" name="Subtitle 2"/>
          <p:cNvSpPr>
            <a:spLocks noGrp="1"/>
          </p:cNvSpPr>
          <p:nvPr>
            <p:ph type="subTitle" idx="1"/>
          </p:nvPr>
        </p:nvSpPr>
        <p:spPr/>
        <p:txBody>
          <a:bodyPr>
            <a:normAutofit/>
          </a:bodyPr>
          <a:lstStyle/>
          <a:p>
            <a:r>
              <a:rPr lang="en-US" sz="4000" u="sng" dirty="0" smtClean="0">
                <a:solidFill>
                  <a:srgbClr val="002060"/>
                </a:solidFill>
              </a:rPr>
              <a:t>Hope Beyond Fading Dreams</a:t>
            </a:r>
            <a:endParaRPr lang="en-US" sz="4000" u="sng"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FF0000"/>
                </a:solidFill>
              </a:rPr>
              <a:t>In the Temple</a:t>
            </a:r>
            <a:endParaRPr lang="en-US" u="sng" dirty="0">
              <a:solidFill>
                <a:srgbClr val="FF0000"/>
              </a:solidFill>
            </a:endParaRPr>
          </a:p>
        </p:txBody>
      </p:sp>
      <p:sp>
        <p:nvSpPr>
          <p:cNvPr id="3" name="Content Placeholder 2"/>
          <p:cNvSpPr>
            <a:spLocks noGrp="1"/>
          </p:cNvSpPr>
          <p:nvPr>
            <p:ph idx="1"/>
          </p:nvPr>
        </p:nvSpPr>
        <p:spPr>
          <a:xfrm>
            <a:off x="0" y="533400"/>
            <a:ext cx="8686800" cy="6324600"/>
          </a:xfrm>
        </p:spPr>
        <p:txBody>
          <a:bodyPr>
            <a:normAutofit fontScale="92500" lnSpcReduction="10000"/>
          </a:bodyPr>
          <a:lstStyle/>
          <a:p>
            <a:r>
              <a:rPr lang="en-US" dirty="0"/>
              <a:t> </a:t>
            </a:r>
            <a:r>
              <a:rPr lang="en-US" dirty="0" smtClean="0"/>
              <a:t>”And </a:t>
            </a:r>
            <a:r>
              <a:rPr lang="en-US" dirty="0"/>
              <a:t>thou shalt put into the ark the testimony which I shall give </a:t>
            </a:r>
            <a:r>
              <a:rPr lang="en-US" dirty="0" smtClean="0"/>
              <a:t>thee.  And </a:t>
            </a:r>
            <a:r>
              <a:rPr lang="en-US" dirty="0"/>
              <a:t>thou shalt make a mercy seat </a:t>
            </a:r>
            <a:r>
              <a:rPr lang="en-US" i="1" dirty="0"/>
              <a:t>of</a:t>
            </a:r>
            <a:r>
              <a:rPr lang="en-US" dirty="0"/>
              <a:t> pure gold: two cubits and a half </a:t>
            </a:r>
            <a:r>
              <a:rPr lang="en-US" i="1" dirty="0"/>
              <a:t>shall be</a:t>
            </a:r>
            <a:r>
              <a:rPr lang="en-US" dirty="0"/>
              <a:t> the length thereof, and a cubit and a half the breadth </a:t>
            </a:r>
            <a:r>
              <a:rPr lang="en-US" dirty="0" smtClean="0"/>
              <a:t>thereof.</a:t>
            </a:r>
            <a:r>
              <a:rPr lang="en-US" dirty="0"/>
              <a:t> </a:t>
            </a:r>
            <a:r>
              <a:rPr lang="en-US" dirty="0" smtClean="0"/>
              <a:t> And </a:t>
            </a:r>
            <a:r>
              <a:rPr lang="en-US" dirty="0"/>
              <a:t>thou shalt make two cherubims </a:t>
            </a:r>
            <a:r>
              <a:rPr lang="en-US" i="1" dirty="0"/>
              <a:t>of</a:t>
            </a:r>
            <a:r>
              <a:rPr lang="en-US" dirty="0"/>
              <a:t> gold, </a:t>
            </a:r>
            <a:r>
              <a:rPr lang="en-US" i="1" dirty="0"/>
              <a:t>of</a:t>
            </a:r>
            <a:r>
              <a:rPr lang="en-US" dirty="0"/>
              <a:t> beaten work shalt thou make them, in the two ends of the mercy </a:t>
            </a:r>
            <a:r>
              <a:rPr lang="en-US" dirty="0" smtClean="0"/>
              <a:t>seat.</a:t>
            </a:r>
            <a:r>
              <a:rPr lang="en-US" dirty="0"/>
              <a:t> </a:t>
            </a:r>
            <a:r>
              <a:rPr lang="en-US" dirty="0" smtClean="0"/>
              <a:t> And </a:t>
            </a:r>
            <a:r>
              <a:rPr lang="en-US" dirty="0"/>
              <a:t>make one cherub on the one end, and the other cherub on the other end: </a:t>
            </a:r>
            <a:r>
              <a:rPr lang="en-US" i="1" dirty="0"/>
              <a:t>even</a:t>
            </a:r>
            <a:r>
              <a:rPr lang="en-US" dirty="0"/>
              <a:t> of the mercy seat shall ye make the cherubims on the two ends thereof</a:t>
            </a:r>
            <a:r>
              <a:rPr lang="en-US" dirty="0" smtClean="0"/>
              <a:t>.</a:t>
            </a:r>
            <a:r>
              <a:rPr lang="en-US" dirty="0"/>
              <a:t>  And the cherubims shall stretch forth </a:t>
            </a:r>
            <a:r>
              <a:rPr lang="en-US" i="1" dirty="0"/>
              <a:t>their</a:t>
            </a:r>
            <a:r>
              <a:rPr lang="en-US" dirty="0"/>
              <a:t> wings on high, covering the mercy seat with their wings, and their faces </a:t>
            </a:r>
            <a:r>
              <a:rPr lang="en-US" i="1" dirty="0"/>
              <a:t>shall look</a:t>
            </a:r>
            <a:r>
              <a:rPr lang="en-US" dirty="0"/>
              <a:t> one to another; toward the mercy seat shall the faces of the cherubims be</a:t>
            </a:r>
            <a:r>
              <a:rPr lang="en-US" dirty="0" smtClean="0"/>
              <a:t>.”  Ex. 25:16-20</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Lucifer once Resided There</a:t>
            </a:r>
            <a:endParaRPr lang="en-US"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normAutofit fontScale="77500" lnSpcReduction="20000"/>
          </a:bodyPr>
          <a:lstStyle/>
          <a:p>
            <a:r>
              <a:rPr lang="en-US" dirty="0" smtClean="0"/>
              <a:t>“Thou hast been in Eden the garden of God; every precious stone </a:t>
            </a:r>
            <a:r>
              <a:rPr lang="en-US" i="1" dirty="0" smtClean="0"/>
              <a:t>was</a:t>
            </a:r>
            <a:r>
              <a:rPr lang="en-US" dirty="0" smtClean="0"/>
              <a:t> thy covering, the sardius, topaz, and the diamond, the beryl, the onyx, and the jasper, the sapphire, the emerald, and the carbuncle, and gold: the workmanship of thy tabrets and of thy pipes was prepared in thee in the day that thou wast created.  Thou </a:t>
            </a:r>
            <a:r>
              <a:rPr lang="en-US" i="1" dirty="0" smtClean="0"/>
              <a:t>art</a:t>
            </a:r>
            <a:r>
              <a:rPr lang="en-US" dirty="0" smtClean="0"/>
              <a:t> the anointed cherub that covereth; and I have set thee </a:t>
            </a:r>
            <a:r>
              <a:rPr lang="en-US" i="1" dirty="0" smtClean="0"/>
              <a:t>so</a:t>
            </a:r>
            <a:r>
              <a:rPr lang="en-US" dirty="0" smtClean="0"/>
              <a:t>: thou wast upon the holy mountain of God; thou hast walked up and down in the midst of the stones of fire.  Thou </a:t>
            </a:r>
            <a:r>
              <a:rPr lang="en-US" i="1" dirty="0" smtClean="0"/>
              <a:t>wast</a:t>
            </a:r>
            <a:r>
              <a:rPr lang="en-US" dirty="0" smtClean="0"/>
              <a:t> perfect in thy ways from the day that thou wast created, till iniquity was found in thee.”  Ezek. 28:13-15</a:t>
            </a:r>
          </a:p>
          <a:p>
            <a:endParaRPr lang="en-US" dirty="0"/>
          </a:p>
        </p:txBody>
      </p:sp>
      <p:pic>
        <p:nvPicPr>
          <p:cNvPr id="1026" name="Picture 2" descr="C:\Users\Dad\Contacts\Downloads\download (23).jpg"/>
          <p:cNvPicPr>
            <a:picLocks noGrp="1" noChangeAspect="1" noChangeArrowheads="1"/>
          </p:cNvPicPr>
          <p:nvPr>
            <p:ph sz="half" idx="1"/>
          </p:nvPr>
        </p:nvPicPr>
        <p:blipFill>
          <a:blip r:embed="rId2" cstate="print"/>
          <a:srcRect/>
          <a:stretch>
            <a:fillRect/>
          </a:stretch>
        </p:blipFill>
        <p:spPr bwMode="auto">
          <a:xfrm>
            <a:off x="0" y="685800"/>
            <a:ext cx="4572000" cy="6172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914400"/>
          </a:xfrm>
        </p:spPr>
        <p:txBody>
          <a:bodyPr/>
          <a:lstStyle/>
          <a:p>
            <a:r>
              <a:rPr lang="en-US" u="sng" dirty="0" smtClean="0">
                <a:solidFill>
                  <a:srgbClr val="0070C0"/>
                </a:solidFill>
              </a:rPr>
              <a:t>Their Work</a:t>
            </a:r>
            <a:endParaRPr lang="en-US" u="sng" dirty="0">
              <a:solidFill>
                <a:srgbClr val="0070C0"/>
              </a:solidFill>
            </a:endParaRPr>
          </a:p>
        </p:txBody>
      </p:sp>
      <p:sp>
        <p:nvSpPr>
          <p:cNvPr id="3" name="Content Placeholder 2"/>
          <p:cNvSpPr>
            <a:spLocks noGrp="1"/>
          </p:cNvSpPr>
          <p:nvPr>
            <p:ph sz="half" idx="1"/>
          </p:nvPr>
        </p:nvSpPr>
        <p:spPr>
          <a:xfrm>
            <a:off x="0" y="0"/>
            <a:ext cx="4495800" cy="6858000"/>
          </a:xfrm>
        </p:spPr>
        <p:txBody>
          <a:bodyPr>
            <a:normAutofit/>
          </a:bodyPr>
          <a:lstStyle/>
          <a:p>
            <a:r>
              <a:rPr lang="en-US" dirty="0" smtClean="0"/>
              <a:t>“ Now as I beheld the living creatures, behold one wheel upon the earth by the living creatures, with his four faces.  The appearance of the wheels and their work </a:t>
            </a:r>
            <a:r>
              <a:rPr lang="en-US" i="1" dirty="0" smtClean="0"/>
              <a:t>was</a:t>
            </a:r>
            <a:r>
              <a:rPr lang="en-US" dirty="0" smtClean="0"/>
              <a:t> like unto the colour of a beryl: and they four had one likeness: </a:t>
            </a:r>
            <a:r>
              <a:rPr lang="en-US" b="1" u="sng" dirty="0" smtClean="0"/>
              <a:t>and their appearance and their work </a:t>
            </a:r>
            <a:r>
              <a:rPr lang="en-US" b="1" i="1" u="sng" dirty="0" smtClean="0"/>
              <a:t>was</a:t>
            </a:r>
            <a:r>
              <a:rPr lang="en-US" b="1" u="sng" dirty="0" smtClean="0"/>
              <a:t> as it were a wheel in the middle of a wheel.”</a:t>
            </a:r>
            <a:r>
              <a:rPr lang="en-US" dirty="0" smtClean="0"/>
              <a:t>  Ezek. 1:15,16</a:t>
            </a:r>
          </a:p>
          <a:p>
            <a:endParaRPr lang="en-US" dirty="0"/>
          </a:p>
        </p:txBody>
      </p:sp>
      <p:pic>
        <p:nvPicPr>
          <p:cNvPr id="205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7030A0"/>
                </a:solidFill>
              </a:rPr>
              <a:t>Wheels in Wheels</a:t>
            </a:r>
            <a:endParaRPr lang="en-US" u="sng" dirty="0">
              <a:solidFill>
                <a:srgbClr val="7030A0"/>
              </a:solidFill>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“There were wheels within wheels in an arrangement so complicated that at first sight they appeared to Ezekiel to be all in confusion. But when they moved, it was with beautiful exactness and in perfect harmony. Heavenly beings were impelling these wheels, and, above all, upon the glorious sapphire throne, was the Eternal One; while round about the throne was the encircling rainbow, emblem of  grace and love. Overpowered by the terrible glory of the scene, Ezekiel fell upon his face, when a  voice bade him arise and hear the word of the Lord. Then there was given him a message of warning  for Israel…The wheel like complications that appeared to the prophet to be involved in such confusion were under the guidance of an infinite hand. The Spirit of God, revealed to him as moving and directing these wheels, brought harmony out of confusion; so the whole world was under His control. Myriads of glorified beings were ready at His word to overrule the power and policy of evil men, and bring good to His faithful ones.”  5  Testimonies, 752,753</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7030A0"/>
                </a:solidFill>
              </a:rPr>
              <a:t>John and Isaiah Saw this Too</a:t>
            </a:r>
            <a:endParaRPr lang="en-US" u="sng" dirty="0">
              <a:solidFill>
                <a:srgbClr val="7030A0"/>
              </a:solidFill>
            </a:endParaRPr>
          </a:p>
        </p:txBody>
      </p:sp>
      <p:sp>
        <p:nvSpPr>
          <p:cNvPr id="3" name="Content Placeholder 2"/>
          <p:cNvSpPr>
            <a:spLocks noGrp="1"/>
          </p:cNvSpPr>
          <p:nvPr>
            <p:ph idx="1"/>
          </p:nvPr>
        </p:nvSpPr>
        <p:spPr>
          <a:xfrm>
            <a:off x="0" y="457200"/>
            <a:ext cx="9144000" cy="6400800"/>
          </a:xfrm>
        </p:spPr>
        <p:txBody>
          <a:bodyPr>
            <a:noAutofit/>
          </a:bodyPr>
          <a:lstStyle/>
          <a:p>
            <a:r>
              <a:rPr lang="en-US" sz="2400" dirty="0" smtClean="0"/>
              <a:t>…In </a:t>
            </a:r>
            <a:r>
              <a:rPr lang="en-US" sz="2400" dirty="0" smtClean="0"/>
              <a:t>the visions given to Isaiah, </a:t>
            </a:r>
            <a:r>
              <a:rPr lang="en-US" sz="2400" dirty="0" smtClean="0"/>
              <a:t>to </a:t>
            </a:r>
            <a:r>
              <a:rPr lang="en-US" sz="2400" dirty="0" smtClean="0"/>
              <a:t>Ezekiel, and to John we see how closely heaven is connected with the events taking place upon the </a:t>
            </a:r>
            <a:r>
              <a:rPr lang="en-US" sz="2400" dirty="0" smtClean="0"/>
              <a:t>earth </a:t>
            </a:r>
            <a:r>
              <a:rPr lang="en-US" sz="2400" dirty="0" smtClean="0"/>
              <a:t>and how great is the care of God for those who are loyal to </a:t>
            </a:r>
            <a:r>
              <a:rPr lang="en-US" sz="2400" dirty="0" smtClean="0"/>
              <a:t>Him…The </a:t>
            </a:r>
            <a:r>
              <a:rPr lang="en-US" sz="2400" dirty="0" smtClean="0"/>
              <a:t>program of coming events is in the hands of the Lord. The Majesty of heaven has the destiny of </a:t>
            </a:r>
            <a:r>
              <a:rPr lang="en-US" sz="2400" dirty="0" smtClean="0"/>
              <a:t>nations</a:t>
            </a:r>
            <a:r>
              <a:rPr lang="en-US" sz="2400" dirty="0" smtClean="0"/>
              <a:t>, as well as the concerns of His church, in His own charge. </a:t>
            </a:r>
            <a:r>
              <a:rPr lang="en-US" sz="2400" dirty="0" smtClean="0"/>
              <a:t> We </a:t>
            </a:r>
            <a:r>
              <a:rPr lang="en-US" sz="2400" dirty="0" smtClean="0"/>
              <a:t>permit ourselves to feel altogether too much care, trouble, and perplexity in the Lord's work. Finite </a:t>
            </a:r>
            <a:r>
              <a:rPr lang="en-US" sz="2400" dirty="0" smtClean="0"/>
              <a:t>men </a:t>
            </a:r>
            <a:r>
              <a:rPr lang="en-US" sz="2400" dirty="0" smtClean="0"/>
              <a:t>are not left to carry the burden of responsibility. </a:t>
            </a:r>
            <a:r>
              <a:rPr lang="en-US" sz="2400" dirty="0" smtClean="0"/>
              <a:t>..</a:t>
            </a:r>
            <a:r>
              <a:rPr lang="en-US" sz="2400" dirty="0" smtClean="0"/>
              <a:t>The </a:t>
            </a:r>
            <a:r>
              <a:rPr lang="en-US" sz="2400" dirty="0" smtClean="0"/>
              <a:t>tireless vigilance of the heavenly messengers, and </a:t>
            </a:r>
            <a:r>
              <a:rPr lang="en-US" sz="2400" dirty="0" smtClean="0"/>
              <a:t> their </a:t>
            </a:r>
            <a:r>
              <a:rPr lang="en-US" sz="2400" dirty="0" smtClean="0"/>
              <a:t>unceasing employment in their ministry in connection with the beings of earth, show us how </a:t>
            </a:r>
            <a:r>
              <a:rPr lang="en-US" sz="2400" dirty="0" smtClean="0"/>
              <a:t> God's </a:t>
            </a:r>
            <a:r>
              <a:rPr lang="en-US" sz="2400" dirty="0" smtClean="0"/>
              <a:t>hand is guiding the wheel within a wheel. The divine Instructor is saying to every actor in His </a:t>
            </a:r>
            <a:r>
              <a:rPr lang="en-US" sz="2400" dirty="0" smtClean="0"/>
              <a:t> work</a:t>
            </a:r>
            <a:r>
              <a:rPr lang="en-US" sz="2400" dirty="0" smtClean="0"/>
              <a:t>, as He said to Cyrus of old: "I girded thee, though thou hast not known Me." </a:t>
            </a:r>
            <a:r>
              <a:rPr lang="en-US" sz="2400" dirty="0" smtClean="0"/>
              <a:t> In </a:t>
            </a:r>
            <a:r>
              <a:rPr lang="en-US" sz="2400" dirty="0" smtClean="0"/>
              <a:t>Ezekiel's vision God had His hand beneath the wings of the cherubim. This is to teach His servants </a:t>
            </a:r>
            <a:r>
              <a:rPr lang="en-US" sz="2400" dirty="0" smtClean="0"/>
              <a:t>that </a:t>
            </a:r>
            <a:r>
              <a:rPr lang="en-US" sz="2400" dirty="0" smtClean="0"/>
              <a:t>it is divine power that gives them success. He will work with them if they will put away </a:t>
            </a:r>
            <a:r>
              <a:rPr lang="en-US" sz="2400" dirty="0" smtClean="0"/>
              <a:t>iniquity and </a:t>
            </a:r>
            <a:r>
              <a:rPr lang="en-US" sz="2400" dirty="0" smtClean="0"/>
              <a:t>become pure in heart and life.”  5 Testimonies 753, 754</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haroni" pitchFamily="2" charset="-79"/>
                <a:cs typeface="Aharoni" pitchFamily="2" charset="-79"/>
              </a:rPr>
              <a:t>The Mysterious Hand</a:t>
            </a:r>
            <a:endParaRPr lang="en-US" u="sng" dirty="0">
              <a:solidFill>
                <a:srgbClr val="FF0000"/>
              </a:solidFill>
              <a:latin typeface="Aharoni" pitchFamily="2" charset="-79"/>
              <a:cs typeface="Aharoni" pitchFamily="2" charset="-79"/>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sz="3200" dirty="0" smtClean="0"/>
              <a:t>“And</a:t>
            </a:r>
            <a:r>
              <a:rPr lang="en-US" sz="3200" dirty="0" smtClean="0"/>
              <a:t> </a:t>
            </a:r>
            <a:r>
              <a:rPr lang="en-US" sz="3200" i="1" dirty="0" smtClean="0"/>
              <a:t>they had</a:t>
            </a:r>
            <a:r>
              <a:rPr lang="en-US" sz="3200" dirty="0" smtClean="0"/>
              <a:t> the hands of a man under their wings on their four sides; and they four had their faces and their wings</a:t>
            </a:r>
            <a:r>
              <a:rPr lang="en-US" sz="3200" dirty="0" smtClean="0"/>
              <a:t>.”  Ezekiel 1:8</a:t>
            </a:r>
          </a:p>
          <a:p>
            <a:r>
              <a:rPr lang="en-US" sz="3200" dirty="0" smtClean="0"/>
              <a:t>The hands of Calvary give stability, comfort, and support to the work.  Without Him, it would collapse!</a:t>
            </a:r>
            <a:endParaRPr lang="en-US" sz="3200" dirty="0" smtClean="0"/>
          </a:p>
          <a:p>
            <a:endParaRPr lang="en-US" dirty="0"/>
          </a:p>
        </p:txBody>
      </p:sp>
      <p:pic>
        <p:nvPicPr>
          <p:cNvPr id="1027" name="Picture 3" descr="C:\Users\Dad\Contacts\Downloads\download (24).jpg"/>
          <p:cNvPicPr>
            <a:picLocks noGrp="1" noChangeAspect="1" noChangeArrowheads="1"/>
          </p:cNvPicPr>
          <p:nvPr>
            <p:ph sz="half" idx="1"/>
          </p:nvPr>
        </p:nvPicPr>
        <p:blipFill>
          <a:blip r:embed="rId2" cstate="print"/>
          <a:srcRect/>
          <a:stretch>
            <a:fillRect/>
          </a:stretch>
        </p:blipFill>
        <p:spPr bwMode="auto">
          <a:xfrm>
            <a:off x="0" y="762000"/>
            <a:ext cx="4572000" cy="6095999"/>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The Authority</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“And </a:t>
            </a:r>
            <a:r>
              <a:rPr lang="en-US" dirty="0" smtClean="0"/>
              <a:t>above the firmament that </a:t>
            </a:r>
            <a:r>
              <a:rPr lang="en-US" i="1" dirty="0" smtClean="0"/>
              <a:t>was</a:t>
            </a:r>
            <a:r>
              <a:rPr lang="en-US" dirty="0" smtClean="0"/>
              <a:t> over their heads </a:t>
            </a:r>
            <a:r>
              <a:rPr lang="en-US" i="1" dirty="0" smtClean="0"/>
              <a:t>was</a:t>
            </a:r>
            <a:r>
              <a:rPr lang="en-US" dirty="0" smtClean="0"/>
              <a:t> the likeness of a throne, as the appearance of a sapphire stone: and upon the likeness of the throne </a:t>
            </a:r>
            <a:r>
              <a:rPr lang="en-US" i="1" dirty="0" smtClean="0"/>
              <a:t>was</a:t>
            </a:r>
            <a:r>
              <a:rPr lang="en-US" dirty="0" smtClean="0"/>
              <a:t> the likeness as the appearance of a man above upon </a:t>
            </a:r>
            <a:r>
              <a:rPr lang="en-US" dirty="0" smtClean="0"/>
              <a:t>it.  And </a:t>
            </a:r>
            <a:r>
              <a:rPr lang="en-US" dirty="0" smtClean="0"/>
              <a:t>I saw as the colour of amber, as the appearance of fire round about within it, from the appearance of his loins even upward, and from the appearance of his loins even downward, I saw as it were the appearance of fire, and it had brightness round about</a:t>
            </a:r>
            <a:r>
              <a:rPr lang="en-US" dirty="0" smtClean="0"/>
              <a:t>.</a:t>
            </a:r>
            <a:r>
              <a:rPr lang="en-US" dirty="0" smtClean="0"/>
              <a:t> As the appearance of the bow that is in the cloud in the day of rain, so </a:t>
            </a:r>
            <a:r>
              <a:rPr lang="en-US" i="1" dirty="0" smtClean="0"/>
              <a:t>was</a:t>
            </a:r>
            <a:r>
              <a:rPr lang="en-US" dirty="0" smtClean="0"/>
              <a:t> the appearance of the brightness round about. This </a:t>
            </a:r>
            <a:r>
              <a:rPr lang="en-US" i="1" dirty="0" smtClean="0"/>
              <a:t>was</a:t>
            </a:r>
            <a:r>
              <a:rPr lang="en-US" dirty="0" smtClean="0"/>
              <a:t> the appearance of the likeness of the glory of the LORD. And when I saw </a:t>
            </a:r>
            <a:r>
              <a:rPr lang="en-US" i="1" dirty="0" smtClean="0"/>
              <a:t>it</a:t>
            </a:r>
            <a:r>
              <a:rPr lang="en-US" dirty="0" smtClean="0"/>
              <a:t>, I fell upon my face, and I heard a voice of one that spake</a:t>
            </a:r>
            <a:r>
              <a:rPr lang="en-US" dirty="0" smtClean="0"/>
              <a:t>.”  Ezekiel 1:26-28</a:t>
            </a:r>
            <a:endParaRPr lang="en-US" dirty="0" smtClean="0"/>
          </a:p>
          <a:p>
            <a:r>
              <a:rPr lang="en-US" dirty="0" smtClean="0"/>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762000"/>
          </a:xfrm>
        </p:spPr>
        <p:txBody>
          <a:bodyPr/>
          <a:lstStyle/>
          <a:p>
            <a:r>
              <a:rPr lang="en-US" u="sng" dirty="0" smtClean="0">
                <a:solidFill>
                  <a:srgbClr val="002060"/>
                </a:solidFill>
              </a:rPr>
              <a:t>The Absolute</a:t>
            </a:r>
            <a:endParaRPr lang="en-US" u="sng" dirty="0">
              <a:solidFill>
                <a:srgbClr val="002060"/>
              </a:solidFill>
            </a:endParaRPr>
          </a:p>
        </p:txBody>
      </p:sp>
      <p:sp>
        <p:nvSpPr>
          <p:cNvPr id="3" name="Content Placeholder 2"/>
          <p:cNvSpPr>
            <a:spLocks noGrp="1"/>
          </p:cNvSpPr>
          <p:nvPr>
            <p:ph sz="half" idx="1"/>
          </p:nvPr>
        </p:nvSpPr>
        <p:spPr>
          <a:xfrm>
            <a:off x="0" y="0"/>
            <a:ext cx="4495800" cy="6858000"/>
          </a:xfrm>
        </p:spPr>
        <p:txBody>
          <a:bodyPr/>
          <a:lstStyle/>
          <a:p>
            <a:r>
              <a:rPr lang="en-US" sz="3600" dirty="0" smtClean="0"/>
              <a:t>“</a:t>
            </a:r>
            <a:r>
              <a:rPr lang="en-US" sz="3600" dirty="0" smtClean="0"/>
              <a:t>Thy throne, O God, </a:t>
            </a:r>
            <a:r>
              <a:rPr lang="en-US" sz="3600" i="1" dirty="0" smtClean="0"/>
              <a:t>is</a:t>
            </a:r>
            <a:r>
              <a:rPr lang="en-US" sz="3600" dirty="0" smtClean="0"/>
              <a:t> for ever and ever: the sceptre of thy kingdom </a:t>
            </a:r>
            <a:r>
              <a:rPr lang="en-US" sz="3600" i="1" dirty="0" smtClean="0"/>
              <a:t>is</a:t>
            </a:r>
            <a:r>
              <a:rPr lang="en-US" sz="3600" dirty="0" smtClean="0"/>
              <a:t> a right sceptre</a:t>
            </a:r>
            <a:r>
              <a:rPr lang="en-US" sz="3600" dirty="0" smtClean="0"/>
              <a:t>.”  Ps. 45:6</a:t>
            </a:r>
          </a:p>
          <a:p>
            <a:r>
              <a:rPr lang="en-US" sz="3600" dirty="0" smtClean="0"/>
              <a:t>“Thy throne</a:t>
            </a:r>
            <a:r>
              <a:rPr lang="en-US" sz="3600" dirty="0" smtClean="0"/>
              <a:t> </a:t>
            </a:r>
            <a:r>
              <a:rPr lang="en-US" sz="3600" i="1" dirty="0" smtClean="0"/>
              <a:t>is</a:t>
            </a:r>
            <a:r>
              <a:rPr lang="en-US" sz="3600" dirty="0" smtClean="0"/>
              <a:t> established of old: thou </a:t>
            </a:r>
            <a:r>
              <a:rPr lang="en-US" sz="3600" i="1" dirty="0" smtClean="0"/>
              <a:t>art</a:t>
            </a:r>
            <a:r>
              <a:rPr lang="en-US" sz="3600" dirty="0" smtClean="0"/>
              <a:t> from everlasting</a:t>
            </a:r>
            <a:r>
              <a:rPr lang="en-US" sz="3600" dirty="0" smtClean="0"/>
              <a:t>.”  Ps. 93:2</a:t>
            </a:r>
            <a:endParaRPr lang="en-US" sz="3600" dirty="0" smtClean="0"/>
          </a:p>
          <a:p>
            <a:endParaRPr lang="en-US" dirty="0"/>
          </a:p>
        </p:txBody>
      </p:sp>
      <p:pic>
        <p:nvPicPr>
          <p:cNvPr id="205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1" y="762000"/>
            <a:ext cx="4572000" cy="6096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rPr>
              <a:t>Don’t Forget!!!</a:t>
            </a:r>
            <a:endParaRPr lang="en-US" u="sng" dirty="0">
              <a:solidFill>
                <a:srgbClr val="002060"/>
              </a:solidFill>
            </a:endParaRPr>
          </a:p>
        </p:txBody>
      </p:sp>
      <p:sp>
        <p:nvSpPr>
          <p:cNvPr id="4" name="Content Placeholder 3"/>
          <p:cNvSpPr>
            <a:spLocks noGrp="1"/>
          </p:cNvSpPr>
          <p:nvPr>
            <p:ph sz="half" idx="2"/>
          </p:nvPr>
        </p:nvSpPr>
        <p:spPr>
          <a:xfrm>
            <a:off x="4648200" y="609600"/>
            <a:ext cx="4495800" cy="6248400"/>
          </a:xfrm>
        </p:spPr>
        <p:txBody>
          <a:bodyPr>
            <a:normAutofit/>
          </a:bodyPr>
          <a:lstStyle/>
          <a:p>
            <a:r>
              <a:rPr lang="en-US" sz="3200" dirty="0" smtClean="0"/>
              <a:t>Babylon thinks she is in charge!  America/Obama think they are running the show!</a:t>
            </a:r>
          </a:p>
          <a:p>
            <a:r>
              <a:rPr lang="en-US" sz="3200" dirty="0" smtClean="0"/>
              <a:t>Rulers rise and fall.  Nations as well control for a time.  Above and beyond, the King of Kings rules the universe!</a:t>
            </a:r>
            <a:endParaRPr lang="en-US" sz="3200" dirty="0"/>
          </a:p>
        </p:txBody>
      </p:sp>
      <p:pic>
        <p:nvPicPr>
          <p:cNvPr id="3074"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685800"/>
            <a:ext cx="4571999" cy="6172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His Biography</a:t>
            </a:r>
            <a:endParaRPr lang="en-US" u="sng" dirty="0">
              <a:solidFill>
                <a:srgbClr val="002060"/>
              </a:solidFill>
            </a:endParaRPr>
          </a:p>
        </p:txBody>
      </p:sp>
      <p:sp>
        <p:nvSpPr>
          <p:cNvPr id="4" name="Content Placeholder 3"/>
          <p:cNvSpPr>
            <a:spLocks noGrp="1"/>
          </p:cNvSpPr>
          <p:nvPr>
            <p:ph sz="half" idx="2"/>
          </p:nvPr>
        </p:nvSpPr>
        <p:spPr>
          <a:xfrm>
            <a:off x="4648200" y="685800"/>
            <a:ext cx="4495800" cy="6172200"/>
          </a:xfrm>
        </p:spPr>
        <p:txBody>
          <a:bodyPr>
            <a:normAutofit fontScale="92500" lnSpcReduction="20000"/>
          </a:bodyPr>
          <a:lstStyle/>
          <a:p>
            <a:pPr>
              <a:buNone/>
            </a:pPr>
            <a:r>
              <a:rPr lang="en-US" baseline="30000" dirty="0" smtClean="0"/>
              <a:t> </a:t>
            </a:r>
            <a:r>
              <a:rPr lang="en-US" dirty="0" smtClean="0"/>
              <a:t>   </a:t>
            </a:r>
            <a:r>
              <a:rPr lang="en-US" dirty="0"/>
              <a:t> </a:t>
            </a:r>
            <a:r>
              <a:rPr lang="en-US" dirty="0" smtClean="0"/>
              <a:t>”Now </a:t>
            </a:r>
            <a:r>
              <a:rPr lang="en-US" dirty="0"/>
              <a:t>it came to pass in the thirtieth year, in the fourth </a:t>
            </a:r>
            <a:r>
              <a:rPr lang="en-US" i="1" dirty="0"/>
              <a:t>month</a:t>
            </a:r>
            <a:r>
              <a:rPr lang="en-US" dirty="0"/>
              <a:t>, in the fifth </a:t>
            </a:r>
            <a:r>
              <a:rPr lang="en-US" i="1" dirty="0"/>
              <a:t>day</a:t>
            </a:r>
            <a:r>
              <a:rPr lang="en-US" dirty="0"/>
              <a:t> of the month, as I </a:t>
            </a:r>
            <a:r>
              <a:rPr lang="en-US" i="1" dirty="0" smtClean="0"/>
              <a:t>was </a:t>
            </a:r>
            <a:r>
              <a:rPr lang="en-US" dirty="0" smtClean="0"/>
              <a:t>among </a:t>
            </a:r>
            <a:r>
              <a:rPr lang="en-US" dirty="0"/>
              <a:t>the captives by the river of Chebar, </a:t>
            </a:r>
            <a:r>
              <a:rPr lang="en-US" i="1" dirty="0"/>
              <a:t>that</a:t>
            </a:r>
            <a:r>
              <a:rPr lang="en-US" dirty="0"/>
              <a:t> the heavens were opened, and I saw visions of God</a:t>
            </a:r>
            <a:r>
              <a:rPr lang="en-US" dirty="0" smtClean="0"/>
              <a:t>.</a:t>
            </a:r>
            <a:r>
              <a:rPr lang="en-US" dirty="0"/>
              <a:t> In the fifth </a:t>
            </a:r>
            <a:r>
              <a:rPr lang="en-US" i="1" dirty="0"/>
              <a:t>day</a:t>
            </a:r>
            <a:r>
              <a:rPr lang="en-US" dirty="0"/>
              <a:t> of the month, which </a:t>
            </a:r>
            <a:r>
              <a:rPr lang="en-US" i="1" dirty="0"/>
              <a:t>was</a:t>
            </a:r>
            <a:r>
              <a:rPr lang="en-US" dirty="0"/>
              <a:t> the fifth year of king Jehoiachin's </a:t>
            </a:r>
            <a:r>
              <a:rPr lang="en-US" dirty="0" smtClean="0"/>
              <a:t>captivity, The </a:t>
            </a:r>
            <a:r>
              <a:rPr lang="en-US" dirty="0"/>
              <a:t>word of the LORD came expressly unto Ezekiel the priest, the son of Buzi, in the land of the Chaldeans by the river Chebar; and the hand of the LORD was there upon him</a:t>
            </a:r>
            <a:r>
              <a:rPr lang="en-US" dirty="0" smtClean="0"/>
              <a:t>.”  Ezekiel 1:1-3</a:t>
            </a:r>
            <a:endParaRPr lang="en-US" dirty="0"/>
          </a:p>
          <a:p>
            <a:endParaRPr lang="en-US" dirty="0"/>
          </a:p>
        </p:txBody>
      </p:sp>
      <p:pic>
        <p:nvPicPr>
          <p:cNvPr id="1026"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571999" cy="609599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latin typeface="Algerian" pitchFamily="82" charset="0"/>
              </a:rPr>
              <a:t>Things didn’t Go as Planned</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Ezekiel was trained for the priesthood.  His goal, his dream, was to serve God and be a blessing to His people.  Ezekiel had not planned to end up in Babylon.  Nebuchadnezzar had invaded Judah twice already; once in 605 BC, and once in 597  BC and a third invasion would also come.  Ezekiel had been taken under the second captivity in 597.  He received his first vision in 592 BC.  Things had not gone as planned.</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u="sng" dirty="0" smtClean="0">
                <a:solidFill>
                  <a:srgbClr val="FF0000"/>
                </a:solidFill>
                <a:latin typeface="Algerian" pitchFamily="82" charset="0"/>
              </a:rPr>
              <a:t>A bunch of Insteads</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609600"/>
            <a:ext cx="4495800" cy="6248400"/>
          </a:xfrm>
        </p:spPr>
        <p:txBody>
          <a:bodyPr>
            <a:normAutofit lnSpcReduction="10000"/>
          </a:bodyPr>
          <a:lstStyle/>
          <a:p>
            <a:r>
              <a:rPr lang="en-US" dirty="0" smtClean="0"/>
              <a:t>His dream had been to minister in Solomon’s temple.  Instead, a few short years away and Solomon’s temple would be annihilated.  He had wanted to serve God in Judah.  Instead, he found himself a captive slave in Babylon.  He thought his education was over.  Instead, he had to learn a new language, in a new land, new customs.  His world was crashing around him!</a:t>
            </a:r>
            <a:endParaRPr lang="en-US" dirty="0"/>
          </a:p>
        </p:txBody>
      </p:sp>
      <p:pic>
        <p:nvPicPr>
          <p:cNvPr id="205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70C0"/>
                </a:solidFill>
              </a:rPr>
              <a:t>Not So Sure Now!</a:t>
            </a:r>
            <a:endParaRPr lang="en-US" u="sng" dirty="0">
              <a:solidFill>
                <a:srgbClr val="0070C0"/>
              </a:solidFill>
            </a:endParaRPr>
          </a:p>
        </p:txBody>
      </p:sp>
      <p:sp>
        <p:nvSpPr>
          <p:cNvPr id="4" name="Content Placeholder 3"/>
          <p:cNvSpPr>
            <a:spLocks noGrp="1"/>
          </p:cNvSpPr>
          <p:nvPr>
            <p:ph sz="half" idx="2"/>
          </p:nvPr>
        </p:nvSpPr>
        <p:spPr>
          <a:xfrm>
            <a:off x="4648200" y="685800"/>
            <a:ext cx="4495800" cy="6172200"/>
          </a:xfrm>
        </p:spPr>
        <p:txBody>
          <a:bodyPr>
            <a:normAutofit fontScale="92500" lnSpcReduction="10000"/>
          </a:bodyPr>
          <a:lstStyle/>
          <a:p>
            <a:r>
              <a:rPr lang="en-US" dirty="0" smtClean="0"/>
              <a:t>Everything that was sure; his life goals, his plans for the future, his eventual place in Judah’s history; everything seemed rock solid.  Then, like a whirlwind, like a nightmare, it toppled around him like a house of cards! The world he had hoped for was now a deep, dark, hole!! Where could he turn now?  Was there anything left?  Was there anyone he could trust?  Was there nothing in this world that could bring him hope? Strength? Stability? </a:t>
            </a:r>
            <a:endParaRPr lang="en-US" dirty="0"/>
          </a:p>
        </p:txBody>
      </p:sp>
      <p:pic>
        <p:nvPicPr>
          <p:cNvPr id="3074"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572000" cy="6096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fontScale="90000"/>
          </a:bodyPr>
          <a:lstStyle/>
          <a:p>
            <a:r>
              <a:rPr lang="en-US" u="sng" dirty="0" smtClean="0">
                <a:solidFill>
                  <a:srgbClr val="0070C0"/>
                </a:solidFill>
                <a:latin typeface="Algerian" pitchFamily="82" charset="0"/>
              </a:rPr>
              <a:t>He Wasn’t the first, nor the Last</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Autofit/>
          </a:bodyPr>
          <a:lstStyle/>
          <a:p>
            <a:r>
              <a:rPr lang="en-US" dirty="0" smtClean="0"/>
              <a:t>“It was under circumstances of difficulty and discouragement that Isaiah, while yet a young man, was called to the prophetic mission. Disaster was threatening his country. By their transgression of God's law the people of Judah had forfeited His protection, and the Assyrian forces were about to come against the kingdom of Judah. But the danger from their enemies was not the greatest trouble. It was the perversity of the people that brought upon the Lord's servant the deepest depression. By their apostasy and rebellion they were inviting the judgments of God...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70C0"/>
                </a:solidFill>
              </a:rPr>
              <a:t>Concluded</a:t>
            </a:r>
            <a:endParaRPr lang="en-US" u="sng" dirty="0">
              <a:solidFill>
                <a:srgbClr val="0070C0"/>
              </a:solidFill>
            </a:endParaRPr>
          </a:p>
        </p:txBody>
      </p:sp>
      <p:sp>
        <p:nvSpPr>
          <p:cNvPr id="3" name="Content Placeholder 2"/>
          <p:cNvSpPr>
            <a:spLocks noGrp="1"/>
          </p:cNvSpPr>
          <p:nvPr>
            <p:ph idx="1"/>
          </p:nvPr>
        </p:nvSpPr>
        <p:spPr>
          <a:xfrm>
            <a:off x="0" y="609600"/>
            <a:ext cx="9144000" cy="6248400"/>
          </a:xfrm>
        </p:spPr>
        <p:txBody>
          <a:bodyPr>
            <a:normAutofit fontScale="92500" lnSpcReduction="20000"/>
          </a:bodyPr>
          <a:lstStyle/>
          <a:p>
            <a:r>
              <a:rPr lang="en-US" dirty="0" smtClean="0"/>
              <a:t>…The youthful prophet had  been called to bear to them a message of warning, and he knew that he would meet with obstinate resistance. He trembled as he viewed himself and thought of the stubbornness and unbelief of the people for whom he was to labour. His task seemed to him almost hopeless. Should he in despair relinquish his mission and leave Israel undisturbed to their idolatry? Were the gods of Nineveh to rule the earth in defiance of the God of heaven?  Such thoughts as these were crowding upon his mind as he stood under the portico of the holy temple. .. Ezekiel, the mourning exile prophet, in the land of the Chaldeans, was given a vision teaching the same  lesson of faith in the mighty God of Israel.”  5 Testimonies, pgs. 749-751</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70C0"/>
                </a:solidFill>
              </a:rPr>
              <a:t>What Ezekiel Saw</a:t>
            </a:r>
            <a:endParaRPr lang="en-US"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fontScale="92500"/>
          </a:bodyPr>
          <a:lstStyle/>
          <a:p>
            <a:r>
              <a:rPr lang="en-US" dirty="0"/>
              <a:t> </a:t>
            </a:r>
            <a:r>
              <a:rPr lang="en-US" dirty="0" smtClean="0"/>
              <a:t>”And </a:t>
            </a:r>
            <a:r>
              <a:rPr lang="en-US" dirty="0"/>
              <a:t>I looked, and, behold, a whirlwind came out of the north, a great cloud, and a fire infolding itself, and a brightness </a:t>
            </a:r>
            <a:r>
              <a:rPr lang="en-US" i="1" dirty="0"/>
              <a:t>was</a:t>
            </a:r>
            <a:r>
              <a:rPr lang="en-US" dirty="0"/>
              <a:t> about it, and out of the midst thereof as the colour of amber, out of the midst of the </a:t>
            </a:r>
            <a:r>
              <a:rPr lang="en-US" dirty="0" smtClean="0"/>
              <a:t>fire.</a:t>
            </a:r>
            <a:r>
              <a:rPr lang="en-US" dirty="0"/>
              <a:t> </a:t>
            </a:r>
            <a:r>
              <a:rPr lang="en-US" dirty="0" smtClean="0"/>
              <a:t>Also </a:t>
            </a:r>
            <a:r>
              <a:rPr lang="en-US" dirty="0"/>
              <a:t>out of the midst thereof </a:t>
            </a:r>
            <a:r>
              <a:rPr lang="en-US" i="1" dirty="0"/>
              <a:t>came</a:t>
            </a:r>
            <a:r>
              <a:rPr lang="en-US" dirty="0"/>
              <a:t> the likeness of four living creatures. And this </a:t>
            </a:r>
            <a:r>
              <a:rPr lang="en-US" i="1" dirty="0"/>
              <a:t>was</a:t>
            </a:r>
            <a:r>
              <a:rPr lang="en-US" dirty="0"/>
              <a:t> their appearance; they had the likeness of a man</a:t>
            </a:r>
            <a:r>
              <a:rPr lang="en-US" dirty="0" smtClean="0"/>
              <a:t>. </a:t>
            </a:r>
            <a:r>
              <a:rPr lang="en-US" dirty="0"/>
              <a:t> And every one had four faces, and every one had four </a:t>
            </a:r>
            <a:r>
              <a:rPr lang="en-US" dirty="0" smtClean="0"/>
              <a:t>wings. And </a:t>
            </a:r>
            <a:r>
              <a:rPr lang="en-US" dirty="0"/>
              <a:t>their feet </a:t>
            </a:r>
            <a:r>
              <a:rPr lang="en-US" i="1" dirty="0"/>
              <a:t>were</a:t>
            </a:r>
            <a:r>
              <a:rPr lang="en-US" dirty="0"/>
              <a:t> straight feet; and the sole of their feet </a:t>
            </a:r>
            <a:r>
              <a:rPr lang="en-US" i="1" dirty="0"/>
              <a:t>was</a:t>
            </a:r>
            <a:r>
              <a:rPr lang="en-US" dirty="0"/>
              <a:t> like the sole of a calf's foot: and they sparkled like the colour of burnished brass</a:t>
            </a:r>
            <a:r>
              <a:rPr lang="en-US" dirty="0" smtClean="0"/>
              <a:t>.</a:t>
            </a:r>
            <a:r>
              <a:rPr lang="en-US" dirty="0"/>
              <a:t> And </a:t>
            </a:r>
            <a:r>
              <a:rPr lang="en-US" i="1" dirty="0"/>
              <a:t>they had</a:t>
            </a:r>
            <a:r>
              <a:rPr lang="en-US" dirty="0"/>
              <a:t> the hands of a man under their wings on their four sides; and they four had their faces and their wings</a:t>
            </a:r>
            <a:r>
              <a:rPr lang="en-US" dirty="0" smtClean="0"/>
              <a:t>.”   Ezekiel 1:4-8</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914400"/>
          </a:xfrm>
        </p:spPr>
        <p:txBody>
          <a:bodyPr>
            <a:normAutofit/>
          </a:bodyPr>
          <a:lstStyle/>
          <a:p>
            <a:r>
              <a:rPr lang="en-US" u="sng" dirty="0" smtClean="0">
                <a:solidFill>
                  <a:srgbClr val="0070C0"/>
                </a:solidFill>
              </a:rPr>
              <a:t>Fire and Creatures</a:t>
            </a:r>
            <a:endParaRPr lang="en-US" u="sng" dirty="0">
              <a:solidFill>
                <a:srgbClr val="0070C0"/>
              </a:solidFill>
            </a:endParaRPr>
          </a:p>
        </p:txBody>
      </p:sp>
      <p:sp>
        <p:nvSpPr>
          <p:cNvPr id="3" name="Content Placeholder 2"/>
          <p:cNvSpPr>
            <a:spLocks noGrp="1"/>
          </p:cNvSpPr>
          <p:nvPr>
            <p:ph sz="half" idx="1"/>
          </p:nvPr>
        </p:nvSpPr>
        <p:spPr>
          <a:xfrm>
            <a:off x="0" y="0"/>
            <a:ext cx="4495800" cy="6858000"/>
          </a:xfrm>
        </p:spPr>
        <p:txBody>
          <a:bodyPr>
            <a:normAutofit fontScale="92500"/>
          </a:bodyPr>
          <a:lstStyle/>
          <a:p>
            <a:r>
              <a:rPr lang="en-US" dirty="0" smtClean="0"/>
              <a:t>“</a:t>
            </a:r>
            <a:r>
              <a:rPr lang="en-US" dirty="0"/>
              <a:t> For our God </a:t>
            </a:r>
            <a:r>
              <a:rPr lang="en-US" i="1" dirty="0"/>
              <a:t>is</a:t>
            </a:r>
            <a:r>
              <a:rPr lang="en-US" dirty="0"/>
              <a:t> a consuming fire</a:t>
            </a:r>
            <a:r>
              <a:rPr lang="en-US" dirty="0" smtClean="0"/>
              <a:t>.”  Heb. 12:29  </a:t>
            </a:r>
          </a:p>
          <a:p>
            <a:r>
              <a:rPr lang="en-US" u="sng" dirty="0" smtClean="0"/>
              <a:t>Th</a:t>
            </a:r>
          </a:p>
          <a:p>
            <a:r>
              <a:rPr lang="en-US" u="sng" dirty="0" smtClean="0"/>
              <a:t>Ezekiel 10:15/ Creatures</a:t>
            </a:r>
          </a:p>
          <a:p>
            <a:r>
              <a:rPr lang="en-US" dirty="0" smtClean="0"/>
              <a:t>“</a:t>
            </a:r>
            <a:r>
              <a:rPr lang="en-US" dirty="0"/>
              <a:t>And the cherubims were lifted up. This </a:t>
            </a:r>
            <a:r>
              <a:rPr lang="en-US" i="1" dirty="0"/>
              <a:t>is</a:t>
            </a:r>
            <a:r>
              <a:rPr lang="en-US" dirty="0"/>
              <a:t> the living creature that I saw by the river of Chebar</a:t>
            </a:r>
            <a:r>
              <a:rPr lang="en-US" dirty="0" smtClean="0"/>
              <a:t>.”</a:t>
            </a:r>
          </a:p>
          <a:p>
            <a:r>
              <a:rPr lang="en-US" dirty="0" smtClean="0"/>
              <a:t>Ezekiel beheld the glory/majesty of God surrounded by cherubim.  He had a vision of the nerve center of the universe-the Heavenly Sanctuary’s inner Holy of Holies!</a:t>
            </a:r>
            <a:endParaRPr lang="en-US" dirty="0"/>
          </a:p>
          <a:p>
            <a:endParaRPr lang="en-US" dirty="0"/>
          </a:p>
        </p:txBody>
      </p:sp>
      <p:pic>
        <p:nvPicPr>
          <p:cNvPr id="4098"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1" y="762000"/>
            <a:ext cx="4572000" cy="6096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1086</Words>
  <Application>Microsoft Office PowerPoint</Application>
  <PresentationFormat>On-screen Show (4:3)</PresentationFormat>
  <Paragraphs>44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Ezekiel, pt. 1</vt:lpstr>
      <vt:lpstr>His Biography</vt:lpstr>
      <vt:lpstr>Things didn’t Go as Planned</vt:lpstr>
      <vt:lpstr>A bunch of Insteads</vt:lpstr>
      <vt:lpstr>Not So Sure Now!</vt:lpstr>
      <vt:lpstr>He Wasn’t the first, nor the Last</vt:lpstr>
      <vt:lpstr>Concluded</vt:lpstr>
      <vt:lpstr>What Ezekiel Saw</vt:lpstr>
      <vt:lpstr>Fire and Creatures</vt:lpstr>
      <vt:lpstr>In the Temple</vt:lpstr>
      <vt:lpstr>Lucifer once Resided There</vt:lpstr>
      <vt:lpstr>Their Work</vt:lpstr>
      <vt:lpstr>Wheels in Wheels</vt:lpstr>
      <vt:lpstr>John and Isaiah Saw this Too</vt:lpstr>
      <vt:lpstr>The Mysterious Hand</vt:lpstr>
      <vt:lpstr>The Authority</vt:lpstr>
      <vt:lpstr>The Absolute</vt:lpstr>
      <vt:lpstr>Don’t Forget!!!</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pt. 1</dc:title>
  <dc:creator>Dad</dc:creator>
  <cp:lastModifiedBy>Dad</cp:lastModifiedBy>
  <cp:revision>4</cp:revision>
  <dcterms:created xsi:type="dcterms:W3CDTF">2012-07-08T11:24:30Z</dcterms:created>
  <dcterms:modified xsi:type="dcterms:W3CDTF">2012-07-14T01:00:12Z</dcterms:modified>
</cp:coreProperties>
</file>