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1" r:id="rId3"/>
    <p:sldId id="285" r:id="rId4"/>
    <p:sldId id="286" r:id="rId5"/>
    <p:sldId id="287" r:id="rId6"/>
    <p:sldId id="288" r:id="rId7"/>
    <p:sldId id="289" r:id="rId8"/>
    <p:sldId id="280" r:id="rId9"/>
    <p:sldId id="279" r:id="rId10"/>
    <p:sldId id="281" r:id="rId11"/>
    <p:sldId id="282" r:id="rId12"/>
    <p:sldId id="284" r:id="rId13"/>
    <p:sldId id="283" r:id="rId14"/>
    <p:sldId id="292" r:id="rId15"/>
    <p:sldId id="293" r:id="rId16"/>
    <p:sldId id="294" r:id="rId17"/>
    <p:sldId id="257" r:id="rId18"/>
    <p:sldId id="258" r:id="rId19"/>
    <p:sldId id="260" r:id="rId20"/>
    <p:sldId id="261" r:id="rId21"/>
    <p:sldId id="263" r:id="rId22"/>
    <p:sldId id="290" r:id="rId23"/>
    <p:sldId id="272" r:id="rId24"/>
    <p:sldId id="273" r:id="rId25"/>
    <p:sldId id="270" r:id="rId26"/>
    <p:sldId id="269" r:id="rId27"/>
    <p:sldId id="274" r:id="rId28"/>
    <p:sldId id="275" r:id="rId29"/>
    <p:sldId id="276" r:id="rId30"/>
    <p:sldId id="277"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varScale="1">
        <p:scale>
          <a:sx n="73" d="100"/>
          <a:sy n="73" d="100"/>
        </p:scale>
        <p:origin x="-3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2DF000-1C69-4EBB-AA8F-4D358D57DF50}" type="datetimeFigureOut">
              <a:rPr lang="en-US" smtClean="0"/>
              <a:pPr/>
              <a:t>6/20/2014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71127-65B9-41F1-8E3C-56FD39D5B5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E71127-65B9-41F1-8E3C-56FD39D5B57B}"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5477E9-7C26-4EBB-B14C-915B22AEC14C}" type="datetimeFigureOut">
              <a:rPr lang="en-US" smtClean="0"/>
              <a:pPr/>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BA24-A28B-4472-AE47-B4A4FFC6DA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477E9-7C26-4EBB-B14C-915B22AEC14C}" type="datetimeFigureOut">
              <a:rPr lang="en-US" smtClean="0"/>
              <a:pPr/>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BA24-A28B-4472-AE47-B4A4FFC6DA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477E9-7C26-4EBB-B14C-915B22AEC14C}" type="datetimeFigureOut">
              <a:rPr lang="en-US" smtClean="0"/>
              <a:pPr/>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BA24-A28B-4472-AE47-B4A4FFC6DA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477E9-7C26-4EBB-B14C-915B22AEC14C}" type="datetimeFigureOut">
              <a:rPr lang="en-US" smtClean="0"/>
              <a:pPr/>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BA24-A28B-4472-AE47-B4A4FFC6DA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477E9-7C26-4EBB-B14C-915B22AEC14C}" type="datetimeFigureOut">
              <a:rPr lang="en-US" smtClean="0"/>
              <a:pPr/>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BA24-A28B-4472-AE47-B4A4FFC6DA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5477E9-7C26-4EBB-B14C-915B22AEC14C}" type="datetimeFigureOut">
              <a:rPr lang="en-US" smtClean="0"/>
              <a:pPr/>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CBA24-A28B-4472-AE47-B4A4FFC6DA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5477E9-7C26-4EBB-B14C-915B22AEC14C}" type="datetimeFigureOut">
              <a:rPr lang="en-US" smtClean="0"/>
              <a:pPr/>
              <a:t>6/20/2014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CBA24-A28B-4472-AE47-B4A4FFC6DA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5477E9-7C26-4EBB-B14C-915B22AEC14C}" type="datetimeFigureOut">
              <a:rPr lang="en-US" smtClean="0"/>
              <a:pPr/>
              <a:t>6/20/2014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CBA24-A28B-4472-AE47-B4A4FFC6DA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477E9-7C26-4EBB-B14C-915B22AEC14C}" type="datetimeFigureOut">
              <a:rPr lang="en-US" smtClean="0"/>
              <a:pPr/>
              <a:t>6/20/2014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CBA24-A28B-4472-AE47-B4A4FFC6DA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477E9-7C26-4EBB-B14C-915B22AEC14C}" type="datetimeFigureOut">
              <a:rPr lang="en-US" smtClean="0"/>
              <a:pPr/>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CBA24-A28B-4472-AE47-B4A4FFC6DA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477E9-7C26-4EBB-B14C-915B22AEC14C}" type="datetimeFigureOut">
              <a:rPr lang="en-US" smtClean="0"/>
              <a:pPr/>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CBA24-A28B-4472-AE47-B4A4FFC6DA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77E9-7C26-4EBB-B14C-915B22AEC14C}" type="datetimeFigureOut">
              <a:rPr lang="en-US" smtClean="0"/>
              <a:pPr/>
              <a:t>6/20/2014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CBA24-A28B-4472-AE47-B4A4FFC6DA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latin typeface="Algerian" pitchFamily="82" charset="0"/>
              </a:rPr>
              <a:t>Will the Real Enemy Please Stand Up?</a:t>
            </a:r>
            <a:endParaRPr lang="en-US" u="sng" dirty="0">
              <a:solidFill>
                <a:srgbClr val="002060"/>
              </a:solidFill>
              <a:latin typeface="Algerian" pitchFamily="82"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Islam</a:t>
            </a:r>
            <a:endParaRPr lang="en-US" u="sng" dirty="0">
              <a:solidFill>
                <a:srgbClr val="00B05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524000"/>
            <a:ext cx="9144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Islam</a:t>
            </a:r>
            <a:endParaRPr lang="en-US" u="sng" dirty="0">
              <a:solidFill>
                <a:srgbClr val="00B05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143000"/>
            <a:ext cx="9143999"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FF0000"/>
                </a:solidFill>
              </a:rPr>
              <a:t>ISLAM-REALLY?!????</a:t>
            </a:r>
            <a:endParaRPr lang="en-US" u="sng" dirty="0">
              <a:solidFill>
                <a:srgbClr val="FF0000"/>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0" y="609600"/>
            <a:ext cx="9143999"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smtClean="0">
                <a:solidFill>
                  <a:srgbClr val="00B050"/>
                </a:solidFill>
              </a:rPr>
              <a:t>Protesting Islam</a:t>
            </a:r>
            <a:endParaRPr lang="en-US" u="sng" dirty="0">
              <a:solidFill>
                <a:srgbClr val="00B050"/>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0" y="990600"/>
            <a:ext cx="9144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u="sng" dirty="0" smtClean="0">
                <a:solidFill>
                  <a:srgbClr val="FF0000"/>
                </a:solidFill>
              </a:rPr>
              <a:t>Bombing in Alexandria, Egypt  January 1, 2011</a:t>
            </a:r>
            <a:endParaRPr lang="en-US" u="sng" dirty="0">
              <a:solidFill>
                <a:srgbClr val="FF0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latin typeface="Algerian" pitchFamily="82" charset="0"/>
              </a:rPr>
              <a:t>IN ADVENTISM-</a:t>
            </a:r>
            <a:r>
              <a:rPr lang="en-US" u="sng" dirty="0" err="1" smtClean="0">
                <a:latin typeface="Algerian" pitchFamily="82" charset="0"/>
              </a:rPr>
              <a:t>Bacchiochi</a:t>
            </a:r>
            <a:endParaRPr lang="en-US" u="sng" dirty="0">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92500" lnSpcReduction="10000"/>
          </a:bodyPr>
          <a:lstStyle/>
          <a:p>
            <a:r>
              <a:rPr lang="en-US" dirty="0" smtClean="0"/>
              <a:t>      “In the light of this symbolic interpretation of the three and half year as the time of the domination and persecution of the Antichrist during which God's people will be protected, this identifying mark of the Little Horn applies equally well to the Papacy and Islam. Both powers have attempted to wear out the saints of the Most High, but during the times of persecution many believers have been empowered and protected by God.</a:t>
            </a:r>
          </a:p>
          <a:p>
            <a:r>
              <a:rPr lang="en-US" dirty="0" smtClean="0"/>
              <a:t>     The preceding analysis of the identifying marks of the prophetic Antichrist, represented in Daniel 7 by the imagery of the Little Horn and in Revelation 13 by the symbol of a Beast, has shown that both the Papacy and Islam fulfill the qualifying marks of this prophetic power.”  End time Issues, #86  Disgusting!</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B050"/>
                </a:solidFill>
                <a:latin typeface="Algerian" pitchFamily="82" charset="0"/>
              </a:rPr>
              <a:t>9-11  Was it Really Islam?</a:t>
            </a:r>
            <a:endParaRPr lang="en-US" u="sng" dirty="0">
              <a:solidFill>
                <a:srgbClr val="00B05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So many unanswered questions still remain many years later and most will probably never be answered. </a:t>
            </a:r>
          </a:p>
          <a:p>
            <a:r>
              <a:rPr lang="en-US" dirty="0" smtClean="0"/>
              <a:t>1.  Why were the planes allowed to go so far off track from their original flight plan without being intercepted?</a:t>
            </a:r>
          </a:p>
          <a:p>
            <a:r>
              <a:rPr lang="en-US" dirty="0" smtClean="0"/>
              <a:t>2.  Why did the President of the United States, George Bush, after knowing of the terror attack on the first building of the World Trade Center, continue to laugh and joke with the children in Sarasota, FL even though Americans were burning and jumping to their deaths?</a:t>
            </a:r>
          </a:p>
          <a:p>
            <a:r>
              <a:rPr lang="en-US" dirty="0" smtClean="0"/>
              <a:t>3.  Why are we told that the airplanes, gasoline, and subsequent heat caused the buildings to fall when that just couldn’t be?  Does someone have something to hide?</a:t>
            </a:r>
          </a:p>
          <a:p>
            <a:r>
              <a:rPr lang="en-US" dirty="0" smtClean="0"/>
              <a:t> For a student of Bible prophecy, the events of September 11, 2001, and its aftermath are deeply instructive for us today.  </a:t>
            </a:r>
          </a:p>
          <a:p>
            <a:r>
              <a:rPr lang="en-US" dirty="0" smtClean="0"/>
              <a:t>1.  9-11 was used to pass the Patriot Act which seriously  gutted Constitutionally liberty.  Could something like this happen again?</a:t>
            </a:r>
          </a:p>
          <a:p>
            <a:r>
              <a:rPr lang="en-US" dirty="0" smtClean="0"/>
              <a:t>2. Could another attack occur to create a climate whereby Sunday laws  could appear absolutely necessary to a scared populous?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1143000"/>
          </a:xfrm>
        </p:spPr>
        <p:txBody>
          <a:bodyPr>
            <a:normAutofit fontScale="90000"/>
          </a:bodyPr>
          <a:lstStyle/>
          <a:p>
            <a:r>
              <a:rPr lang="en-US" u="sng" dirty="0" smtClean="0">
                <a:solidFill>
                  <a:srgbClr val="FF0000"/>
                </a:solidFill>
              </a:rPr>
              <a:t>Never Should Have Happened</a:t>
            </a:r>
            <a:endParaRPr lang="en-US" u="sng" dirty="0">
              <a:solidFill>
                <a:srgbClr val="FF0000"/>
              </a:solidFill>
            </a:endParaRPr>
          </a:p>
        </p:txBody>
      </p:sp>
      <p:sp>
        <p:nvSpPr>
          <p:cNvPr id="6" name="Content Placeholder 5"/>
          <p:cNvSpPr>
            <a:spLocks noGrp="1"/>
          </p:cNvSpPr>
          <p:nvPr>
            <p:ph sz="half" idx="1"/>
          </p:nvPr>
        </p:nvSpPr>
        <p:spPr>
          <a:xfrm>
            <a:off x="0" y="0"/>
            <a:ext cx="4572000" cy="7239000"/>
          </a:xfrm>
        </p:spPr>
        <p:txBody>
          <a:bodyPr>
            <a:normAutofit fontScale="70000" lnSpcReduction="20000"/>
          </a:bodyPr>
          <a:lstStyle/>
          <a:p>
            <a:r>
              <a:rPr lang="en-US" dirty="0" smtClean="0"/>
              <a:t>“</a:t>
            </a:r>
            <a:r>
              <a:rPr lang="en-US" dirty="0"/>
              <a:t>In light of standard procedures </a:t>
            </a:r>
            <a:r>
              <a:rPr lang="en-US" dirty="0" smtClean="0"/>
              <a:t>for dealing </a:t>
            </a:r>
            <a:r>
              <a:rPr lang="en-US" dirty="0"/>
              <a:t>with hijacked airplanes, however, not one of these planes should have reached </a:t>
            </a:r>
            <a:r>
              <a:rPr lang="en-US" dirty="0" smtClean="0"/>
              <a:t>its target</a:t>
            </a:r>
            <a:r>
              <a:rPr lang="en-US" dirty="0"/>
              <a:t>, let alone all three of </a:t>
            </a:r>
            <a:r>
              <a:rPr lang="en-US" dirty="0" smtClean="0"/>
              <a:t>them…</a:t>
            </a:r>
            <a:r>
              <a:rPr lang="en-US" dirty="0"/>
              <a:t>Skeptics about the official account believe that the attempt to crash an airliner into </a:t>
            </a:r>
            <a:r>
              <a:rPr lang="en-US" dirty="0" smtClean="0"/>
              <a:t>the WTC </a:t>
            </a:r>
            <a:r>
              <a:rPr lang="en-US" dirty="0"/>
              <a:t>could not have been successful under normal circumstances. The basic </a:t>
            </a:r>
            <a:r>
              <a:rPr lang="en-US" dirty="0" smtClean="0"/>
              <a:t>problem, they </a:t>
            </a:r>
            <a:r>
              <a:rPr lang="en-US" dirty="0"/>
              <a:t>argue, is that there are standard procedures for situations such as this and that, </a:t>
            </a:r>
            <a:r>
              <a:rPr lang="en-US" dirty="0" smtClean="0"/>
              <a:t>if they </a:t>
            </a:r>
            <a:r>
              <a:rPr lang="en-US" dirty="0"/>
              <a:t>had been followed, Flight 11 would have been intercepted by fighter jets within </a:t>
            </a:r>
            <a:r>
              <a:rPr lang="en-US" dirty="0" smtClean="0"/>
              <a:t>10 minutes </a:t>
            </a:r>
            <a:r>
              <a:rPr lang="en-US" dirty="0"/>
              <a:t>of any sign that it may have been hijacked. Had the plane then failed to obey </a:t>
            </a:r>
            <a:r>
              <a:rPr lang="en-US" dirty="0" smtClean="0"/>
              <a:t>the standard </a:t>
            </a:r>
            <a:r>
              <a:rPr lang="en-US" dirty="0"/>
              <a:t>signal to follow the fighter jets to an airport to land, it would have been </a:t>
            </a:r>
            <a:r>
              <a:rPr lang="en-US" dirty="0" smtClean="0"/>
              <a:t>shot down</a:t>
            </a:r>
            <a:r>
              <a:rPr lang="en-US" dirty="0"/>
              <a:t>. This would have occurred by 8:24, or 8:30 at the latest, so that the question </a:t>
            </a:r>
            <a:r>
              <a:rPr lang="en-US" dirty="0" smtClean="0"/>
              <a:t>of whether </a:t>
            </a:r>
            <a:r>
              <a:rPr lang="en-US" dirty="0"/>
              <a:t>to shoot down </a:t>
            </a:r>
            <a:r>
              <a:rPr lang="en-US" dirty="0" smtClean="0"/>
              <a:t>a commercial </a:t>
            </a:r>
            <a:r>
              <a:rPr lang="en-US" dirty="0"/>
              <a:t>airliner over the heart of New York City would </a:t>
            </a:r>
            <a:r>
              <a:rPr lang="en-US" dirty="0" smtClean="0"/>
              <a:t>not have </a:t>
            </a:r>
            <a:r>
              <a:rPr lang="en-US" dirty="0"/>
              <a:t>arisen</a:t>
            </a:r>
            <a:r>
              <a:rPr lang="en-US" dirty="0" smtClean="0"/>
              <a:t>.”  David Ray Griffin’s book, The New Pearl Harbor, pgs.  3,4</a:t>
            </a:r>
            <a:endParaRPr lang="en-US" dirty="0"/>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70C0"/>
                </a:solidFill>
              </a:rPr>
              <a:t>Who Had the Authority?</a:t>
            </a:r>
            <a:endParaRPr lang="en-US" dirty="0"/>
          </a:p>
        </p:txBody>
      </p:sp>
      <p:sp>
        <p:nvSpPr>
          <p:cNvPr id="3" name="Content Placeholder 2"/>
          <p:cNvSpPr>
            <a:spLocks noGrp="1"/>
          </p:cNvSpPr>
          <p:nvPr>
            <p:ph idx="1"/>
          </p:nvPr>
        </p:nvSpPr>
        <p:spPr>
          <a:xfrm>
            <a:off x="0" y="685800"/>
            <a:ext cx="9144000" cy="6172200"/>
          </a:xfrm>
        </p:spPr>
        <p:txBody>
          <a:bodyPr>
            <a:normAutofit fontScale="85000" lnSpcReduction="20000"/>
          </a:bodyPr>
          <a:lstStyle/>
          <a:p>
            <a:r>
              <a:rPr lang="en-US" dirty="0" smtClean="0"/>
              <a:t>“Standard Operating Procedures (SOP) were completely and inexplicably dropped on 11th September — something that had never occurred before. The question then remains as to who was responsible for ensuring that routine emergency response rules were not adhered to.  Bykov and Israel have little doubt about who that was, saying: The sabotage of routine protective systems, controlled by strict hierarchies, would never have been contemplated let alone attempted absent the involvement of the supreme US military command. </a:t>
            </a:r>
            <a:r>
              <a:rPr lang="en-US" u="sng" dirty="0" smtClean="0">
                <a:solidFill>
                  <a:srgbClr val="00B050"/>
                </a:solidFill>
              </a:rPr>
              <a:t>This includes at least US President George Bush, US Secretary of Defense Donald Rumsfeld and the then-Acting Head of the Joint Chiefs of Staff, Air Force General Richard B. Myers.” </a:t>
            </a:r>
            <a:r>
              <a:rPr lang="en-US" dirty="0" err="1" smtClean="0"/>
              <a:t>Anatoli</a:t>
            </a:r>
            <a:r>
              <a:rPr lang="en-US" dirty="0" smtClean="0"/>
              <a:t> </a:t>
            </a:r>
            <a:r>
              <a:rPr lang="en-US" dirty="0"/>
              <a:t>Kornukov, </a:t>
            </a:r>
            <a:r>
              <a:rPr lang="en-US" i="1" dirty="0"/>
              <a:t>Pravda Online, September 13, 2001 (http://english.pravda.ru</a:t>
            </a:r>
            <a:r>
              <a:rPr lang="en-US" i="1" dirty="0" smtClean="0"/>
              <a:t>),</a:t>
            </a:r>
            <a:endParaRPr lang="en-US" dirty="0"/>
          </a:p>
          <a:p>
            <a:pPr>
              <a:buNone/>
            </a:pPr>
            <a:r>
              <a:rPr lang="en-US" dirty="0" smtClean="0"/>
              <a:t>      Ahmed</a:t>
            </a:r>
            <a:r>
              <a:rPr lang="en-US" dirty="0"/>
              <a:t>, 164, 167.</a:t>
            </a:r>
          </a:p>
          <a:p>
            <a:pPr>
              <a:buNone/>
            </a:pPr>
            <a:r>
              <a:rPr lang="en-US" dirty="0"/>
              <a:t> </a:t>
            </a:r>
            <a:r>
              <a:rPr lang="en-US" dirty="0" smtClean="0"/>
              <a:t>      Israel </a:t>
            </a:r>
            <a:r>
              <a:rPr lang="en-US" dirty="0"/>
              <a:t>and Bykov, "Guilty for 9-11," quoted in Ahmed, 169.</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rPr>
              <a:t>Four-fold Warning</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sz="3600" dirty="0" smtClean="0"/>
              <a:t>“And Jesus answered and said unto them, Take heed that no man </a:t>
            </a:r>
            <a:r>
              <a:rPr lang="en-US" sz="3600" u="sng" dirty="0" smtClean="0"/>
              <a:t>deceive</a:t>
            </a:r>
            <a:r>
              <a:rPr lang="en-US" sz="3600" dirty="0" smtClean="0"/>
              <a:t> you.”  “For many shall come in my name, saying, I am Christ; and shall </a:t>
            </a:r>
            <a:r>
              <a:rPr lang="en-US" sz="3600" u="sng" dirty="0" smtClean="0"/>
              <a:t>deceive</a:t>
            </a:r>
            <a:r>
              <a:rPr lang="en-US" sz="3600" dirty="0" smtClean="0"/>
              <a:t> many.”  “And many false prophets shall rise, and shall </a:t>
            </a:r>
            <a:r>
              <a:rPr lang="en-US" sz="3600" u="sng" dirty="0" smtClean="0"/>
              <a:t>deceive</a:t>
            </a:r>
            <a:r>
              <a:rPr lang="en-US" sz="3600" dirty="0" smtClean="0"/>
              <a:t> many.”  “For there shall arise false Christs, and false prophets, and shall shew great signs and wonders; insomuch that, if it were possible, they shall </a:t>
            </a:r>
            <a:r>
              <a:rPr lang="en-US" sz="3600" u="sng" dirty="0" smtClean="0"/>
              <a:t>deceive </a:t>
            </a:r>
            <a:r>
              <a:rPr lang="en-US" sz="3600" dirty="0" smtClean="0"/>
              <a:t>the very elect.”  Matthew 24:4,5,11,24</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70C0"/>
                </a:solidFill>
              </a:rPr>
              <a:t>Does She Deserve an Answer?</a:t>
            </a:r>
            <a:endParaRPr lang="en-US" u="sng" dirty="0">
              <a:solidFill>
                <a:srgbClr val="0070C0"/>
              </a:solidFill>
            </a:endParaRPr>
          </a:p>
        </p:txBody>
      </p:sp>
      <p:sp>
        <p:nvSpPr>
          <p:cNvPr id="3" name="Content Placeholder 2"/>
          <p:cNvSpPr>
            <a:spLocks noGrp="1"/>
          </p:cNvSpPr>
          <p:nvPr>
            <p:ph sz="half" idx="1"/>
          </p:nvPr>
        </p:nvSpPr>
        <p:spPr>
          <a:xfrm>
            <a:off x="0" y="685800"/>
            <a:ext cx="4572000" cy="6172200"/>
          </a:xfrm>
        </p:spPr>
        <p:txBody>
          <a:bodyPr>
            <a:noAutofit/>
          </a:bodyPr>
          <a:lstStyle/>
          <a:p>
            <a:r>
              <a:rPr lang="en-US" sz="2000" dirty="0"/>
              <a:t>Kristen Breitweiser, whose husband died in the WTC, said on Phil </a:t>
            </a:r>
            <a:r>
              <a:rPr lang="en-US" sz="2000" dirty="0" smtClean="0"/>
              <a:t>Donahue's television show: “I </a:t>
            </a:r>
            <a:r>
              <a:rPr lang="en-US" sz="2000" dirty="0"/>
              <a:t>don't understand how a plane could hit our Defense Department... an </a:t>
            </a:r>
            <a:r>
              <a:rPr lang="en-US" sz="2000" dirty="0" smtClean="0"/>
              <a:t>hour after </a:t>
            </a:r>
            <a:r>
              <a:rPr lang="en-US" sz="2000" dirty="0"/>
              <a:t>the first plane hit the first tower. I don't understand how that </a:t>
            </a:r>
            <a:r>
              <a:rPr lang="en-US" sz="2000" dirty="0" smtClean="0"/>
              <a:t>is possible</a:t>
            </a:r>
            <a:r>
              <a:rPr lang="en-US" sz="2000" dirty="0"/>
              <a:t>. I'm a reasonable person. But when you look at the fact that </a:t>
            </a:r>
            <a:r>
              <a:rPr lang="en-US" sz="2000" dirty="0" smtClean="0"/>
              <a:t>we spend </a:t>
            </a:r>
            <a:r>
              <a:rPr lang="en-US" sz="2000" dirty="0"/>
              <a:t>a half trillion dollars on national defense and you're telling me that </a:t>
            </a:r>
            <a:r>
              <a:rPr lang="en-US" sz="2000" dirty="0" smtClean="0"/>
              <a:t>a plane </a:t>
            </a:r>
            <a:r>
              <a:rPr lang="en-US" sz="2000" dirty="0"/>
              <a:t>is able to hit our Pentagon...an hour after the first tower is hit? </a:t>
            </a:r>
            <a:r>
              <a:rPr lang="en-US" sz="2000" dirty="0" smtClean="0"/>
              <a:t>There are </a:t>
            </a:r>
            <a:r>
              <a:rPr lang="en-US" sz="2000" dirty="0"/>
              <a:t>procedures and protocols in place in this nation that are to be </a:t>
            </a:r>
            <a:r>
              <a:rPr lang="en-US" sz="2000" dirty="0" smtClean="0"/>
              <a:t>followed when </a:t>
            </a:r>
            <a:r>
              <a:rPr lang="en-US" sz="2000" dirty="0"/>
              <a:t>transponders are disconnected, and they were not followed </a:t>
            </a:r>
            <a:r>
              <a:rPr lang="en-US" sz="2000" dirty="0" smtClean="0"/>
              <a:t>on September 11th.”</a:t>
            </a:r>
            <a:endParaRPr lang="en-US" sz="20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762000"/>
            <a:ext cx="4571999"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u="sng" dirty="0" smtClean="0">
                <a:solidFill>
                  <a:srgbClr val="C00000"/>
                </a:solidFill>
              </a:rPr>
              <a:t>The Three Men</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George Bush- member of Skull and Bones Society.  Vowed obedience to the papacy and Black Pope in his initiation.</a:t>
            </a:r>
          </a:p>
          <a:p>
            <a:r>
              <a:rPr lang="en-US" dirty="0" smtClean="0"/>
              <a:t>Donald Rumsfeld-member of the council on Foreign Relations.  Front organization behind which the Jesuit Order has controlled the American press and political parties for the last 70 YEARS!</a:t>
            </a:r>
          </a:p>
          <a:p>
            <a:r>
              <a:rPr lang="en-US" dirty="0" smtClean="0"/>
              <a:t>Richard B. Myers-member of the Council on Foreign Relations.  CFR is a front for the insidious operations of the Jesuit Order. “</a:t>
            </a:r>
            <a:r>
              <a:rPr lang="en-US" i="1" dirty="0"/>
              <a:t>The most powerful clique in these elitist groups have one objective in common – they want to bring about the surrender of the sovereignty of the </a:t>
            </a:r>
            <a:r>
              <a:rPr lang="en-US" i="1" u="sng" dirty="0" smtClean="0"/>
              <a:t>national </a:t>
            </a:r>
            <a:r>
              <a:rPr lang="en-US" i="1" dirty="0" smtClean="0"/>
              <a:t>independence </a:t>
            </a:r>
            <a:r>
              <a:rPr lang="en-US" i="1" dirty="0"/>
              <a:t>of the United States. A second clique of international members in the CFR comprises the Wall Street international bankers and their key agents. Primarily, they want the world-banking monopoly from whatever power ends up in the control of global government</a:t>
            </a:r>
            <a:r>
              <a:rPr lang="en-US" i="1" dirty="0" smtClean="0"/>
              <a:t>.”  Chester Ward</a:t>
            </a: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Employees of the Whore!</a:t>
            </a:r>
            <a:endParaRPr lang="en-US" u="sng"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 y="1143000"/>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191000" cy="792162"/>
          </a:xfrm>
        </p:spPr>
        <p:txBody>
          <a:bodyPr/>
          <a:lstStyle/>
          <a:p>
            <a:r>
              <a:rPr lang="en-US" u="sng" dirty="0" smtClean="0">
                <a:solidFill>
                  <a:srgbClr val="FF0000"/>
                </a:solidFill>
              </a:rPr>
              <a:t>Culprits in Crime</a:t>
            </a:r>
            <a:endParaRPr lang="en-US" u="sng" dirty="0">
              <a:solidFill>
                <a:srgbClr val="FF0000"/>
              </a:solidFill>
            </a:endParaRPr>
          </a:p>
        </p:txBody>
      </p:sp>
      <p:sp>
        <p:nvSpPr>
          <p:cNvPr id="3" name="Content Placeholder 2"/>
          <p:cNvSpPr>
            <a:spLocks noGrp="1"/>
          </p:cNvSpPr>
          <p:nvPr>
            <p:ph sz="half" idx="1"/>
          </p:nvPr>
        </p:nvSpPr>
        <p:spPr>
          <a:xfrm>
            <a:off x="0" y="1219200"/>
            <a:ext cx="4495800" cy="5638800"/>
          </a:xfrm>
        </p:spPr>
        <p:txBody>
          <a:bodyPr>
            <a:normAutofit/>
          </a:bodyPr>
          <a:lstStyle/>
          <a:p>
            <a:r>
              <a:rPr lang="en-US" dirty="0" smtClean="0"/>
              <a:t>These three men, Bush, Rumsfeld, and Myers were the only ones who could have given the order to let the planes do their deeds of destruction.  These men were American leaders, working for the Vatican, and perpetrating the MURDERS of thousands of American citizens who trusted them!  Are we AWAKE?</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343400" y="0"/>
            <a:ext cx="4800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14400"/>
          </a:xfrm>
        </p:spPr>
        <p:txBody>
          <a:bodyPr/>
          <a:lstStyle/>
          <a:p>
            <a:r>
              <a:rPr lang="en-US" u="sng" dirty="0" smtClean="0">
                <a:solidFill>
                  <a:srgbClr val="0070C0"/>
                </a:solidFill>
              </a:rPr>
              <a:t>The Bible Affirms</a:t>
            </a:r>
            <a:endParaRPr lang="en-US" u="sng" dirty="0">
              <a:solidFill>
                <a:srgbClr val="0070C0"/>
              </a:solidFill>
            </a:endParaRPr>
          </a:p>
        </p:txBody>
      </p:sp>
      <p:sp>
        <p:nvSpPr>
          <p:cNvPr id="4" name="Content Placeholder 3"/>
          <p:cNvSpPr>
            <a:spLocks noGrp="1"/>
          </p:cNvSpPr>
          <p:nvPr>
            <p:ph sz="half" idx="2"/>
          </p:nvPr>
        </p:nvSpPr>
        <p:spPr>
          <a:xfrm>
            <a:off x="4648200" y="0"/>
            <a:ext cx="4495800" cy="6858000"/>
          </a:xfrm>
        </p:spPr>
        <p:txBody>
          <a:bodyPr>
            <a:normAutofit fontScale="92500" lnSpcReduction="20000"/>
          </a:bodyPr>
          <a:lstStyle/>
          <a:p>
            <a:r>
              <a:rPr lang="en-US" dirty="0" smtClean="0"/>
              <a:t>“Come hither; I will show unto thee the judgment of the great whore that sitteth upon many waters; </a:t>
            </a:r>
            <a:r>
              <a:rPr lang="en-US" u="sng" dirty="0" smtClean="0"/>
              <a:t> with whom the kings of the earth have committed fornication</a:t>
            </a:r>
            <a:r>
              <a:rPr lang="en-US" dirty="0" smtClean="0"/>
              <a:t>, and the inhabitants of the earth have been made drunk with the wine of her fornication…And the woman which thou sawest is that great city, </a:t>
            </a:r>
            <a:r>
              <a:rPr lang="en-US" u="sng" dirty="0" smtClean="0"/>
              <a:t>which reigneth over the kings of the earth.</a:t>
            </a:r>
          </a:p>
          <a:p>
            <a:r>
              <a:rPr lang="en-US" dirty="0" smtClean="0"/>
              <a:t>”  Rev. 17:1,2,18</a:t>
            </a:r>
          </a:p>
          <a:p>
            <a:r>
              <a:rPr lang="en-US" dirty="0" smtClean="0"/>
              <a:t>“ And </a:t>
            </a:r>
            <a:r>
              <a:rPr lang="en-US" u="sng" dirty="0" smtClean="0"/>
              <a:t>in her </a:t>
            </a:r>
            <a:r>
              <a:rPr lang="en-US" dirty="0" smtClean="0"/>
              <a:t>was found the blood of prophets, and of saints, and of </a:t>
            </a:r>
            <a:r>
              <a:rPr lang="en-US" u="sng" dirty="0" smtClean="0"/>
              <a:t>all that were slain upon the earth</a:t>
            </a:r>
            <a:r>
              <a:rPr lang="en-US" dirty="0" smtClean="0"/>
              <a:t>.”  Rev. 18:24</a:t>
            </a:r>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0" y="1219200"/>
            <a:ext cx="48768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latin typeface="Algerian" pitchFamily="82" charset="0"/>
              </a:rPr>
              <a:t>Working for Rome!  How Else Do You Explain This?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1447800"/>
            <a:ext cx="9143999"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Autofit/>
          </a:bodyPr>
          <a:lstStyle/>
          <a:p>
            <a:r>
              <a:rPr lang="en-US" sz="2400" dirty="0" smtClean="0"/>
              <a:t>“Critics find this incredible. If the hijackings were unanticipated occurrences, as claimed, with one of the hijacked airplanes having already completed its terrorist mission, the country was suffering the worst terrorist attack of its history. And yet the Commander in Chief, rather than making sure that his military was prepared to shoot down all hijacked planes, sticks to his planned schedule. At approximately 8:48 AM...,the first pictures of the burning World Trade Center were broadcast on live television.... By that time, the Federal Aviation Administration (FAA), the North American Aerospace Defense Command (NORAD), the National Military Command Center, the Pentagon, the White House, the Secret Service, and Canada's Strategic Command all knew that three commercial airplanes had been hijacked. They knew that one plane had been flown deliberately into the World Trade Center's North Tower; a second plane was wildly off course and also heading toward Manhattan.... So why, at 9:03 AM—fifteen minutes after it was clear the United States was under terrorist attack—did President Bush sit down with a classroom of second-graders and begin a 20-minute preplanned photo op?”  P.58,9</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u="sng" dirty="0" smtClean="0">
                <a:solidFill>
                  <a:srgbClr val="0070C0"/>
                </a:solidFill>
              </a:rPr>
              <a:t>Why and How?</a:t>
            </a:r>
            <a:endParaRPr lang="en-US" u="sng" dirty="0">
              <a:solidFill>
                <a:srgbClr val="0070C0"/>
              </a:solidFill>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“Intelligence agencies monitor the stock market, critics point out, to watch for clues of impending catastrophes. And the days just before September 11 saw an extremely high volume of "put options" purchased for the stock of Morgan Stanley Dean Witter, which occupied 22 stories of the World Trade Center, and for United and American Airlines, the two airlines used in the attacks. For these two airlines, and only these two, "the level of these trades was up by 1,200 percent in the three days prior to the World Trade Center attacks."To buy a put option is to bet that the price of shares is going to go down, and in this case the bet was highly profitable. As the </a:t>
            </a:r>
            <a:r>
              <a:rPr lang="en-US" i="1" dirty="0" smtClean="0"/>
              <a:t>San Francisco Chronicle </a:t>
            </a:r>
            <a:r>
              <a:rPr lang="en-US" dirty="0" smtClean="0"/>
              <a:t>explained: "When the stock prices...dropped...in response to the terrorist attacks, the options multiplied a hundredfold in value, making millions of dollars in profit." If a single group of speculators purchased most of the thousands of put options for those three stocks, this group would have made over $10 million. This unusual set of purchases raises suspicions that the investors had advance knowledge of the strikes.”</a:t>
            </a:r>
          </a:p>
          <a:p>
            <a:r>
              <a:rPr lang="en-US" dirty="0" smtClean="0"/>
              <a:t>Griffin, The New Pearl Harbor, pg.  71,72</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715962"/>
          </a:xfrm>
        </p:spPr>
        <p:txBody>
          <a:bodyPr>
            <a:normAutofit fontScale="90000"/>
          </a:bodyPr>
          <a:lstStyle/>
          <a:p>
            <a:r>
              <a:rPr lang="en-US" u="sng" dirty="0" smtClean="0">
                <a:solidFill>
                  <a:srgbClr val="0070C0"/>
                </a:solidFill>
              </a:rPr>
              <a:t>Aftermath of 9-11</a:t>
            </a:r>
            <a:endParaRPr lang="en-US" u="sng" dirty="0">
              <a:solidFill>
                <a:srgbClr val="0070C0"/>
              </a:solidFill>
            </a:endParaRPr>
          </a:p>
        </p:txBody>
      </p:sp>
      <p:sp>
        <p:nvSpPr>
          <p:cNvPr id="3" name="Content Placeholder 2"/>
          <p:cNvSpPr>
            <a:spLocks noGrp="1"/>
          </p:cNvSpPr>
          <p:nvPr>
            <p:ph sz="half" idx="1"/>
          </p:nvPr>
        </p:nvSpPr>
        <p:spPr>
          <a:xfrm>
            <a:off x="0" y="0"/>
            <a:ext cx="4800600" cy="6858000"/>
          </a:xfrm>
        </p:spPr>
        <p:txBody>
          <a:bodyPr>
            <a:normAutofit fontScale="77500" lnSpcReduction="20000"/>
          </a:bodyPr>
          <a:lstStyle/>
          <a:p>
            <a:r>
              <a:rPr lang="en-US" dirty="0" smtClean="0"/>
              <a:t>There has been an onslaught of media articles and statements suggesting the giving up of certain civil liberties just as the Jesuit agenda requires. On October 26, 2001, George Bush signed the misnamed USA Patriot Act of 2001, which was proposed five days after the tragedy. Just six weeks after the World Trade Center was destroyed, this bill was passed. This is truly amazing. It is virtually impossible for a bill to be conceived, written, debated, and passed this quickly. You see, they already had the bill written before the tragedy occurred.  The bill enhances the ability of federal authorities to tap phones, share intelligence information, track Internet usage, e-mails and cell phones and protect U.S. borders. — Bush Signs Sweeping New Laws to Combat Terrorism, Reuters News Service, October 26, 2001.</a:t>
            </a:r>
            <a:endParaRPr 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648200" y="914400"/>
            <a:ext cx="44958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FF0000"/>
                </a:solidFill>
              </a:rPr>
              <a:t>Go Back to Sleep!</a:t>
            </a:r>
            <a:endParaRPr lang="en-US"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fontScale="92500"/>
          </a:bodyPr>
          <a:lstStyle/>
          <a:p>
            <a:r>
              <a:rPr lang="en-US" dirty="0" smtClean="0"/>
              <a:t>Lawmakers upset with some of the administrations anti-terrorism actions will question Attorney General John Ashcroft on the matter.</a:t>
            </a:r>
          </a:p>
          <a:p>
            <a:r>
              <a:rPr lang="en-US" dirty="0" smtClean="0"/>
              <a:t>[Certain Congressmen] say the administration’s actions have gone too far in </a:t>
            </a:r>
            <a:r>
              <a:rPr lang="en-US" i="1" dirty="0" smtClean="0"/>
              <a:t>infringing on civil liberties</a:t>
            </a:r>
            <a:r>
              <a:rPr lang="en-US" dirty="0" smtClean="0"/>
              <a:t>. — USA Today, November 26, 2001, (emphasis supplied).</a:t>
            </a:r>
          </a:p>
          <a:p>
            <a:r>
              <a:rPr lang="en-US" dirty="0" smtClean="0"/>
              <a:t>In the same paper, on the same day, there’s a cartoon of two children, decorating a Christmas tree. One sings, “He sees you when you are sleeping, He knows when you are awake, He knows if you have been bad or good….” The other child says, “Enough about Attorney General Ashcroft already!”</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0070C0"/>
                </a:solidFill>
              </a:rPr>
              <a:t>After World War II</a:t>
            </a:r>
            <a:endParaRPr lang="en-US" u="sng" dirty="0">
              <a:solidFill>
                <a:srgbClr val="0070C0"/>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1" y="60960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u="sng" dirty="0" smtClean="0">
                <a:solidFill>
                  <a:srgbClr val="FF0000"/>
                </a:solidFill>
              </a:rPr>
              <a:t>A Voice From the Past</a:t>
            </a:r>
            <a:endParaRPr lang="en-US"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“And he exerciseth all the power of the first beast before him, and causeth the earth and them which dwell therein to worship the first beast, whose deadly wound was healed.”  Rev. 13:12</a:t>
            </a:r>
          </a:p>
          <a:p>
            <a:r>
              <a:rPr lang="en-US" dirty="0" smtClean="0"/>
              <a:t>Down at the end of time, a world power would compel the world to honor the Sunday tradition of Rome.  How they would do it remained for the people at the end to decipher.  God has given us warning after warning.  Are we listening?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rPr>
              <a:t>A Voice in our Midst</a:t>
            </a:r>
            <a:endParaRPr lang="en-US"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“Fearful is the issue to which the world is to be brought. The powers of earth, uniting to war against the commandments of God, will decree that "all, both small and great, rich and poor, free and bond" (Revelation 13:16), shall conform to the customs of the church by the observance of the false sabbath. All who refuse compliance will be visited with civil penalties, and it will finally be declared that they are deserving of death. On the other hand, the law of God enjoining the Creator's rest day demands obedience and threatens wrath against all who transgress its precepts.  With the issue thus clearly brought before him, whoever shall trample upon God's law to obey a human enactment receives the mark of the beast; he accepts the sign of allegiance to the power which he chooses to obey instead of God. The warning from heaven is: "If any man worship the beast  and his image, and receive his mark in his forehead, or in his hand, the same shall drink of the wine of the wrath of God, which is poured out without mixture into the cup of His indignation." Revelation 14:9, 10. GC. Pg. </a:t>
            </a:r>
            <a:r>
              <a:rPr lang="en-US" smtClean="0"/>
              <a:t>604,5</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t>Cold War</a:t>
            </a:r>
            <a:endParaRPr lang="en-US" u="sng"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 y="7620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70C0"/>
                </a:solidFill>
              </a:rPr>
              <a:t>Cuban Missile Crisis</a:t>
            </a:r>
            <a:endParaRPr lang="en-US" u="sng" dirty="0">
              <a:solidFill>
                <a:srgbClr val="0070C0"/>
              </a:solidFill>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0" y="609600"/>
            <a:ext cx="9143999" cy="6248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rPr>
              <a:t>The Evil Empire</a:t>
            </a:r>
            <a:endParaRPr lang="en-US" u="sng" dirty="0">
              <a:solidFill>
                <a:srgbClr val="FF0000"/>
              </a:solidFill>
            </a:endParaRPr>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0" y="609600"/>
            <a:ext cx="4572000" cy="6248400"/>
          </a:xfrm>
          <a:prstGeom prst="rect">
            <a:avLst/>
          </a:prstGeom>
          <a:noFill/>
          <a:ln w="9525">
            <a:noFill/>
            <a:miter lim="800000"/>
            <a:headEnd/>
            <a:tailEnd/>
          </a:ln>
        </p:spPr>
      </p:pic>
      <p:pic>
        <p:nvPicPr>
          <p:cNvPr id="10243" name="Picture 3"/>
          <p:cNvPicPr>
            <a:picLocks noGrp="1" noChangeAspect="1" noChangeArrowheads="1"/>
          </p:cNvPicPr>
          <p:nvPr>
            <p:ph sz="half" idx="2"/>
          </p:nvPr>
        </p:nvPicPr>
        <p:blipFill>
          <a:blip r:embed="rId3" cstate="print"/>
          <a:srcRect/>
          <a:stretch>
            <a:fillRect/>
          </a:stretch>
        </p:blipFill>
        <p:spPr bwMode="auto">
          <a:xfrm>
            <a:off x="4572000" y="685800"/>
            <a:ext cx="4571999"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rPr>
              <a:t>A Wall Falls- 1989</a:t>
            </a:r>
            <a:endParaRPr lang="en-US" u="sng" dirty="0">
              <a:solidFill>
                <a:srgbClr val="00B0F0"/>
              </a:solidFill>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0" y="1143000"/>
            <a:ext cx="9143999"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Islam</a:t>
            </a:r>
            <a:endParaRPr lang="en-US" u="sng" dirty="0">
              <a:solidFill>
                <a:srgbClr val="FF0000"/>
              </a:solidFill>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17830</TotalTime>
  <Words>2117</Words>
  <Application>Microsoft Office PowerPoint</Application>
  <PresentationFormat>On-screen Show (4:3)</PresentationFormat>
  <Paragraphs>62</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Will the Real Enemy Please Stand Up?</vt:lpstr>
      <vt:lpstr>Four-fold Warning</vt:lpstr>
      <vt:lpstr>After World War II</vt:lpstr>
      <vt:lpstr>Cold War</vt:lpstr>
      <vt:lpstr>Cuban Missile Crisis</vt:lpstr>
      <vt:lpstr>The Evil Empire</vt:lpstr>
      <vt:lpstr>A Wall Falls- 1989</vt:lpstr>
      <vt:lpstr>Slide 8</vt:lpstr>
      <vt:lpstr>Islam</vt:lpstr>
      <vt:lpstr>Islam</vt:lpstr>
      <vt:lpstr>Islam</vt:lpstr>
      <vt:lpstr>ISLAM-REALLY?!????</vt:lpstr>
      <vt:lpstr>Protesting Islam</vt:lpstr>
      <vt:lpstr>Bombing in Alexandria, Egypt  January 1, 2011</vt:lpstr>
      <vt:lpstr>Slide 15</vt:lpstr>
      <vt:lpstr>IN ADVENTISM-Bacchiochi</vt:lpstr>
      <vt:lpstr>9-11  Was it Really Islam?</vt:lpstr>
      <vt:lpstr>Never Should Have Happened</vt:lpstr>
      <vt:lpstr>Who Had the Authority?</vt:lpstr>
      <vt:lpstr>Does She Deserve an Answer?</vt:lpstr>
      <vt:lpstr>The Three Men</vt:lpstr>
      <vt:lpstr>Employees of the Whore!</vt:lpstr>
      <vt:lpstr>Culprits in Crime</vt:lpstr>
      <vt:lpstr>The Bible Affirms</vt:lpstr>
      <vt:lpstr>Working for Rome!  How Else Do You Explain This?</vt:lpstr>
      <vt:lpstr>Slide 26</vt:lpstr>
      <vt:lpstr>Why and How?</vt:lpstr>
      <vt:lpstr>Aftermath of 9-11</vt:lpstr>
      <vt:lpstr>Go Back to Sleep!</vt:lpstr>
      <vt:lpstr>A Voice From the Past</vt:lpstr>
      <vt:lpstr>A Voice in our Midst</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9-11- Road to Sunday</dc:title>
  <dc:creator>Dad</dc:creator>
  <cp:lastModifiedBy>Computer</cp:lastModifiedBy>
  <cp:revision>16</cp:revision>
  <dcterms:created xsi:type="dcterms:W3CDTF">2010-09-24T13:57:47Z</dcterms:created>
  <dcterms:modified xsi:type="dcterms:W3CDTF">2014-06-20T11:21:05Z</dcterms:modified>
</cp:coreProperties>
</file>