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791" r:id="rId3"/>
    <p:sldId id="260" r:id="rId4"/>
    <p:sldId id="303" r:id="rId5"/>
    <p:sldId id="792" r:id="rId6"/>
    <p:sldId id="793" r:id="rId7"/>
    <p:sldId id="794" r:id="rId8"/>
    <p:sldId id="795" r:id="rId9"/>
    <p:sldId id="802" r:id="rId10"/>
    <p:sldId id="796" r:id="rId11"/>
    <p:sldId id="797" r:id="rId12"/>
    <p:sldId id="798" r:id="rId13"/>
    <p:sldId id="799" r:id="rId14"/>
    <p:sldId id="801" r:id="rId15"/>
    <p:sldId id="803" r:id="rId16"/>
    <p:sldId id="703" r:id="rId17"/>
    <p:sldId id="704" r:id="rId18"/>
    <p:sldId id="805" r:id="rId19"/>
    <p:sldId id="804" r:id="rId20"/>
    <p:sldId id="710" r:id="rId21"/>
    <p:sldId id="702" r:id="rId22"/>
    <p:sldId id="806" r:id="rId23"/>
    <p:sldId id="807" r:id="rId24"/>
    <p:sldId id="695" r:id="rId25"/>
    <p:sldId id="700" r:id="rId26"/>
    <p:sldId id="697" r:id="rId27"/>
    <p:sldId id="808" r:id="rId28"/>
    <p:sldId id="705" r:id="rId29"/>
    <p:sldId id="80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7437C-161C-4E60-90FF-CDB1CAAA9D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26E63A-9EF7-4A17-AF57-F5BB54C8B7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B8C28F-1365-4AAB-B3D3-5DECBC5270A8}"/>
              </a:ext>
            </a:extLst>
          </p:cNvPr>
          <p:cNvSpPr>
            <a:spLocks noGrp="1"/>
          </p:cNvSpPr>
          <p:nvPr>
            <p:ph type="dt" sz="half" idx="10"/>
          </p:nvPr>
        </p:nvSpPr>
        <p:spPr/>
        <p:txBody>
          <a:bodyPr/>
          <a:lstStyle/>
          <a:p>
            <a:fld id="{399BCC00-23DA-4BB2-B343-FE07653EAE92}" type="datetimeFigureOut">
              <a:rPr lang="en-US" smtClean="0"/>
              <a:t>4/15/2022</a:t>
            </a:fld>
            <a:endParaRPr lang="en-US"/>
          </a:p>
        </p:txBody>
      </p:sp>
      <p:sp>
        <p:nvSpPr>
          <p:cNvPr id="5" name="Footer Placeholder 4">
            <a:extLst>
              <a:ext uri="{FF2B5EF4-FFF2-40B4-BE49-F238E27FC236}">
                <a16:creationId xmlns:a16="http://schemas.microsoft.com/office/drawing/2014/main" id="{924EBC8A-C1D5-42CC-BE4E-A91FE9ECD1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27C2D-0652-42FB-9DCC-E62A62A45E3B}"/>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223863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17062-37E7-45B6-A0D6-6551CBD843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628332-5F78-4F48-8177-F4E1BE8100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656CF1-24FC-48B3-A05B-C7665DC74571}"/>
              </a:ext>
            </a:extLst>
          </p:cNvPr>
          <p:cNvSpPr>
            <a:spLocks noGrp="1"/>
          </p:cNvSpPr>
          <p:nvPr>
            <p:ph type="dt" sz="half" idx="10"/>
          </p:nvPr>
        </p:nvSpPr>
        <p:spPr/>
        <p:txBody>
          <a:bodyPr/>
          <a:lstStyle/>
          <a:p>
            <a:fld id="{399BCC00-23DA-4BB2-B343-FE07653EAE92}" type="datetimeFigureOut">
              <a:rPr lang="en-US" smtClean="0"/>
              <a:t>4/15/2022</a:t>
            </a:fld>
            <a:endParaRPr lang="en-US"/>
          </a:p>
        </p:txBody>
      </p:sp>
      <p:sp>
        <p:nvSpPr>
          <p:cNvPr id="5" name="Footer Placeholder 4">
            <a:extLst>
              <a:ext uri="{FF2B5EF4-FFF2-40B4-BE49-F238E27FC236}">
                <a16:creationId xmlns:a16="http://schemas.microsoft.com/office/drawing/2014/main" id="{55D1DE6D-1379-4094-AA53-6F983C0425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DC9E86-5DAA-4390-996A-83A4F383D675}"/>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90711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6EA2B9-100A-431D-BCEC-112F4DCE9C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20450C-D6CC-4A63-94A8-DE4A2F8CB1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F93B1E-838F-4F0B-87EC-89B7DDC7C32E}"/>
              </a:ext>
            </a:extLst>
          </p:cNvPr>
          <p:cNvSpPr>
            <a:spLocks noGrp="1"/>
          </p:cNvSpPr>
          <p:nvPr>
            <p:ph type="dt" sz="half" idx="10"/>
          </p:nvPr>
        </p:nvSpPr>
        <p:spPr/>
        <p:txBody>
          <a:bodyPr/>
          <a:lstStyle/>
          <a:p>
            <a:fld id="{399BCC00-23DA-4BB2-B343-FE07653EAE92}" type="datetimeFigureOut">
              <a:rPr lang="en-US" smtClean="0"/>
              <a:t>4/15/2022</a:t>
            </a:fld>
            <a:endParaRPr lang="en-US"/>
          </a:p>
        </p:txBody>
      </p:sp>
      <p:sp>
        <p:nvSpPr>
          <p:cNvPr id="5" name="Footer Placeholder 4">
            <a:extLst>
              <a:ext uri="{FF2B5EF4-FFF2-40B4-BE49-F238E27FC236}">
                <a16:creationId xmlns:a16="http://schemas.microsoft.com/office/drawing/2014/main" id="{4F855151-B363-4D22-9666-34F091DFC3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2BCB7-A0C6-49BB-B41D-67C19E3AC251}"/>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568896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10663-9A69-49E7-BC8A-0CC0A790E6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65A662-F81D-4177-B618-9CFDCA2DA3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0F184-446D-4B04-BF3B-066712B33BA4}"/>
              </a:ext>
            </a:extLst>
          </p:cNvPr>
          <p:cNvSpPr>
            <a:spLocks noGrp="1"/>
          </p:cNvSpPr>
          <p:nvPr>
            <p:ph type="dt" sz="half" idx="10"/>
          </p:nvPr>
        </p:nvSpPr>
        <p:spPr/>
        <p:txBody>
          <a:bodyPr/>
          <a:lstStyle/>
          <a:p>
            <a:fld id="{399BCC00-23DA-4BB2-B343-FE07653EAE92}" type="datetimeFigureOut">
              <a:rPr lang="en-US" smtClean="0"/>
              <a:t>4/15/2022</a:t>
            </a:fld>
            <a:endParaRPr lang="en-US"/>
          </a:p>
        </p:txBody>
      </p:sp>
      <p:sp>
        <p:nvSpPr>
          <p:cNvPr id="5" name="Footer Placeholder 4">
            <a:extLst>
              <a:ext uri="{FF2B5EF4-FFF2-40B4-BE49-F238E27FC236}">
                <a16:creationId xmlns:a16="http://schemas.microsoft.com/office/drawing/2014/main" id="{69AB50B9-E450-4278-80DA-134270165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E289BD-E929-48D7-8DEB-97E4256CB19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241216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00B2C-B7B6-4EEE-ADCA-D06CFCAB2D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BC5141-2DE1-4364-A1DE-009B98563D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7A1DCA-45DD-41E3-9370-5723480990ED}"/>
              </a:ext>
            </a:extLst>
          </p:cNvPr>
          <p:cNvSpPr>
            <a:spLocks noGrp="1"/>
          </p:cNvSpPr>
          <p:nvPr>
            <p:ph type="dt" sz="half" idx="10"/>
          </p:nvPr>
        </p:nvSpPr>
        <p:spPr/>
        <p:txBody>
          <a:bodyPr/>
          <a:lstStyle/>
          <a:p>
            <a:fld id="{399BCC00-23DA-4BB2-B343-FE07653EAE92}" type="datetimeFigureOut">
              <a:rPr lang="en-US" smtClean="0"/>
              <a:t>4/15/2022</a:t>
            </a:fld>
            <a:endParaRPr lang="en-US"/>
          </a:p>
        </p:txBody>
      </p:sp>
      <p:sp>
        <p:nvSpPr>
          <p:cNvPr id="5" name="Footer Placeholder 4">
            <a:extLst>
              <a:ext uri="{FF2B5EF4-FFF2-40B4-BE49-F238E27FC236}">
                <a16:creationId xmlns:a16="http://schemas.microsoft.com/office/drawing/2014/main" id="{EAA0230A-90C1-454B-82A1-7CC528C486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8D3D37-19C7-48C3-AD0B-54C828F0F8D6}"/>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72651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98ED1-3CA0-46DC-9759-E362C5ED6C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C27DE0-5D74-4AE7-B14C-CCEE99B069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A13C6C-01C2-4EFB-AB77-8B4BE9D97D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3E6359-0FAA-43E1-9C76-1506A30F5F0E}"/>
              </a:ext>
            </a:extLst>
          </p:cNvPr>
          <p:cNvSpPr>
            <a:spLocks noGrp="1"/>
          </p:cNvSpPr>
          <p:nvPr>
            <p:ph type="dt" sz="half" idx="10"/>
          </p:nvPr>
        </p:nvSpPr>
        <p:spPr/>
        <p:txBody>
          <a:bodyPr/>
          <a:lstStyle/>
          <a:p>
            <a:fld id="{399BCC00-23DA-4BB2-B343-FE07653EAE92}" type="datetimeFigureOut">
              <a:rPr lang="en-US" smtClean="0"/>
              <a:t>4/15/2022</a:t>
            </a:fld>
            <a:endParaRPr lang="en-US"/>
          </a:p>
        </p:txBody>
      </p:sp>
      <p:sp>
        <p:nvSpPr>
          <p:cNvPr id="6" name="Footer Placeholder 5">
            <a:extLst>
              <a:ext uri="{FF2B5EF4-FFF2-40B4-BE49-F238E27FC236}">
                <a16:creationId xmlns:a16="http://schemas.microsoft.com/office/drawing/2014/main" id="{2812291F-C03B-45F2-A45B-59799D682E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7F46A0-E186-4242-B52D-B12C1992464B}"/>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946857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F26CA-1712-4C4D-8451-54DEC5AF6E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606AC0-E7B3-4434-89B6-9FAEF45EBD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A3B6ED-7F02-4120-A856-3739681098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ADA717-CBD6-4CBD-B717-17AB7653A9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35C3F2-9C5A-435E-9ADE-296DFCF2E2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4EB778-9788-4F20-A5F8-26B5679969BD}"/>
              </a:ext>
            </a:extLst>
          </p:cNvPr>
          <p:cNvSpPr>
            <a:spLocks noGrp="1"/>
          </p:cNvSpPr>
          <p:nvPr>
            <p:ph type="dt" sz="half" idx="10"/>
          </p:nvPr>
        </p:nvSpPr>
        <p:spPr/>
        <p:txBody>
          <a:bodyPr/>
          <a:lstStyle/>
          <a:p>
            <a:fld id="{399BCC00-23DA-4BB2-B343-FE07653EAE92}" type="datetimeFigureOut">
              <a:rPr lang="en-US" smtClean="0"/>
              <a:t>4/15/2022</a:t>
            </a:fld>
            <a:endParaRPr lang="en-US"/>
          </a:p>
        </p:txBody>
      </p:sp>
      <p:sp>
        <p:nvSpPr>
          <p:cNvPr id="8" name="Footer Placeholder 7">
            <a:extLst>
              <a:ext uri="{FF2B5EF4-FFF2-40B4-BE49-F238E27FC236}">
                <a16:creationId xmlns:a16="http://schemas.microsoft.com/office/drawing/2014/main" id="{0F3EEC35-6453-432F-8745-E5B4A73293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077034-4BED-437B-A79B-0A047BF91DC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362115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4ABA-8B38-4546-AB80-04EC494B13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6B9AB8-B099-4E24-B2A6-4E3D3A2A3512}"/>
              </a:ext>
            </a:extLst>
          </p:cNvPr>
          <p:cNvSpPr>
            <a:spLocks noGrp="1"/>
          </p:cNvSpPr>
          <p:nvPr>
            <p:ph type="dt" sz="half" idx="10"/>
          </p:nvPr>
        </p:nvSpPr>
        <p:spPr/>
        <p:txBody>
          <a:bodyPr/>
          <a:lstStyle/>
          <a:p>
            <a:fld id="{399BCC00-23DA-4BB2-B343-FE07653EAE92}" type="datetimeFigureOut">
              <a:rPr lang="en-US" smtClean="0"/>
              <a:t>4/15/2022</a:t>
            </a:fld>
            <a:endParaRPr lang="en-US"/>
          </a:p>
        </p:txBody>
      </p:sp>
      <p:sp>
        <p:nvSpPr>
          <p:cNvPr id="4" name="Footer Placeholder 3">
            <a:extLst>
              <a:ext uri="{FF2B5EF4-FFF2-40B4-BE49-F238E27FC236}">
                <a16:creationId xmlns:a16="http://schemas.microsoft.com/office/drawing/2014/main" id="{908070B6-6C2F-466E-AD38-D8CB71F8BB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07D984-0B3D-4BE1-B3B4-BC7B96232848}"/>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576705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CC712C-5EEF-4048-8D6E-3BD810EF5283}"/>
              </a:ext>
            </a:extLst>
          </p:cNvPr>
          <p:cNvSpPr>
            <a:spLocks noGrp="1"/>
          </p:cNvSpPr>
          <p:nvPr>
            <p:ph type="dt" sz="half" idx="10"/>
          </p:nvPr>
        </p:nvSpPr>
        <p:spPr/>
        <p:txBody>
          <a:bodyPr/>
          <a:lstStyle/>
          <a:p>
            <a:fld id="{399BCC00-23DA-4BB2-B343-FE07653EAE92}" type="datetimeFigureOut">
              <a:rPr lang="en-US" smtClean="0"/>
              <a:t>4/15/2022</a:t>
            </a:fld>
            <a:endParaRPr lang="en-US"/>
          </a:p>
        </p:txBody>
      </p:sp>
      <p:sp>
        <p:nvSpPr>
          <p:cNvPr id="3" name="Footer Placeholder 2">
            <a:extLst>
              <a:ext uri="{FF2B5EF4-FFF2-40B4-BE49-F238E27FC236}">
                <a16:creationId xmlns:a16="http://schemas.microsoft.com/office/drawing/2014/main" id="{5D49A028-ED69-4D8D-B997-15566314EE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0F8294-0028-495A-A025-98DEB656283F}"/>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69212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147F6-4F26-4C1C-984B-50D4382B2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90471E-E4D3-4B7C-98A0-1E1232DCE0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BFD99A-1A51-4947-A67C-2C188191CA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E3F2DC-BBBE-451C-A18C-C2978DFFB6BE}"/>
              </a:ext>
            </a:extLst>
          </p:cNvPr>
          <p:cNvSpPr>
            <a:spLocks noGrp="1"/>
          </p:cNvSpPr>
          <p:nvPr>
            <p:ph type="dt" sz="half" idx="10"/>
          </p:nvPr>
        </p:nvSpPr>
        <p:spPr/>
        <p:txBody>
          <a:bodyPr/>
          <a:lstStyle/>
          <a:p>
            <a:fld id="{399BCC00-23DA-4BB2-B343-FE07653EAE92}" type="datetimeFigureOut">
              <a:rPr lang="en-US" smtClean="0"/>
              <a:t>4/15/2022</a:t>
            </a:fld>
            <a:endParaRPr lang="en-US"/>
          </a:p>
        </p:txBody>
      </p:sp>
      <p:sp>
        <p:nvSpPr>
          <p:cNvPr id="6" name="Footer Placeholder 5">
            <a:extLst>
              <a:ext uri="{FF2B5EF4-FFF2-40B4-BE49-F238E27FC236}">
                <a16:creationId xmlns:a16="http://schemas.microsoft.com/office/drawing/2014/main" id="{84671D34-2746-400C-8D05-1ADA1D6B77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502932-5A9F-4C23-B50D-C9F80D8BA62E}"/>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08191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32D45-9E17-4E6F-8B04-4CA9AF913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B77515-E2BF-46CF-A447-0F4995C95C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FA2BE2-5B5F-4B7D-B179-B06D0D8DC8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B8B54F-A88A-4E9B-B278-5691B04F751D}"/>
              </a:ext>
            </a:extLst>
          </p:cNvPr>
          <p:cNvSpPr>
            <a:spLocks noGrp="1"/>
          </p:cNvSpPr>
          <p:nvPr>
            <p:ph type="dt" sz="half" idx="10"/>
          </p:nvPr>
        </p:nvSpPr>
        <p:spPr/>
        <p:txBody>
          <a:bodyPr/>
          <a:lstStyle/>
          <a:p>
            <a:fld id="{399BCC00-23DA-4BB2-B343-FE07653EAE92}" type="datetimeFigureOut">
              <a:rPr lang="en-US" smtClean="0"/>
              <a:t>4/15/2022</a:t>
            </a:fld>
            <a:endParaRPr lang="en-US"/>
          </a:p>
        </p:txBody>
      </p:sp>
      <p:sp>
        <p:nvSpPr>
          <p:cNvPr id="6" name="Footer Placeholder 5">
            <a:extLst>
              <a:ext uri="{FF2B5EF4-FFF2-40B4-BE49-F238E27FC236}">
                <a16:creationId xmlns:a16="http://schemas.microsoft.com/office/drawing/2014/main" id="{12480EFF-4B05-43AA-B161-75F1190898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91D0C4-45F4-47D1-A19C-0F8D0952656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3654015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65A710-7BDD-4F01-B148-4451FF7CDD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68B4B7-9506-44EE-8619-93B61647F9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C3E71-D08D-4D25-8592-4204138FB3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9BCC00-23DA-4BB2-B343-FE07653EAE92}" type="datetimeFigureOut">
              <a:rPr lang="en-US" smtClean="0"/>
              <a:t>4/15/2022</a:t>
            </a:fld>
            <a:endParaRPr lang="en-US"/>
          </a:p>
        </p:txBody>
      </p:sp>
      <p:sp>
        <p:nvSpPr>
          <p:cNvPr id="5" name="Footer Placeholder 4">
            <a:extLst>
              <a:ext uri="{FF2B5EF4-FFF2-40B4-BE49-F238E27FC236}">
                <a16:creationId xmlns:a16="http://schemas.microsoft.com/office/drawing/2014/main" id="{9CB52568-E130-44A8-BAC3-3BAFB18301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14C783-5CEF-41DB-BC36-DB29A39B3C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B50375-6792-4BFF-BED0-37A69E1799D8}" type="slidenum">
              <a:rPr lang="en-US" smtClean="0"/>
              <a:t>‹#›</a:t>
            </a:fld>
            <a:endParaRPr lang="en-US"/>
          </a:p>
        </p:txBody>
      </p:sp>
    </p:spTree>
    <p:extLst>
      <p:ext uri="{BB962C8B-B14F-4D97-AF65-F5344CB8AC3E}">
        <p14:creationId xmlns:p14="http://schemas.microsoft.com/office/powerpoint/2010/main" val="1123311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5B0D3-160F-4E3B-A171-FA1AE49D85A7}"/>
              </a:ext>
            </a:extLst>
          </p:cNvPr>
          <p:cNvSpPr>
            <a:spLocks noGrp="1"/>
          </p:cNvSpPr>
          <p:nvPr>
            <p:ph type="ctrTitle"/>
          </p:nvPr>
        </p:nvSpPr>
        <p:spPr>
          <a:xfrm>
            <a:off x="0" y="-663575"/>
            <a:ext cx="12191998" cy="2387600"/>
          </a:xfrm>
        </p:spPr>
        <p:txBody>
          <a:bodyPr>
            <a:normAutofit/>
          </a:bodyPr>
          <a:lstStyle/>
          <a:p>
            <a:r>
              <a:rPr lang="en-US" b="1" dirty="0">
                <a:solidFill>
                  <a:srgbClr val="FFFF00"/>
                </a:solidFill>
              </a:rPr>
              <a:t>The Sanctuary </a:t>
            </a:r>
            <a:r>
              <a:rPr lang="en-US" b="1" dirty="0" err="1">
                <a:solidFill>
                  <a:srgbClr val="FFFF00"/>
                </a:solidFill>
              </a:rPr>
              <a:t>pt</a:t>
            </a:r>
            <a:r>
              <a:rPr lang="en-US" b="1" dirty="0">
                <a:solidFill>
                  <a:srgbClr val="FFFF00"/>
                </a:solidFill>
              </a:rPr>
              <a:t> 49: The Feast of Trumpets</a:t>
            </a:r>
          </a:p>
        </p:txBody>
      </p:sp>
      <p:pic>
        <p:nvPicPr>
          <p:cNvPr id="4" name="Picture 3">
            <a:extLst>
              <a:ext uri="{FF2B5EF4-FFF2-40B4-BE49-F238E27FC236}">
                <a16:creationId xmlns:a16="http://schemas.microsoft.com/office/drawing/2014/main" id="{A815CB57-C1C1-402C-951D-1ED4F256A92E}"/>
              </a:ext>
            </a:extLst>
          </p:cNvPr>
          <p:cNvPicPr>
            <a:picLocks noChangeAspect="1"/>
          </p:cNvPicPr>
          <p:nvPr/>
        </p:nvPicPr>
        <p:blipFill>
          <a:blip r:embed="rId2"/>
          <a:stretch>
            <a:fillRect/>
          </a:stretch>
        </p:blipFill>
        <p:spPr>
          <a:xfrm>
            <a:off x="1707426" y="1924050"/>
            <a:ext cx="8777148" cy="4933950"/>
          </a:xfrm>
          <a:prstGeom prst="rect">
            <a:avLst/>
          </a:prstGeom>
        </p:spPr>
      </p:pic>
    </p:spTree>
    <p:extLst>
      <p:ext uri="{BB962C8B-B14F-4D97-AF65-F5344CB8AC3E}">
        <p14:creationId xmlns:p14="http://schemas.microsoft.com/office/powerpoint/2010/main" val="1684677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18750-7B2F-4CAC-AC4F-BC8AEF553CA6}"/>
              </a:ext>
            </a:extLst>
          </p:cNvPr>
          <p:cNvSpPr>
            <a:spLocks noGrp="1"/>
          </p:cNvSpPr>
          <p:nvPr>
            <p:ph type="title"/>
          </p:nvPr>
        </p:nvSpPr>
        <p:spPr>
          <a:xfrm>
            <a:off x="289249" y="-241365"/>
            <a:ext cx="11353800" cy="1325563"/>
          </a:xfrm>
        </p:spPr>
        <p:txBody>
          <a:bodyPr/>
          <a:lstStyle/>
          <a:p>
            <a:pPr algn="ctr"/>
            <a:r>
              <a:rPr lang="en-US" b="1" dirty="0">
                <a:solidFill>
                  <a:srgbClr val="FF0000"/>
                </a:solidFill>
                <a:effectLst>
                  <a:outerShdw blurRad="38100" dist="38100" dir="2700000" algn="tl">
                    <a:srgbClr val="000000">
                      <a:alpha val="43137"/>
                    </a:srgbClr>
                  </a:outerShdw>
                </a:effectLst>
              </a:rPr>
              <a:t>Nehemiah and Ezra Keep the Feast of Trumpets</a:t>
            </a:r>
          </a:p>
        </p:txBody>
      </p:sp>
      <p:sp>
        <p:nvSpPr>
          <p:cNvPr id="4" name="TextBox 3">
            <a:extLst>
              <a:ext uri="{FF2B5EF4-FFF2-40B4-BE49-F238E27FC236}">
                <a16:creationId xmlns:a16="http://schemas.microsoft.com/office/drawing/2014/main" id="{6E1466F5-57F9-4D5C-8751-A58524364B5D}"/>
              </a:ext>
            </a:extLst>
          </p:cNvPr>
          <p:cNvSpPr txBox="1"/>
          <p:nvPr/>
        </p:nvSpPr>
        <p:spPr>
          <a:xfrm>
            <a:off x="3946849" y="882545"/>
            <a:ext cx="8133184" cy="5693866"/>
          </a:xfrm>
          <a:prstGeom prst="rect">
            <a:avLst/>
          </a:prstGeom>
          <a:noFill/>
        </p:spPr>
        <p:txBody>
          <a:bodyPr wrap="square">
            <a:spAutoFit/>
          </a:bodyPr>
          <a:lstStyle/>
          <a:p>
            <a:r>
              <a:rPr lang="en-US" sz="2800" dirty="0"/>
              <a:t>Neh. 8:1-3 “And all the people gathered themselves together as one man into the street that was before the water gate; and </a:t>
            </a:r>
            <a:r>
              <a:rPr lang="en-US" sz="2800" b="1" u="sng" dirty="0"/>
              <a:t>they </a:t>
            </a:r>
            <a:r>
              <a:rPr lang="en-US" sz="2800" b="1" u="sng" dirty="0" err="1"/>
              <a:t>spake</a:t>
            </a:r>
            <a:r>
              <a:rPr lang="en-US" sz="2800" b="1" u="sng" dirty="0"/>
              <a:t> unto Ezra the scribe to bring the book of the law of Moses, which the Lord had commanded to Israel. And Ezra the priest brought the law before the congregation both of men and women, and all that could hear with understanding, upon the first day of the seventh month</a:t>
            </a:r>
            <a:r>
              <a:rPr lang="en-US" sz="2800" dirty="0"/>
              <a:t>. And he read therein before the street that was before the water gate from the morning until midday, before the men and the women, and those that could understand; </a:t>
            </a:r>
            <a:r>
              <a:rPr lang="en-US" sz="2800" b="1" u="sng" dirty="0"/>
              <a:t>and the ears of all the people were attentive unto the book of the law</a:t>
            </a:r>
            <a:r>
              <a:rPr lang="en-US" sz="2800" dirty="0"/>
              <a:t>.”</a:t>
            </a:r>
          </a:p>
        </p:txBody>
      </p:sp>
      <p:pic>
        <p:nvPicPr>
          <p:cNvPr id="5" name="Picture 4">
            <a:extLst>
              <a:ext uri="{FF2B5EF4-FFF2-40B4-BE49-F238E27FC236}">
                <a16:creationId xmlns:a16="http://schemas.microsoft.com/office/drawing/2014/main" id="{B26596B6-1E06-450A-AAAA-750F33B3370C}"/>
              </a:ext>
            </a:extLst>
          </p:cNvPr>
          <p:cNvPicPr>
            <a:picLocks noChangeAspect="1"/>
          </p:cNvPicPr>
          <p:nvPr/>
        </p:nvPicPr>
        <p:blipFill>
          <a:blip r:embed="rId2"/>
          <a:stretch>
            <a:fillRect/>
          </a:stretch>
        </p:blipFill>
        <p:spPr>
          <a:xfrm>
            <a:off x="289249" y="748296"/>
            <a:ext cx="3480318" cy="2610239"/>
          </a:xfrm>
          <a:prstGeom prst="rect">
            <a:avLst/>
          </a:prstGeom>
        </p:spPr>
      </p:pic>
      <p:pic>
        <p:nvPicPr>
          <p:cNvPr id="6" name="Picture 5">
            <a:extLst>
              <a:ext uri="{FF2B5EF4-FFF2-40B4-BE49-F238E27FC236}">
                <a16:creationId xmlns:a16="http://schemas.microsoft.com/office/drawing/2014/main" id="{5764594B-493A-45BB-84DC-0007FA49B3E7}"/>
              </a:ext>
            </a:extLst>
          </p:cNvPr>
          <p:cNvPicPr>
            <a:picLocks noChangeAspect="1"/>
          </p:cNvPicPr>
          <p:nvPr/>
        </p:nvPicPr>
        <p:blipFill>
          <a:blip r:embed="rId3"/>
          <a:stretch>
            <a:fillRect/>
          </a:stretch>
        </p:blipFill>
        <p:spPr>
          <a:xfrm>
            <a:off x="732303" y="3598849"/>
            <a:ext cx="2594210" cy="3086781"/>
          </a:xfrm>
          <a:prstGeom prst="rect">
            <a:avLst/>
          </a:prstGeom>
        </p:spPr>
      </p:pic>
    </p:spTree>
    <p:extLst>
      <p:ext uri="{BB962C8B-B14F-4D97-AF65-F5344CB8AC3E}">
        <p14:creationId xmlns:p14="http://schemas.microsoft.com/office/powerpoint/2010/main" val="20817965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4F562-F7FA-4052-81D5-82ADF32B667F}"/>
              </a:ext>
            </a:extLst>
          </p:cNvPr>
          <p:cNvSpPr>
            <a:spLocks noGrp="1"/>
          </p:cNvSpPr>
          <p:nvPr>
            <p:ph type="title"/>
          </p:nvPr>
        </p:nvSpPr>
        <p:spPr>
          <a:xfrm>
            <a:off x="838200" y="-427977"/>
            <a:ext cx="10515600" cy="1325563"/>
          </a:xfrm>
        </p:spPr>
        <p:txBody>
          <a:bodyPr/>
          <a:lstStyle/>
          <a:p>
            <a:pPr algn="ctr"/>
            <a:r>
              <a:rPr lang="en-US" b="1" dirty="0">
                <a:solidFill>
                  <a:srgbClr val="FFC000"/>
                </a:solidFill>
                <a:effectLst>
                  <a:outerShdw blurRad="38100" dist="38100" dir="2700000" algn="tl">
                    <a:srgbClr val="000000">
                      <a:alpha val="43137"/>
                    </a:srgbClr>
                  </a:outerShdw>
                </a:effectLst>
              </a:rPr>
              <a:t>A Day of Mourning???</a:t>
            </a:r>
          </a:p>
        </p:txBody>
      </p:sp>
      <p:sp>
        <p:nvSpPr>
          <p:cNvPr id="4" name="TextBox 3">
            <a:extLst>
              <a:ext uri="{FF2B5EF4-FFF2-40B4-BE49-F238E27FC236}">
                <a16:creationId xmlns:a16="http://schemas.microsoft.com/office/drawing/2014/main" id="{ED330E35-67CE-4F43-A785-76C5DFD87397}"/>
              </a:ext>
            </a:extLst>
          </p:cNvPr>
          <p:cNvSpPr txBox="1"/>
          <p:nvPr/>
        </p:nvSpPr>
        <p:spPr>
          <a:xfrm>
            <a:off x="0" y="570706"/>
            <a:ext cx="12192000" cy="6093976"/>
          </a:xfrm>
          <a:prstGeom prst="rect">
            <a:avLst/>
          </a:prstGeom>
          <a:noFill/>
        </p:spPr>
        <p:txBody>
          <a:bodyPr wrap="square">
            <a:spAutoFit/>
          </a:bodyPr>
          <a:lstStyle/>
          <a:p>
            <a:r>
              <a:rPr lang="en-US" sz="2600" dirty="0"/>
              <a:t>“</a:t>
            </a:r>
            <a:r>
              <a:rPr lang="en-US" sz="2600" b="1" u="sng" dirty="0"/>
              <a:t>It was the time of the Feast of Trumpets</a:t>
            </a:r>
            <a:r>
              <a:rPr lang="en-US" sz="2600" dirty="0"/>
              <a:t>. Many were gathered at Jerusalem. The scene was one of mournful interest. The wall of Jerusalem had been rebuilt and the gates set up, but a large part of the city was still in ruins. On a platform of wood, erected in one of the broadest streets, and surrounded on every hand by the sad reminders of Judah's departed glory, stood Ezra, now an aged man. At his right and left were gathered his brother Levites. Looking down from the platform, their eyes swept over a sea of heads. From all the surrounding country the children of the covenant had assembled. "And Ezra blessed the Lord, the great God. And all the people answered, Amen: . . . and they bowed their heads, and worshiped the Lord with their faces to the ground.“ Yet even here was evidence of the sin of Israel. </a:t>
            </a:r>
            <a:r>
              <a:rPr lang="en-US" sz="2600" b="1" u="sng" dirty="0"/>
              <a:t>Through the intermarriage of the people with other nations, the Hebrew language had become corrupted, and great care was necessary on the part of the speakers to explain the law in the language of the people, that it might be understood by all. Certain of the priests and Levites united with Ezra in explaining the principles of the law.</a:t>
            </a:r>
            <a:r>
              <a:rPr lang="en-US" sz="2600" dirty="0"/>
              <a:t> "They read in the book in the law of God distinctly, and gave the sense, and caused them to understand the reading.“—PK, p. 661-662</a:t>
            </a:r>
          </a:p>
        </p:txBody>
      </p:sp>
    </p:spTree>
    <p:extLst>
      <p:ext uri="{BB962C8B-B14F-4D97-AF65-F5344CB8AC3E}">
        <p14:creationId xmlns:p14="http://schemas.microsoft.com/office/powerpoint/2010/main" val="3936316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61DA7-4BD5-42D1-9DFA-A0782875A3A7}"/>
              </a:ext>
            </a:extLst>
          </p:cNvPr>
          <p:cNvSpPr>
            <a:spLocks noGrp="1"/>
          </p:cNvSpPr>
          <p:nvPr>
            <p:ph type="title"/>
          </p:nvPr>
        </p:nvSpPr>
        <p:spPr>
          <a:xfrm>
            <a:off x="838200" y="-260026"/>
            <a:ext cx="10515600" cy="1325563"/>
          </a:xfrm>
        </p:spPr>
        <p:txBody>
          <a:bodyPr/>
          <a:lstStyle/>
          <a:p>
            <a:r>
              <a:rPr lang="en-US" b="1" dirty="0">
                <a:effectLst>
                  <a:outerShdw blurRad="38100" dist="38100" dir="2700000" algn="tl">
                    <a:srgbClr val="000000">
                      <a:alpha val="43137"/>
                    </a:srgbClr>
                  </a:outerShdw>
                </a:effectLst>
              </a:rPr>
              <a:t>The Forgotten Law of God is the Focus!!!</a:t>
            </a:r>
          </a:p>
        </p:txBody>
      </p:sp>
      <p:sp>
        <p:nvSpPr>
          <p:cNvPr id="4" name="TextBox 3">
            <a:extLst>
              <a:ext uri="{FF2B5EF4-FFF2-40B4-BE49-F238E27FC236}">
                <a16:creationId xmlns:a16="http://schemas.microsoft.com/office/drawing/2014/main" id="{BF684163-E6A7-4B94-AC76-ED067B1B4108}"/>
              </a:ext>
            </a:extLst>
          </p:cNvPr>
          <p:cNvSpPr txBox="1"/>
          <p:nvPr/>
        </p:nvSpPr>
        <p:spPr>
          <a:xfrm>
            <a:off x="0" y="934909"/>
            <a:ext cx="12192000" cy="5693866"/>
          </a:xfrm>
          <a:prstGeom prst="rect">
            <a:avLst/>
          </a:prstGeom>
          <a:noFill/>
        </p:spPr>
        <p:txBody>
          <a:bodyPr wrap="square">
            <a:spAutoFit/>
          </a:bodyPr>
          <a:lstStyle/>
          <a:p>
            <a:r>
              <a:rPr lang="en-US" sz="2600" dirty="0"/>
              <a:t>"And the ears of all the people were attentive unto the book of the law." </a:t>
            </a:r>
            <a:r>
              <a:rPr lang="en-US" sz="2600" b="1" u="sng" dirty="0"/>
              <a:t>They listened, intent and reverent, to the words of the Most High. As the law was explained, they were convinced of their guilt, and they mourned because of their transgressions. But this day was a festival, a day of rejoicing, a holy convocation, a day which the Lord had commanded the people to keep with joy and gladness; and in view of this they were bidden to restrain their grief and to rejoice because of God's great mercy toward them. "This day is holy unto the Lord your God," Nehemiah said. "Mourn not, nor weep</a:t>
            </a:r>
            <a:r>
              <a:rPr lang="en-US" sz="2600" dirty="0"/>
              <a:t>. . . . Go your way, eat the fat, and drink the sweet, and send portions unto them for whom nothing is prepared: for this day is holy unto our Lord: neither be ye sorry; for the joy of the Lord is your strength.“ The earlier part of the day was devoted to religious exercises, and the people spent the remainder of the time in gratefully recounting the blessings of God and in enjoying the bounties that He had provided. Portions were also sent to the poor, who had nothing to prepare. There was great rejoicing because the words of the law had been read and understood” PK, p. 662-663</a:t>
            </a:r>
          </a:p>
        </p:txBody>
      </p:sp>
    </p:spTree>
    <p:extLst>
      <p:ext uri="{BB962C8B-B14F-4D97-AF65-F5344CB8AC3E}">
        <p14:creationId xmlns:p14="http://schemas.microsoft.com/office/powerpoint/2010/main" val="1063700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5F016-DC43-4C65-8F15-3AC339B74C23}"/>
              </a:ext>
            </a:extLst>
          </p:cNvPr>
          <p:cNvSpPr>
            <a:spLocks noGrp="1"/>
          </p:cNvSpPr>
          <p:nvPr>
            <p:ph type="title"/>
          </p:nvPr>
        </p:nvSpPr>
        <p:spPr>
          <a:xfrm>
            <a:off x="875523" y="-306679"/>
            <a:ext cx="11104984" cy="1325563"/>
          </a:xfrm>
        </p:spPr>
        <p:txBody>
          <a:bodyPr/>
          <a:lstStyle/>
          <a:p>
            <a:r>
              <a:rPr lang="en-US" b="1" dirty="0">
                <a:solidFill>
                  <a:srgbClr val="FFFF00"/>
                </a:solidFill>
                <a:effectLst>
                  <a:outerShdw blurRad="38100" dist="38100" dir="2700000" algn="tl">
                    <a:srgbClr val="000000">
                      <a:alpha val="43137"/>
                    </a:srgbClr>
                  </a:outerShdw>
                </a:effectLst>
              </a:rPr>
              <a:t>Recount of the Ancient and Personal Meanings</a:t>
            </a:r>
          </a:p>
        </p:txBody>
      </p:sp>
      <p:sp>
        <p:nvSpPr>
          <p:cNvPr id="3" name="TextBox 2">
            <a:extLst>
              <a:ext uri="{FF2B5EF4-FFF2-40B4-BE49-F238E27FC236}">
                <a16:creationId xmlns:a16="http://schemas.microsoft.com/office/drawing/2014/main" id="{AEAE10CA-3005-41A6-899D-B4F6F90E0872}"/>
              </a:ext>
            </a:extLst>
          </p:cNvPr>
          <p:cNvSpPr txBox="1"/>
          <p:nvPr/>
        </p:nvSpPr>
        <p:spPr>
          <a:xfrm>
            <a:off x="111968" y="867747"/>
            <a:ext cx="12080032" cy="3539430"/>
          </a:xfrm>
          <a:prstGeom prst="rect">
            <a:avLst/>
          </a:prstGeom>
          <a:noFill/>
        </p:spPr>
        <p:txBody>
          <a:bodyPr wrap="square" rtlCol="0">
            <a:spAutoFit/>
          </a:bodyPr>
          <a:lstStyle/>
          <a:p>
            <a:r>
              <a:rPr lang="en-US" sz="2800" dirty="0"/>
              <a:t>The Feast of Trumpets was a preliminary preparation feast for the Day of Atonement. It was a time of rejoicing for the fall harvest. It began exactly 10 days before the Day of Atonement, and it consisted of the preparatory work of final sanctification. In other words, the Law of God was read, the people were exhorted to repent for their transgressions and prepare to “meet thy God”—the Antitypical fulfillment of this feast day must/will have the same elements—</a:t>
            </a:r>
            <a:r>
              <a:rPr lang="en-US" sz="2800" b="1" u="sng" dirty="0"/>
              <a:t>a time of rejoicing</a:t>
            </a:r>
            <a:r>
              <a:rPr lang="en-US" sz="2800" dirty="0"/>
              <a:t>, </a:t>
            </a:r>
            <a:r>
              <a:rPr lang="en-US" sz="2800" b="1" u="sng" dirty="0"/>
              <a:t>focus on repentance and Law of God</a:t>
            </a:r>
            <a:r>
              <a:rPr lang="en-US" sz="2800" dirty="0"/>
              <a:t>, and </a:t>
            </a:r>
            <a:r>
              <a:rPr lang="en-US" sz="2800" b="1" u="sng" dirty="0"/>
              <a:t>preparation to “meet thy God”</a:t>
            </a:r>
          </a:p>
        </p:txBody>
      </p:sp>
      <p:pic>
        <p:nvPicPr>
          <p:cNvPr id="4" name="Picture 3">
            <a:extLst>
              <a:ext uri="{FF2B5EF4-FFF2-40B4-BE49-F238E27FC236}">
                <a16:creationId xmlns:a16="http://schemas.microsoft.com/office/drawing/2014/main" id="{E7FD541D-173B-47C8-87F9-1A674D667207}"/>
              </a:ext>
            </a:extLst>
          </p:cNvPr>
          <p:cNvPicPr>
            <a:picLocks noChangeAspect="1"/>
          </p:cNvPicPr>
          <p:nvPr/>
        </p:nvPicPr>
        <p:blipFill>
          <a:blip r:embed="rId2"/>
          <a:stretch>
            <a:fillRect/>
          </a:stretch>
        </p:blipFill>
        <p:spPr>
          <a:xfrm>
            <a:off x="1720332" y="4004500"/>
            <a:ext cx="6749874" cy="2808514"/>
          </a:xfrm>
          <a:prstGeom prst="rect">
            <a:avLst/>
          </a:prstGeom>
        </p:spPr>
      </p:pic>
      <p:sp>
        <p:nvSpPr>
          <p:cNvPr id="5" name="Flowchart: Process 4">
            <a:extLst>
              <a:ext uri="{FF2B5EF4-FFF2-40B4-BE49-F238E27FC236}">
                <a16:creationId xmlns:a16="http://schemas.microsoft.com/office/drawing/2014/main" id="{BC51D120-909D-4B11-9E09-66374D692DF2}"/>
              </a:ext>
            </a:extLst>
          </p:cNvPr>
          <p:cNvSpPr/>
          <p:nvPr/>
        </p:nvSpPr>
        <p:spPr>
          <a:xfrm>
            <a:off x="1119673" y="5673012"/>
            <a:ext cx="5906278" cy="1140002"/>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Process 5">
            <a:extLst>
              <a:ext uri="{FF2B5EF4-FFF2-40B4-BE49-F238E27FC236}">
                <a16:creationId xmlns:a16="http://schemas.microsoft.com/office/drawing/2014/main" id="{405430D7-EB0E-4AC0-9F38-4CE98126E5AA}"/>
              </a:ext>
            </a:extLst>
          </p:cNvPr>
          <p:cNvSpPr/>
          <p:nvPr/>
        </p:nvSpPr>
        <p:spPr>
          <a:xfrm>
            <a:off x="6077338" y="4642805"/>
            <a:ext cx="5906278" cy="1140002"/>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Process 6">
            <a:extLst>
              <a:ext uri="{FF2B5EF4-FFF2-40B4-BE49-F238E27FC236}">
                <a16:creationId xmlns:a16="http://schemas.microsoft.com/office/drawing/2014/main" id="{BD067A90-C5D9-45BF-B9A6-8D01A47C2D4B}"/>
              </a:ext>
            </a:extLst>
          </p:cNvPr>
          <p:cNvSpPr/>
          <p:nvPr/>
        </p:nvSpPr>
        <p:spPr>
          <a:xfrm rot="18996611">
            <a:off x="6151984" y="5290166"/>
            <a:ext cx="2100553" cy="765691"/>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Process 7">
            <a:extLst>
              <a:ext uri="{FF2B5EF4-FFF2-40B4-BE49-F238E27FC236}">
                <a16:creationId xmlns:a16="http://schemas.microsoft.com/office/drawing/2014/main" id="{983D5412-DF78-42F1-8F11-0FEAE511C14C}"/>
              </a:ext>
            </a:extLst>
          </p:cNvPr>
          <p:cNvSpPr/>
          <p:nvPr/>
        </p:nvSpPr>
        <p:spPr>
          <a:xfrm rot="3574832">
            <a:off x="7363278" y="5228659"/>
            <a:ext cx="2100553" cy="765691"/>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Process 8">
            <a:extLst>
              <a:ext uri="{FF2B5EF4-FFF2-40B4-BE49-F238E27FC236}">
                <a16:creationId xmlns:a16="http://schemas.microsoft.com/office/drawing/2014/main" id="{249F0DDA-27C2-43BF-BE62-C492AECDE5D6}"/>
              </a:ext>
            </a:extLst>
          </p:cNvPr>
          <p:cNvSpPr/>
          <p:nvPr/>
        </p:nvSpPr>
        <p:spPr>
          <a:xfrm rot="20865643">
            <a:off x="6312364" y="5364668"/>
            <a:ext cx="2100553" cy="765691"/>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Process 9">
            <a:extLst>
              <a:ext uri="{FF2B5EF4-FFF2-40B4-BE49-F238E27FC236}">
                <a16:creationId xmlns:a16="http://schemas.microsoft.com/office/drawing/2014/main" id="{A046F84E-07A5-4DAC-B159-CC081870E96A}"/>
              </a:ext>
            </a:extLst>
          </p:cNvPr>
          <p:cNvSpPr/>
          <p:nvPr/>
        </p:nvSpPr>
        <p:spPr>
          <a:xfrm rot="862186">
            <a:off x="6867768" y="5304109"/>
            <a:ext cx="2100553" cy="765691"/>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E16AD538-5C33-4BED-84FD-1B34B2310760}"/>
              </a:ext>
            </a:extLst>
          </p:cNvPr>
          <p:cNvSpPr/>
          <p:nvPr/>
        </p:nvSpPr>
        <p:spPr>
          <a:xfrm rot="1496917">
            <a:off x="5019118" y="5583937"/>
            <a:ext cx="2215133" cy="598211"/>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6178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5468A-5C8C-4816-A985-530C4E8CB014}"/>
              </a:ext>
            </a:extLst>
          </p:cNvPr>
          <p:cNvSpPr>
            <a:spLocks noGrp="1"/>
          </p:cNvSpPr>
          <p:nvPr>
            <p:ph type="title"/>
          </p:nvPr>
        </p:nvSpPr>
        <p:spPr>
          <a:xfrm>
            <a:off x="377112" y="-288018"/>
            <a:ext cx="11437776" cy="1325563"/>
          </a:xfrm>
        </p:spPr>
        <p:txBody>
          <a:bodyPr/>
          <a:lstStyle/>
          <a:p>
            <a:r>
              <a:rPr lang="en-US" b="1" dirty="0">
                <a:solidFill>
                  <a:srgbClr val="7030A0"/>
                </a:solidFill>
              </a:rPr>
              <a:t>What is the Antitype of the Feast of Trumpets???</a:t>
            </a:r>
          </a:p>
        </p:txBody>
      </p:sp>
      <p:sp>
        <p:nvSpPr>
          <p:cNvPr id="4" name="TextBox 3">
            <a:extLst>
              <a:ext uri="{FF2B5EF4-FFF2-40B4-BE49-F238E27FC236}">
                <a16:creationId xmlns:a16="http://schemas.microsoft.com/office/drawing/2014/main" id="{276CBD41-304A-4A81-8350-9927A67817C3}"/>
              </a:ext>
            </a:extLst>
          </p:cNvPr>
          <p:cNvSpPr txBox="1"/>
          <p:nvPr/>
        </p:nvSpPr>
        <p:spPr>
          <a:xfrm>
            <a:off x="137627" y="971757"/>
            <a:ext cx="6468446" cy="5509200"/>
          </a:xfrm>
          <a:prstGeom prst="rect">
            <a:avLst/>
          </a:prstGeom>
          <a:noFill/>
        </p:spPr>
        <p:txBody>
          <a:bodyPr wrap="square">
            <a:spAutoFit/>
          </a:bodyPr>
          <a:lstStyle/>
          <a:p>
            <a:r>
              <a:rPr lang="en-US" sz="3200" dirty="0"/>
              <a:t>Rev. 14:6-7 “And I saw another angel fly in the midst of heaven, </a:t>
            </a:r>
            <a:r>
              <a:rPr lang="en-US" sz="3200" b="1" u="sng" dirty="0"/>
              <a:t>having the everlasting gospel to preach unto them that dwell on the earth</a:t>
            </a:r>
            <a:r>
              <a:rPr lang="en-US" sz="3200" dirty="0"/>
              <a:t>, and to every nation, and kindred, and tongue, and people, </a:t>
            </a:r>
            <a:r>
              <a:rPr lang="en-US" sz="3200" b="1" u="sng" dirty="0"/>
              <a:t>Saying with a loud voice, Fear God, and give glory to him</a:t>
            </a:r>
            <a:r>
              <a:rPr lang="en-US" sz="3200" dirty="0"/>
              <a:t>; </a:t>
            </a:r>
            <a:r>
              <a:rPr lang="en-US" sz="3200" b="1" u="sng" dirty="0"/>
              <a:t>for the hour of his judgment is come: and worship him that made heaven, and earth, and the sea, and the fountains of waters</a:t>
            </a:r>
            <a:r>
              <a:rPr lang="en-US" sz="3200" dirty="0"/>
              <a:t>.”</a:t>
            </a:r>
          </a:p>
        </p:txBody>
      </p:sp>
      <p:pic>
        <p:nvPicPr>
          <p:cNvPr id="5" name="Picture 4">
            <a:extLst>
              <a:ext uri="{FF2B5EF4-FFF2-40B4-BE49-F238E27FC236}">
                <a16:creationId xmlns:a16="http://schemas.microsoft.com/office/drawing/2014/main" id="{156183C7-EE12-4276-8B3F-36C17457C268}"/>
              </a:ext>
            </a:extLst>
          </p:cNvPr>
          <p:cNvPicPr>
            <a:picLocks noChangeAspect="1"/>
          </p:cNvPicPr>
          <p:nvPr/>
        </p:nvPicPr>
        <p:blipFill>
          <a:blip r:embed="rId2"/>
          <a:stretch>
            <a:fillRect/>
          </a:stretch>
        </p:blipFill>
        <p:spPr>
          <a:xfrm>
            <a:off x="6680718" y="823135"/>
            <a:ext cx="5373655" cy="3079285"/>
          </a:xfrm>
          <a:prstGeom prst="rect">
            <a:avLst/>
          </a:prstGeom>
        </p:spPr>
      </p:pic>
      <p:pic>
        <p:nvPicPr>
          <p:cNvPr id="6" name="Picture 5">
            <a:extLst>
              <a:ext uri="{FF2B5EF4-FFF2-40B4-BE49-F238E27FC236}">
                <a16:creationId xmlns:a16="http://schemas.microsoft.com/office/drawing/2014/main" id="{3744993F-3ABD-4F0C-903C-4B5B1AE34A15}"/>
              </a:ext>
            </a:extLst>
          </p:cNvPr>
          <p:cNvPicPr>
            <a:picLocks noChangeAspect="1"/>
          </p:cNvPicPr>
          <p:nvPr/>
        </p:nvPicPr>
        <p:blipFill>
          <a:blip r:embed="rId3"/>
          <a:stretch>
            <a:fillRect/>
          </a:stretch>
        </p:blipFill>
        <p:spPr>
          <a:xfrm>
            <a:off x="7520473" y="4084475"/>
            <a:ext cx="3495869" cy="2621902"/>
          </a:xfrm>
          <a:prstGeom prst="rect">
            <a:avLst/>
          </a:prstGeom>
        </p:spPr>
      </p:pic>
    </p:spTree>
    <p:extLst>
      <p:ext uri="{BB962C8B-B14F-4D97-AF65-F5344CB8AC3E}">
        <p14:creationId xmlns:p14="http://schemas.microsoft.com/office/powerpoint/2010/main" val="14492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37691-649C-4294-A771-87817E75D504}"/>
              </a:ext>
            </a:extLst>
          </p:cNvPr>
          <p:cNvSpPr>
            <a:spLocks noGrp="1"/>
          </p:cNvSpPr>
          <p:nvPr>
            <p:ph type="title"/>
          </p:nvPr>
        </p:nvSpPr>
        <p:spPr>
          <a:xfrm>
            <a:off x="772886" y="-250695"/>
            <a:ext cx="10515600" cy="1325563"/>
          </a:xfrm>
        </p:spPr>
        <p:txBody>
          <a:bodyPr/>
          <a:lstStyle/>
          <a:p>
            <a:pPr algn="ctr"/>
            <a:r>
              <a:rPr lang="en-US" b="1" dirty="0">
                <a:solidFill>
                  <a:srgbClr val="FFC000"/>
                </a:solidFill>
                <a:effectLst>
                  <a:outerShdw blurRad="38100" dist="38100" dir="2700000" algn="tl">
                    <a:srgbClr val="000000">
                      <a:alpha val="43137"/>
                    </a:srgbClr>
                  </a:outerShdw>
                </a:effectLst>
              </a:rPr>
              <a:t>The Great Controversy Explains!</a:t>
            </a:r>
          </a:p>
        </p:txBody>
      </p:sp>
      <p:sp>
        <p:nvSpPr>
          <p:cNvPr id="4" name="TextBox 3">
            <a:extLst>
              <a:ext uri="{FF2B5EF4-FFF2-40B4-BE49-F238E27FC236}">
                <a16:creationId xmlns:a16="http://schemas.microsoft.com/office/drawing/2014/main" id="{9DC4863A-A18E-4045-9260-30AFC95A5894}"/>
              </a:ext>
            </a:extLst>
          </p:cNvPr>
          <p:cNvSpPr txBox="1"/>
          <p:nvPr/>
        </p:nvSpPr>
        <p:spPr>
          <a:xfrm>
            <a:off x="73479" y="635855"/>
            <a:ext cx="12045042" cy="6247864"/>
          </a:xfrm>
          <a:prstGeom prst="rect">
            <a:avLst/>
          </a:prstGeom>
          <a:noFill/>
        </p:spPr>
        <p:txBody>
          <a:bodyPr wrap="square">
            <a:spAutoFit/>
          </a:bodyPr>
          <a:lstStyle/>
          <a:p>
            <a:r>
              <a:rPr lang="en-US" sz="2000" dirty="0"/>
              <a:t>“An upright, honest-hearted farmer, who had been led to doubt the divine authority of the Scriptures, yet who sincerely desired to know the truth, </a:t>
            </a:r>
            <a:r>
              <a:rPr lang="en-US" sz="2000" b="1" u="sng" dirty="0"/>
              <a:t>was the man specially chosen of God to lead out in the proclamation of Christ's second coming</a:t>
            </a:r>
            <a:r>
              <a:rPr lang="en-US" sz="2000" dirty="0"/>
              <a:t>. Like many other reformers, William Miller had in early life battled with poverty and had thus learned the great lessons of energy and self-denial . . . </a:t>
            </a:r>
            <a:r>
              <a:rPr lang="en-US" sz="2000" b="1" u="sng" dirty="0"/>
              <a:t>Endeavoring to lay aside all preconceived opinions, and dispensing with commentaries, he compared scripture with scripture by the aid of the marginal references and the concordance. He pursued his study in a regular and methodical manner; beginning with Genesis, and reading verse by verse, he proceeded no faster than the meaning of the several passages so unfolded as to leave him free from all embarrassment. When he found anything obscure, it was his custom to compare it with every other text which seemed to have any reference to the matter under consideration. Every word was permitted to have its proper bearing upon the subject of the text, and if his view of it harmonized with every collateral passage, it ceased to be a difficulty</a:t>
            </a:r>
            <a:r>
              <a:rPr lang="en-US" sz="2000" dirty="0"/>
              <a:t>. Thus whenever he met with a passage hard to be understood he found an explanation in some other portion of the Scriptures. As he studied with earnest prayer for divine enlightenment, that which had before appeared dark to his understanding was made clear. He experienced the truth of the psalmist's words: "The entrance of Thy words giveth light; it giveth understanding unto the simple." Psalm 119:130. </a:t>
            </a:r>
            <a:r>
              <a:rPr lang="en-US" sz="2000" b="1" u="sng" dirty="0"/>
              <a:t>With intense interest he studied the books of Daniel and the Revelation, employing the same principles of interpretation as in the other scriptures, and found, to his great joy, that the prophetic symbols could be understood.</a:t>
            </a:r>
            <a:r>
              <a:rPr lang="en-US" sz="2000" dirty="0"/>
              <a:t> He saw that the prophecies, so far as they had been fulfilled, had been fulfilled literally; that all the various figures, metaphors, parables, similitudes, etc., were either explained in their immediate connection, or the terms in which they were expressed were defined in other scriptures, and when thus explained, were to be literally understood”—GC, p. 317, 320</a:t>
            </a:r>
          </a:p>
        </p:txBody>
      </p:sp>
    </p:spTree>
    <p:extLst>
      <p:ext uri="{BB962C8B-B14F-4D97-AF65-F5344CB8AC3E}">
        <p14:creationId xmlns:p14="http://schemas.microsoft.com/office/powerpoint/2010/main" val="3017869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02DDA-AF0D-4907-AD02-A23B41DD5CBB}"/>
              </a:ext>
            </a:extLst>
          </p:cNvPr>
          <p:cNvSpPr>
            <a:spLocks noGrp="1"/>
          </p:cNvSpPr>
          <p:nvPr>
            <p:ph type="title"/>
          </p:nvPr>
        </p:nvSpPr>
        <p:spPr>
          <a:xfrm>
            <a:off x="996820" y="-316010"/>
            <a:ext cx="10515600" cy="1325563"/>
          </a:xfrm>
        </p:spPr>
        <p:txBody>
          <a:bodyPr/>
          <a:lstStyle/>
          <a:p>
            <a:r>
              <a:rPr lang="en-US" b="1" dirty="0">
                <a:solidFill>
                  <a:srgbClr val="7030A0"/>
                </a:solidFill>
                <a:effectLst>
                  <a:outerShdw blurRad="38100" dist="38100" dir="2700000" algn="tl">
                    <a:srgbClr val="000000">
                      <a:alpha val="43137"/>
                    </a:srgbClr>
                  </a:outerShdw>
                </a:effectLst>
              </a:rPr>
              <a:t>First Angel’s Message in History</a:t>
            </a:r>
          </a:p>
        </p:txBody>
      </p:sp>
      <p:sp>
        <p:nvSpPr>
          <p:cNvPr id="4" name="TextBox 3">
            <a:extLst>
              <a:ext uri="{FF2B5EF4-FFF2-40B4-BE49-F238E27FC236}">
                <a16:creationId xmlns:a16="http://schemas.microsoft.com/office/drawing/2014/main" id="{1C3538B0-B2F8-452B-A12D-40392EBF74F6}"/>
              </a:ext>
            </a:extLst>
          </p:cNvPr>
          <p:cNvSpPr txBox="1"/>
          <p:nvPr/>
        </p:nvSpPr>
        <p:spPr>
          <a:xfrm>
            <a:off x="83976" y="678730"/>
            <a:ext cx="7035282" cy="60016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“All heaven watched with the deepest interest the reception of the first angel's message. But many who professed to love Jesus, and who shed tears as they read the story of the cross, derided the good news of His coming. Instead of receiving the message with gladness, they declared it to be a delusion. They hated those who loved His appearing and shut them out of the churches.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Those who rejected the first message could not be benefited by the second; neither were they benefited by the midnight cry, which was to prepare them to enter with Jesus by faith into the most holy place of the heavenly sanctuary. And by rejecting the two former messages, they have so darkened their understanding that they can see no light in the third angel's message, which shows the way into the most holy place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EW, 260-261</a:t>
            </a:r>
          </a:p>
        </p:txBody>
      </p:sp>
      <p:pic>
        <p:nvPicPr>
          <p:cNvPr id="5" name="Picture 4">
            <a:extLst>
              <a:ext uri="{FF2B5EF4-FFF2-40B4-BE49-F238E27FC236}">
                <a16:creationId xmlns:a16="http://schemas.microsoft.com/office/drawing/2014/main" id="{096B96E2-8AFF-48E6-8767-1080737428D9}"/>
              </a:ext>
            </a:extLst>
          </p:cNvPr>
          <p:cNvPicPr>
            <a:picLocks noChangeAspect="1"/>
          </p:cNvPicPr>
          <p:nvPr/>
        </p:nvPicPr>
        <p:blipFill>
          <a:blip r:embed="rId2"/>
          <a:stretch>
            <a:fillRect/>
          </a:stretch>
        </p:blipFill>
        <p:spPr>
          <a:xfrm>
            <a:off x="7548466" y="678730"/>
            <a:ext cx="4075922" cy="5747050"/>
          </a:xfrm>
          <a:prstGeom prst="rect">
            <a:avLst/>
          </a:prstGeom>
        </p:spPr>
      </p:pic>
    </p:spTree>
    <p:extLst>
      <p:ext uri="{BB962C8B-B14F-4D97-AF65-F5344CB8AC3E}">
        <p14:creationId xmlns:p14="http://schemas.microsoft.com/office/powerpoint/2010/main" val="49491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638AD-F52C-425B-A211-82AD835AD8A7}"/>
              </a:ext>
            </a:extLst>
          </p:cNvPr>
          <p:cNvSpPr>
            <a:spLocks noGrp="1"/>
          </p:cNvSpPr>
          <p:nvPr>
            <p:ph type="title"/>
          </p:nvPr>
        </p:nvSpPr>
        <p:spPr>
          <a:xfrm>
            <a:off x="1006151" y="-390654"/>
            <a:ext cx="10515600" cy="1325563"/>
          </a:xfrm>
        </p:spPr>
        <p:txBody>
          <a:bodyPr/>
          <a:lstStyle/>
          <a:p>
            <a:r>
              <a:rPr lang="en-US" dirty="0">
                <a:solidFill>
                  <a:srgbClr val="FF0000"/>
                </a:solidFill>
              </a:rPr>
              <a:t>The Worldwide Message Proclaimed!</a:t>
            </a:r>
          </a:p>
        </p:txBody>
      </p:sp>
      <p:sp>
        <p:nvSpPr>
          <p:cNvPr id="4" name="TextBox 3">
            <a:extLst>
              <a:ext uri="{FF2B5EF4-FFF2-40B4-BE49-F238E27FC236}">
                <a16:creationId xmlns:a16="http://schemas.microsoft.com/office/drawing/2014/main" id="{AF579C04-94B1-4C49-BC6C-EA480EAA045E}"/>
              </a:ext>
            </a:extLst>
          </p:cNvPr>
          <p:cNvSpPr txBox="1"/>
          <p:nvPr/>
        </p:nvSpPr>
        <p:spPr>
          <a:xfrm>
            <a:off x="1835020" y="401216"/>
            <a:ext cx="10356980" cy="63709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 meet the growing interest, large tents were used, and grove meetings here held in summer season. Some of the largest church buildings and public halls were used in the winter, and all were packed to their utmost capacity with interested listeners.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Instead of Elder Miller now standing, as had previous in 1840, ‘almost alone’ in declaring the message, about three hundred joined him in publicly proclaiming the termination of the twenty-three-hundred-day period, and in giving the cry ‘There shall be time no longer,’ and ‘The hour of his judgment is come.’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This we see how, when the Lord’s time came for the message to make its world-wide advancement, his word was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fulfilled, and the millions were moved, with a desire to hear the call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What was true of the movement in America was true in other countries.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From the year 1840, instead of a few individuals scattering their publications, scores sprang, as it were, to the front to proclaim the cry. In England there were seven hundred ministers of the Church of England alone proclaiming the message, to say </a:t>
            </a:r>
            <a:r>
              <a:rPr kumimoji="0" lang="en-US" sz="2400" b="1" i="0" u="sng" strike="noStrike" kern="1200" cap="none" spc="0" normalizeH="0" baseline="0" noProof="0" dirty="0" err="1">
                <a:ln>
                  <a:noFill/>
                </a:ln>
                <a:solidFill>
                  <a:prstClr val="black"/>
                </a:solidFill>
                <a:effectLst/>
                <a:uLnTx/>
                <a:uFillTx/>
                <a:latin typeface="Calibri" panose="020F0502020204030204"/>
                <a:ea typeface="+mn-ea"/>
                <a:cs typeface="+mn-cs"/>
              </a:rPr>
              <a:t>nought</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 of the scores of others engaged in the same work</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more than a score of the different leading nations of the earth a message going with that zeal which the looker-on to say, ‘This people are terribly in earnest.’”—Loughborough, The Great Second Advent Movement, p. 188</a:t>
            </a:r>
          </a:p>
        </p:txBody>
      </p:sp>
      <p:pic>
        <p:nvPicPr>
          <p:cNvPr id="6" name="Picture 5">
            <a:extLst>
              <a:ext uri="{FF2B5EF4-FFF2-40B4-BE49-F238E27FC236}">
                <a16:creationId xmlns:a16="http://schemas.microsoft.com/office/drawing/2014/main" id="{91326EA5-7DFA-43D4-BBDE-64B3171E9E7C}"/>
              </a:ext>
            </a:extLst>
          </p:cNvPr>
          <p:cNvPicPr>
            <a:picLocks noChangeAspect="1"/>
          </p:cNvPicPr>
          <p:nvPr/>
        </p:nvPicPr>
        <p:blipFill>
          <a:blip r:embed="rId2"/>
          <a:stretch>
            <a:fillRect/>
          </a:stretch>
        </p:blipFill>
        <p:spPr>
          <a:xfrm>
            <a:off x="-13687" y="825761"/>
            <a:ext cx="1848707" cy="2603239"/>
          </a:xfrm>
          <a:prstGeom prst="rect">
            <a:avLst/>
          </a:prstGeom>
        </p:spPr>
      </p:pic>
      <p:pic>
        <p:nvPicPr>
          <p:cNvPr id="7" name="Picture 6">
            <a:extLst>
              <a:ext uri="{FF2B5EF4-FFF2-40B4-BE49-F238E27FC236}">
                <a16:creationId xmlns:a16="http://schemas.microsoft.com/office/drawing/2014/main" id="{78E84504-CB81-45A3-BCC4-3A6838B30BA2}"/>
              </a:ext>
            </a:extLst>
          </p:cNvPr>
          <p:cNvPicPr>
            <a:picLocks noChangeAspect="1"/>
          </p:cNvPicPr>
          <p:nvPr/>
        </p:nvPicPr>
        <p:blipFill>
          <a:blip r:embed="rId3"/>
          <a:stretch>
            <a:fillRect/>
          </a:stretch>
        </p:blipFill>
        <p:spPr>
          <a:xfrm>
            <a:off x="0" y="3999673"/>
            <a:ext cx="1827789" cy="2275256"/>
          </a:xfrm>
          <a:prstGeom prst="rect">
            <a:avLst/>
          </a:prstGeom>
        </p:spPr>
      </p:pic>
    </p:spTree>
    <p:extLst>
      <p:ext uri="{BB962C8B-B14F-4D97-AF65-F5344CB8AC3E}">
        <p14:creationId xmlns:p14="http://schemas.microsoft.com/office/powerpoint/2010/main" val="10034521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34138-366B-4341-A714-CF8681118A32}"/>
              </a:ext>
            </a:extLst>
          </p:cNvPr>
          <p:cNvSpPr>
            <a:spLocks noGrp="1"/>
          </p:cNvSpPr>
          <p:nvPr>
            <p:ph type="title"/>
          </p:nvPr>
        </p:nvSpPr>
        <p:spPr>
          <a:xfrm>
            <a:off x="838200" y="-213373"/>
            <a:ext cx="10515600" cy="1325563"/>
          </a:xfrm>
        </p:spPr>
        <p:txBody>
          <a:bodyPr/>
          <a:lstStyle/>
          <a:p>
            <a:pPr algn="ctr"/>
            <a:r>
              <a:rPr lang="en-US" dirty="0"/>
              <a:t>A Message Meant For Rejoicing!</a:t>
            </a:r>
          </a:p>
        </p:txBody>
      </p:sp>
      <p:sp>
        <p:nvSpPr>
          <p:cNvPr id="4" name="TextBox 3">
            <a:extLst>
              <a:ext uri="{FF2B5EF4-FFF2-40B4-BE49-F238E27FC236}">
                <a16:creationId xmlns:a16="http://schemas.microsoft.com/office/drawing/2014/main" id="{24DF1192-EA06-4A6F-823C-849209811EEB}"/>
              </a:ext>
            </a:extLst>
          </p:cNvPr>
          <p:cNvSpPr txBox="1"/>
          <p:nvPr/>
        </p:nvSpPr>
        <p:spPr>
          <a:xfrm>
            <a:off x="5959929" y="874960"/>
            <a:ext cx="6097554" cy="5693866"/>
          </a:xfrm>
          <a:prstGeom prst="rect">
            <a:avLst/>
          </a:prstGeom>
          <a:noFill/>
        </p:spPr>
        <p:txBody>
          <a:bodyPr wrap="square">
            <a:spAutoFit/>
          </a:bodyPr>
          <a:lstStyle/>
          <a:p>
            <a:r>
              <a:rPr lang="en-US" sz="2800" dirty="0"/>
              <a:t>Rev. 10:9-11 “And I went unto the angel, and said unto him, Give me the little book. And he said unto me, </a:t>
            </a:r>
            <a:r>
              <a:rPr lang="en-US" sz="2800" b="1" u="sng" dirty="0"/>
              <a:t>Take it, and eat it up; and it shall make thy belly bitter, but it shall be in thy mouth sweet as honey.</a:t>
            </a:r>
            <a:r>
              <a:rPr lang="en-US" sz="2800" dirty="0"/>
              <a:t> And I took the little book out of the angel's hand, and ate it up; and it was in my mouth sweet as honey: and as soon as I had eaten it, my belly was bitter. And he said unto me, Thou must prophesy again before many peoples, and nations, and tongues, and kings.”</a:t>
            </a:r>
          </a:p>
        </p:txBody>
      </p:sp>
      <p:pic>
        <p:nvPicPr>
          <p:cNvPr id="5" name="Picture 4">
            <a:extLst>
              <a:ext uri="{FF2B5EF4-FFF2-40B4-BE49-F238E27FC236}">
                <a16:creationId xmlns:a16="http://schemas.microsoft.com/office/drawing/2014/main" id="{3F3EC59E-CBFD-46E5-8F47-58FE4D189B61}"/>
              </a:ext>
            </a:extLst>
          </p:cNvPr>
          <p:cNvPicPr>
            <a:picLocks noChangeAspect="1"/>
          </p:cNvPicPr>
          <p:nvPr/>
        </p:nvPicPr>
        <p:blipFill>
          <a:blip r:embed="rId2"/>
          <a:stretch>
            <a:fillRect/>
          </a:stretch>
        </p:blipFill>
        <p:spPr>
          <a:xfrm>
            <a:off x="251460" y="1935163"/>
            <a:ext cx="5186172" cy="3124200"/>
          </a:xfrm>
          <a:prstGeom prst="rect">
            <a:avLst/>
          </a:prstGeom>
        </p:spPr>
      </p:pic>
    </p:spTree>
    <p:extLst>
      <p:ext uri="{BB962C8B-B14F-4D97-AF65-F5344CB8AC3E}">
        <p14:creationId xmlns:p14="http://schemas.microsoft.com/office/powerpoint/2010/main" val="150413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8D429-B5A0-4036-8BE2-24D21C1253E9}"/>
              </a:ext>
            </a:extLst>
          </p:cNvPr>
          <p:cNvSpPr>
            <a:spLocks noGrp="1"/>
          </p:cNvSpPr>
          <p:nvPr>
            <p:ph type="title"/>
          </p:nvPr>
        </p:nvSpPr>
        <p:spPr>
          <a:xfrm>
            <a:off x="968829" y="-325340"/>
            <a:ext cx="10515600" cy="1325563"/>
          </a:xfrm>
        </p:spPr>
        <p:txBody>
          <a:bodyPr/>
          <a:lstStyle/>
          <a:p>
            <a:r>
              <a:rPr lang="en-US" dirty="0">
                <a:solidFill>
                  <a:srgbClr val="FF0000"/>
                </a:solidFill>
              </a:rPr>
              <a:t>The Second Great Disappointment</a:t>
            </a:r>
          </a:p>
        </p:txBody>
      </p:sp>
      <p:sp>
        <p:nvSpPr>
          <p:cNvPr id="4" name="TextBox 3">
            <a:extLst>
              <a:ext uri="{FF2B5EF4-FFF2-40B4-BE49-F238E27FC236}">
                <a16:creationId xmlns:a16="http://schemas.microsoft.com/office/drawing/2014/main" id="{DCD812FE-C419-401A-84A0-DC4A602A6496}"/>
              </a:ext>
            </a:extLst>
          </p:cNvPr>
          <p:cNvSpPr txBox="1"/>
          <p:nvPr/>
        </p:nvSpPr>
        <p:spPr>
          <a:xfrm>
            <a:off x="221602" y="700313"/>
            <a:ext cx="8110635" cy="6001643"/>
          </a:xfrm>
          <a:prstGeom prst="rect">
            <a:avLst/>
          </a:prstGeom>
          <a:noFill/>
        </p:spPr>
        <p:txBody>
          <a:bodyPr wrap="square">
            <a:spAutoFit/>
          </a:bodyPr>
          <a:lstStyle/>
          <a:p>
            <a:r>
              <a:rPr lang="en-US" sz="2400" dirty="0"/>
              <a:t>“Both the prophecy of Daniel 8:14, "Unto two thousand and three hundred days; then shall the sanctuary be cleansed," and the first angel's message, "</a:t>
            </a:r>
            <a:r>
              <a:rPr lang="en-US" sz="2400" b="1" u="sng" dirty="0"/>
              <a:t>Fear God, and give glory to Him; for the hour of His judgment is come," pointed to Christ's ministration in the most holy place, to the investigative judgment, and not to the coming of Christ for the redemption of His people and the destruction of the wicked</a:t>
            </a:r>
            <a:r>
              <a:rPr lang="en-US" sz="2400" dirty="0"/>
              <a:t>. The mistake had not been in the reckoning of the prophetic periods, but in the event to take place at the end of the 2300 days. Through this error the believers had suffered disappointment, yet all that was foretold by the prophecy, and all that they had any Scripture warrant to expect, had been accomplished. At the very time when they were lamenting the failure of their hopes, the event had taken place which was foretold by the message, and which must be fulfilled before the Lord could appear to give reward to His servants.”—GC, p. 424</a:t>
            </a:r>
          </a:p>
        </p:txBody>
      </p:sp>
      <p:pic>
        <p:nvPicPr>
          <p:cNvPr id="5" name="Picture 4">
            <a:extLst>
              <a:ext uri="{FF2B5EF4-FFF2-40B4-BE49-F238E27FC236}">
                <a16:creationId xmlns:a16="http://schemas.microsoft.com/office/drawing/2014/main" id="{8F18EDAB-6DEC-4F57-A13D-712095B65B70}"/>
              </a:ext>
            </a:extLst>
          </p:cNvPr>
          <p:cNvPicPr>
            <a:picLocks noChangeAspect="1"/>
          </p:cNvPicPr>
          <p:nvPr/>
        </p:nvPicPr>
        <p:blipFill>
          <a:blip r:embed="rId2"/>
          <a:stretch>
            <a:fillRect/>
          </a:stretch>
        </p:blipFill>
        <p:spPr>
          <a:xfrm>
            <a:off x="8332237" y="561684"/>
            <a:ext cx="3484539" cy="1829383"/>
          </a:xfrm>
          <a:prstGeom prst="rect">
            <a:avLst/>
          </a:prstGeom>
        </p:spPr>
      </p:pic>
      <p:pic>
        <p:nvPicPr>
          <p:cNvPr id="6" name="Picture 5">
            <a:extLst>
              <a:ext uri="{FF2B5EF4-FFF2-40B4-BE49-F238E27FC236}">
                <a16:creationId xmlns:a16="http://schemas.microsoft.com/office/drawing/2014/main" id="{05E587FA-1908-45FE-BAE0-F1BBF02C4433}"/>
              </a:ext>
            </a:extLst>
          </p:cNvPr>
          <p:cNvPicPr>
            <a:picLocks noChangeAspect="1"/>
          </p:cNvPicPr>
          <p:nvPr/>
        </p:nvPicPr>
        <p:blipFill rotWithShape="1">
          <a:blip r:embed="rId3"/>
          <a:srcRect t="12045" b="12380"/>
          <a:stretch/>
        </p:blipFill>
        <p:spPr>
          <a:xfrm>
            <a:off x="8332237" y="2529696"/>
            <a:ext cx="3654490" cy="2071397"/>
          </a:xfrm>
          <a:prstGeom prst="rect">
            <a:avLst/>
          </a:prstGeom>
        </p:spPr>
      </p:pic>
      <p:pic>
        <p:nvPicPr>
          <p:cNvPr id="7" name="Picture 6">
            <a:extLst>
              <a:ext uri="{FF2B5EF4-FFF2-40B4-BE49-F238E27FC236}">
                <a16:creationId xmlns:a16="http://schemas.microsoft.com/office/drawing/2014/main" id="{1084C66E-720A-4B45-BF46-3BF02E84315C}"/>
              </a:ext>
            </a:extLst>
          </p:cNvPr>
          <p:cNvPicPr>
            <a:picLocks noChangeAspect="1"/>
          </p:cNvPicPr>
          <p:nvPr/>
        </p:nvPicPr>
        <p:blipFill>
          <a:blip r:embed="rId4"/>
          <a:stretch>
            <a:fillRect/>
          </a:stretch>
        </p:blipFill>
        <p:spPr>
          <a:xfrm>
            <a:off x="8623873" y="4739722"/>
            <a:ext cx="3484539" cy="2090723"/>
          </a:xfrm>
          <a:prstGeom prst="rect">
            <a:avLst/>
          </a:prstGeom>
        </p:spPr>
      </p:pic>
    </p:spTree>
    <p:extLst>
      <p:ext uri="{BB962C8B-B14F-4D97-AF65-F5344CB8AC3E}">
        <p14:creationId xmlns:p14="http://schemas.microsoft.com/office/powerpoint/2010/main" val="3982798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12C0B-0325-4425-B565-136F654AAB4A}"/>
              </a:ext>
            </a:extLst>
          </p:cNvPr>
          <p:cNvSpPr>
            <a:spLocks noGrp="1"/>
          </p:cNvSpPr>
          <p:nvPr>
            <p:ph type="title"/>
          </p:nvPr>
        </p:nvSpPr>
        <p:spPr>
          <a:xfrm>
            <a:off x="653143" y="-344002"/>
            <a:ext cx="11428445" cy="1325563"/>
          </a:xfrm>
        </p:spPr>
        <p:txBody>
          <a:bodyPr/>
          <a:lstStyle/>
          <a:p>
            <a:r>
              <a:rPr lang="en-US" b="1" dirty="0">
                <a:solidFill>
                  <a:srgbClr val="FF0000"/>
                </a:solidFill>
                <a:effectLst>
                  <a:outerShdw blurRad="38100" dist="38100" dir="2700000" algn="tl">
                    <a:srgbClr val="000000">
                      <a:alpha val="43137"/>
                    </a:srgbClr>
                  </a:outerShdw>
                </a:effectLst>
              </a:rPr>
              <a:t>Difference Between the Spring and the Fall Feasts</a:t>
            </a:r>
          </a:p>
        </p:txBody>
      </p:sp>
      <p:sp>
        <p:nvSpPr>
          <p:cNvPr id="3" name="TextBox 2">
            <a:extLst>
              <a:ext uri="{FF2B5EF4-FFF2-40B4-BE49-F238E27FC236}">
                <a16:creationId xmlns:a16="http://schemas.microsoft.com/office/drawing/2014/main" id="{23C1E714-D5BB-4788-A2DE-725F58C54D9C}"/>
              </a:ext>
            </a:extLst>
          </p:cNvPr>
          <p:cNvSpPr txBox="1"/>
          <p:nvPr/>
        </p:nvSpPr>
        <p:spPr>
          <a:xfrm>
            <a:off x="233264" y="662473"/>
            <a:ext cx="7501814" cy="6124754"/>
          </a:xfrm>
          <a:prstGeom prst="rect">
            <a:avLst/>
          </a:prstGeom>
          <a:noFill/>
        </p:spPr>
        <p:txBody>
          <a:bodyPr wrap="square" rtlCol="0">
            <a:spAutoFit/>
          </a:bodyPr>
          <a:lstStyle/>
          <a:p>
            <a:r>
              <a:rPr lang="en-US" sz="2800" b="1" dirty="0"/>
              <a:t>Spring: </a:t>
            </a:r>
            <a:r>
              <a:rPr lang="en-US" sz="2800" dirty="0"/>
              <a:t>The Spring Feasts in prophecy surrounded the 1st Coming of the Son of God, each element highlighted the ministry, death, burial, resurrection of Christ and the beginning of His ministration in the Sanctuary above (the “Daily”)—these feasts revolve around the literal and spiritual harvest time</a:t>
            </a:r>
          </a:p>
          <a:p>
            <a:endParaRPr lang="en-US" sz="2800" b="1" dirty="0"/>
          </a:p>
          <a:p>
            <a:r>
              <a:rPr lang="en-US" sz="2800" b="1" dirty="0"/>
              <a:t>Fall: </a:t>
            </a:r>
            <a:r>
              <a:rPr lang="en-US" sz="2800" dirty="0"/>
              <a:t>The Fall Feasts in prophecy surround the 2</a:t>
            </a:r>
            <a:r>
              <a:rPr lang="en-US" sz="2800" baseline="30000" dirty="0"/>
              <a:t>nd</a:t>
            </a:r>
            <a:r>
              <a:rPr lang="en-US" sz="2800" dirty="0"/>
              <a:t> Coming of the Son of God, each element highlights the ministry, Judgment, and Return of Christ and the closing of His ministration in the Sanctuary above (the “Yearly”)—these feasts revolve around the literal and spiritual harvest time</a:t>
            </a:r>
            <a:endParaRPr lang="en-US" sz="2800" b="1" dirty="0"/>
          </a:p>
        </p:txBody>
      </p:sp>
      <p:pic>
        <p:nvPicPr>
          <p:cNvPr id="4" name="Picture 3">
            <a:extLst>
              <a:ext uri="{FF2B5EF4-FFF2-40B4-BE49-F238E27FC236}">
                <a16:creationId xmlns:a16="http://schemas.microsoft.com/office/drawing/2014/main" id="{2A16E51D-3ADE-43C5-BD5B-69A18D497237}"/>
              </a:ext>
            </a:extLst>
          </p:cNvPr>
          <p:cNvPicPr>
            <a:picLocks noChangeAspect="1"/>
          </p:cNvPicPr>
          <p:nvPr/>
        </p:nvPicPr>
        <p:blipFill>
          <a:blip r:embed="rId2"/>
          <a:stretch>
            <a:fillRect/>
          </a:stretch>
        </p:blipFill>
        <p:spPr>
          <a:xfrm>
            <a:off x="7603767" y="662473"/>
            <a:ext cx="4149791" cy="2766527"/>
          </a:xfrm>
          <a:prstGeom prst="rect">
            <a:avLst/>
          </a:prstGeom>
        </p:spPr>
      </p:pic>
      <p:pic>
        <p:nvPicPr>
          <p:cNvPr id="5" name="Picture 4">
            <a:extLst>
              <a:ext uri="{FF2B5EF4-FFF2-40B4-BE49-F238E27FC236}">
                <a16:creationId xmlns:a16="http://schemas.microsoft.com/office/drawing/2014/main" id="{6601AF7E-E8DA-4BF1-94BF-719C3CA5CB40}"/>
              </a:ext>
            </a:extLst>
          </p:cNvPr>
          <p:cNvPicPr>
            <a:picLocks noChangeAspect="1"/>
          </p:cNvPicPr>
          <p:nvPr/>
        </p:nvPicPr>
        <p:blipFill>
          <a:blip r:embed="rId3"/>
          <a:stretch>
            <a:fillRect/>
          </a:stretch>
        </p:blipFill>
        <p:spPr>
          <a:xfrm>
            <a:off x="7829257" y="3724850"/>
            <a:ext cx="3495675" cy="2796540"/>
          </a:xfrm>
          <a:prstGeom prst="rect">
            <a:avLst/>
          </a:prstGeom>
        </p:spPr>
      </p:pic>
    </p:spTree>
    <p:extLst>
      <p:ext uri="{BB962C8B-B14F-4D97-AF65-F5344CB8AC3E}">
        <p14:creationId xmlns:p14="http://schemas.microsoft.com/office/powerpoint/2010/main" val="358678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9139D-0FDF-4A18-B7F7-B9CC23AF1BB2}"/>
              </a:ext>
            </a:extLst>
          </p:cNvPr>
          <p:cNvSpPr>
            <a:spLocks noGrp="1"/>
          </p:cNvSpPr>
          <p:nvPr>
            <p:ph type="title"/>
          </p:nvPr>
        </p:nvSpPr>
        <p:spPr>
          <a:xfrm>
            <a:off x="838200" y="-362663"/>
            <a:ext cx="10515600" cy="1325563"/>
          </a:xfrm>
        </p:spPr>
        <p:txBody>
          <a:bodyPr/>
          <a:lstStyle/>
          <a:p>
            <a:r>
              <a:rPr lang="en-US" b="1" dirty="0">
                <a:effectLst>
                  <a:outerShdw blurRad="38100" dist="38100" dir="2700000" algn="tl">
                    <a:srgbClr val="000000">
                      <a:alpha val="43137"/>
                    </a:srgbClr>
                  </a:outerShdw>
                </a:effectLst>
              </a:rPr>
              <a:t>The Power of the Message</a:t>
            </a:r>
          </a:p>
        </p:txBody>
      </p:sp>
      <p:sp>
        <p:nvSpPr>
          <p:cNvPr id="4" name="TextBox 3">
            <a:extLst>
              <a:ext uri="{FF2B5EF4-FFF2-40B4-BE49-F238E27FC236}">
                <a16:creationId xmlns:a16="http://schemas.microsoft.com/office/drawing/2014/main" id="{3ED337BB-D5B3-4B2C-BB18-82BDD6137CF6}"/>
              </a:ext>
            </a:extLst>
          </p:cNvPr>
          <p:cNvSpPr txBox="1"/>
          <p:nvPr/>
        </p:nvSpPr>
        <p:spPr>
          <a:xfrm>
            <a:off x="0" y="507604"/>
            <a:ext cx="12192000" cy="61863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200" b="1" i="0" u="sng" strike="noStrike" kern="1200" cap="none" spc="0" normalizeH="0" baseline="0" noProof="0" dirty="0">
                <a:ln>
                  <a:noFill/>
                </a:ln>
                <a:solidFill>
                  <a:prstClr val="black"/>
                </a:solidFill>
                <a:effectLst/>
                <a:uLnTx/>
                <a:uFillTx/>
                <a:latin typeface="Calibri" panose="020F0502020204030204"/>
                <a:ea typeface="+mn-ea"/>
                <a:cs typeface="+mn-cs"/>
              </a:rPr>
              <a:t>To William Miller and his </a:t>
            </a:r>
            <a:r>
              <a:rPr kumimoji="0" lang="en-US" sz="2200" b="1" i="0" u="sng" strike="noStrike" kern="1200" cap="none" spc="0" normalizeH="0" baseline="0" noProof="0" dirty="0" err="1">
                <a:ln>
                  <a:noFill/>
                </a:ln>
                <a:solidFill>
                  <a:prstClr val="black"/>
                </a:solidFill>
                <a:effectLst/>
                <a:uLnTx/>
                <a:uFillTx/>
                <a:latin typeface="Calibri" panose="020F0502020204030204"/>
                <a:ea typeface="+mn-ea"/>
                <a:cs typeface="+mn-cs"/>
              </a:rPr>
              <a:t>colaborers</a:t>
            </a:r>
            <a:r>
              <a:rPr kumimoji="0" lang="en-US" sz="2200" b="1" i="0" u="sng" strike="noStrike" kern="1200" cap="none" spc="0" normalizeH="0" baseline="0" noProof="0" dirty="0">
                <a:ln>
                  <a:noFill/>
                </a:ln>
                <a:solidFill>
                  <a:prstClr val="black"/>
                </a:solidFill>
                <a:effectLst/>
                <a:uLnTx/>
                <a:uFillTx/>
                <a:latin typeface="Calibri" panose="020F0502020204030204"/>
                <a:ea typeface="+mn-ea"/>
                <a:cs typeface="+mn-cs"/>
              </a:rPr>
              <a:t> it was given to preach the warning in America. This country became the center of the great advent movement. It was here that the prophecy of the first angel's message had its most direct fulfillment.</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The writings of Miller and his associates were carried to distant lands. Wherever missionaries had penetrated in all the world, were sent the glad tidings of Christ's speedy return. Far and wide spread the message of the everlasting gospel: "Fear God, and give glory to Him; for the hour of His judgment is come.“ </a:t>
            </a:r>
            <a:r>
              <a:rPr kumimoji="0" lang="en-US" sz="2200" b="1" i="0" u="sng" strike="noStrike" kern="1200" cap="none" spc="0" normalizeH="0" baseline="0" noProof="0" dirty="0">
                <a:ln>
                  <a:noFill/>
                </a:ln>
                <a:solidFill>
                  <a:prstClr val="black"/>
                </a:solidFill>
                <a:effectLst/>
                <a:uLnTx/>
                <a:uFillTx/>
                <a:latin typeface="Calibri" panose="020F0502020204030204"/>
                <a:ea typeface="+mn-ea"/>
                <a:cs typeface="+mn-cs"/>
              </a:rPr>
              <a:t>The testimony of the prophecies which seemed to point to the coming of Christ in the spring of 1844 took deep hold of the minds of the people. As the message went from state to state, there was everywhere awakened widespread interest</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Many were convinced that the arguments from the prophetic periods were correct, and, sacrificing their pride of opinion, they joyfully received the truth. Some ministers laid aside their sectarian views and feelings, left their salaries and their churches, and united in proclaiming the coming of Jesus. </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There were comparatively few ministers, however, who would accept this message; therefore it was largely committed to humble laymen. Farmers left their fields, mechanics their tools, traders their merchandise, professional men their positions; and yet the number of workers was small in comparison with the work to be accomplished. The condition of an ungodly church and a world lying in wickedness, burdened the souls of the true watchmen, and they willingly endured toil, privation, and suffering, that they might call men to repentance unto salvation. Though opposed by Satan, the work went steadily forward, and the advent truth was accepted by many thousands</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”—GC, p. 368</a:t>
            </a:r>
          </a:p>
        </p:txBody>
      </p:sp>
    </p:spTree>
    <p:extLst>
      <p:ext uri="{BB962C8B-B14F-4D97-AF65-F5344CB8AC3E}">
        <p14:creationId xmlns:p14="http://schemas.microsoft.com/office/powerpoint/2010/main" val="19491919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DB6A4-9BB8-4A42-A16A-42E2AF106522}"/>
              </a:ext>
            </a:extLst>
          </p:cNvPr>
          <p:cNvSpPr>
            <a:spLocks noGrp="1"/>
          </p:cNvSpPr>
          <p:nvPr>
            <p:ph type="title"/>
          </p:nvPr>
        </p:nvSpPr>
        <p:spPr>
          <a:xfrm>
            <a:off x="922176" y="-405894"/>
            <a:ext cx="10515600" cy="1325563"/>
          </a:xfrm>
        </p:spPr>
        <p:txBody>
          <a:bodyPr/>
          <a:lstStyle/>
          <a:p>
            <a:r>
              <a:rPr lang="en-US" dirty="0">
                <a:solidFill>
                  <a:srgbClr val="FF0000"/>
                </a:solidFill>
              </a:rPr>
              <a:t>The Acceptance of the Sabbath </a:t>
            </a:r>
          </a:p>
        </p:txBody>
      </p:sp>
      <p:sp>
        <p:nvSpPr>
          <p:cNvPr id="4" name="TextBox 3">
            <a:extLst>
              <a:ext uri="{FF2B5EF4-FFF2-40B4-BE49-F238E27FC236}">
                <a16:creationId xmlns:a16="http://schemas.microsoft.com/office/drawing/2014/main" id="{A6F1B370-1F9A-4DB3-8F69-AD86FE2F9E39}"/>
              </a:ext>
            </a:extLst>
          </p:cNvPr>
          <p:cNvSpPr txBox="1"/>
          <p:nvPr/>
        </p:nvSpPr>
        <p:spPr>
          <a:xfrm>
            <a:off x="0" y="378493"/>
            <a:ext cx="12192000" cy="65556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“As we trace the story of the beginning of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Sabbathkeeping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among the early Adventists, we go to a little church in the township of Washington in the heart of New Hampshire, the state that adjoins Maine on the east and whose western boundary is within sixty miles of the New York state line. Here the members of an independent Christian church in 1843 heard and accepted the preaching of the Advent message. It was an earnest group. Into their midst came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 Seventh Day Baptist, Rachel Oakes, who distributed tracts setting forth the binding claims of the fourth commandment. Some in 1844 saw and accepted this Bible truth. One of their number, William Farnsworth, in a Sunday morning service, stood to his feet and declared that he intended to keep God’s Sabbath of the fourth commandment. A dozen others joined him, taking their stand firmly on all of God’s commandments. They were the first Seventh-day Adventists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The minister who cared for this church group, Frederick Wheeler, soon accepted the seventh-day Sabbath and was the first Adventist minister to do so. Another of the Advent preachers, T. M. Preble, who lived in the same state, accepted the Sabbath truth and in February, 1845, published an article in the Hope of Israel, one of the Adventist journals, setting forth the binding claims of the fourth commandment. Joseph Bates, a prominent Adventist minister residing in Fairhaven, Massachusetts, read the Preble article and accepted the Seventh-day Sabbath. Shortly thereafter,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Elder Bates journeyed to Washington, New Hampshire, to study this new-found truth with the </a:t>
            </a:r>
            <a:r>
              <a:rPr kumimoji="0" lang="en-US" sz="2000" b="1" i="0" u="none" strike="noStrike" kern="1200" cap="none" spc="0" normalizeH="0" baseline="0" noProof="0" dirty="0" err="1">
                <a:ln>
                  <a:noFill/>
                </a:ln>
                <a:solidFill>
                  <a:prstClr val="black"/>
                </a:solidFill>
                <a:effectLst/>
                <a:uLnTx/>
                <a:uFillTx/>
                <a:latin typeface="Calibri" panose="020F0502020204030204"/>
                <a:ea typeface="+mn-ea"/>
                <a:cs typeface="+mn-cs"/>
              </a:rPr>
              <a:t>Sabbathkeeping</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Adventists residing there. When he returned to his home, he was fully convinced of the Sabbath truth. Bates in time determined to publish a tract setting forth the binding claims of the fourth commandment. His 48-page Sabbath pamphlet was published in August, 1846</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 copy of it came to the hands of James and Ellen White at about the time of their marriage in late August. From the scriptural evidence therein presented, they accepted, and began to keep the seventh-day Sabbath. Of this Ellen White later wrote: “In the autumn of 1846 we began to observe the Bible Sabbath, and to teach and defend it” Early Writings, preface, p. xix-xxi</a:t>
            </a:r>
          </a:p>
        </p:txBody>
      </p:sp>
    </p:spTree>
    <p:extLst>
      <p:ext uri="{BB962C8B-B14F-4D97-AF65-F5344CB8AC3E}">
        <p14:creationId xmlns:p14="http://schemas.microsoft.com/office/powerpoint/2010/main" val="1143907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1DB4C-0E0E-4065-8025-CB1564DA2917}"/>
              </a:ext>
            </a:extLst>
          </p:cNvPr>
          <p:cNvSpPr>
            <a:spLocks noGrp="1"/>
          </p:cNvSpPr>
          <p:nvPr>
            <p:ph type="title"/>
          </p:nvPr>
        </p:nvSpPr>
        <p:spPr>
          <a:xfrm>
            <a:off x="838200" y="-371993"/>
            <a:ext cx="10515600" cy="1325563"/>
          </a:xfrm>
        </p:spPr>
        <p:txBody>
          <a:bodyPr>
            <a:normAutofit/>
          </a:bodyPr>
          <a:lstStyle/>
          <a:p>
            <a:r>
              <a:rPr lang="en-US" sz="4800" i="1" dirty="0">
                <a:solidFill>
                  <a:srgbClr val="FF0000"/>
                </a:solidFill>
                <a:effectLst>
                  <a:outerShdw blurRad="38100" dist="38100" dir="2700000" algn="tl">
                    <a:srgbClr val="000000">
                      <a:alpha val="43137"/>
                    </a:srgbClr>
                  </a:outerShdw>
                </a:effectLst>
              </a:rPr>
              <a:t>Are the Elements There????</a:t>
            </a:r>
          </a:p>
        </p:txBody>
      </p:sp>
      <p:sp>
        <p:nvSpPr>
          <p:cNvPr id="4" name="TextBox 3">
            <a:extLst>
              <a:ext uri="{FF2B5EF4-FFF2-40B4-BE49-F238E27FC236}">
                <a16:creationId xmlns:a16="http://schemas.microsoft.com/office/drawing/2014/main" id="{97E82DCE-0757-4B94-BB29-41E39892CC63}"/>
              </a:ext>
            </a:extLst>
          </p:cNvPr>
          <p:cNvSpPr txBox="1"/>
          <p:nvPr/>
        </p:nvSpPr>
        <p:spPr>
          <a:xfrm>
            <a:off x="214604" y="1091682"/>
            <a:ext cx="6242180" cy="5262979"/>
          </a:xfrm>
          <a:prstGeom prst="rect">
            <a:avLst/>
          </a:prstGeom>
          <a:noFill/>
        </p:spPr>
        <p:txBody>
          <a:bodyPr wrap="square" rtlCol="0">
            <a:spAutoFit/>
          </a:bodyPr>
          <a:lstStyle/>
          <a:p>
            <a:r>
              <a:rPr lang="en-US" sz="2800" b="1" dirty="0"/>
              <a:t>In Ezra’s day there was:</a:t>
            </a:r>
          </a:p>
          <a:p>
            <a:pPr marL="342900" indent="-342900">
              <a:buAutoNum type="arabicPeriod"/>
            </a:pPr>
            <a:r>
              <a:rPr lang="en-US" sz="2800" dirty="0"/>
              <a:t>A time of rejoicing</a:t>
            </a:r>
          </a:p>
          <a:p>
            <a:pPr marL="342900" indent="-342900">
              <a:buAutoNum type="arabicPeriod"/>
            </a:pPr>
            <a:r>
              <a:rPr lang="en-US" sz="2800" dirty="0"/>
              <a:t>Focus on Repentance and Law of God</a:t>
            </a:r>
          </a:p>
          <a:p>
            <a:pPr marL="342900" indent="-342900">
              <a:buAutoNum type="arabicPeriod"/>
            </a:pPr>
            <a:r>
              <a:rPr lang="en-US" sz="2800" dirty="0"/>
              <a:t>Preparation for the Day of Atonement/Meeting the LORD</a:t>
            </a:r>
          </a:p>
          <a:p>
            <a:pPr marL="342900" indent="-342900">
              <a:buAutoNum type="arabicPeriod"/>
            </a:pPr>
            <a:endParaRPr lang="en-US" sz="2800" dirty="0"/>
          </a:p>
          <a:p>
            <a:pPr marL="342900" indent="-342900">
              <a:buAutoNum type="arabicPeriod"/>
            </a:pPr>
            <a:endParaRPr lang="en-US" sz="2800" dirty="0"/>
          </a:p>
          <a:p>
            <a:r>
              <a:rPr lang="en-US" sz="2800" b="1" dirty="0"/>
              <a:t>In William Miller’s day there was:</a:t>
            </a:r>
          </a:p>
          <a:p>
            <a:pPr marL="342900" indent="-342900">
              <a:buAutoNum type="arabicPeriod"/>
            </a:pPr>
            <a:r>
              <a:rPr lang="en-US" sz="2800" dirty="0"/>
              <a:t>A message that was sweet to those who loved Jesus (Rev. 10)</a:t>
            </a:r>
          </a:p>
          <a:p>
            <a:pPr marL="342900" indent="-342900">
              <a:buAutoNum type="arabicPeriod"/>
            </a:pPr>
            <a:r>
              <a:rPr lang="en-US" sz="2800" dirty="0"/>
              <a:t>Focus on Repentance and Law of God</a:t>
            </a:r>
          </a:p>
          <a:p>
            <a:pPr marL="342900" indent="-342900">
              <a:buAutoNum type="arabicPeriod"/>
            </a:pPr>
            <a:r>
              <a:rPr lang="en-US" sz="2800" dirty="0"/>
              <a:t>Message was about Second Coming!</a:t>
            </a:r>
          </a:p>
        </p:txBody>
      </p:sp>
      <p:pic>
        <p:nvPicPr>
          <p:cNvPr id="7" name="Picture 6">
            <a:extLst>
              <a:ext uri="{FF2B5EF4-FFF2-40B4-BE49-F238E27FC236}">
                <a16:creationId xmlns:a16="http://schemas.microsoft.com/office/drawing/2014/main" id="{6628FDB7-6058-440C-96DA-CF5B3B7949AB}"/>
              </a:ext>
            </a:extLst>
          </p:cNvPr>
          <p:cNvPicPr>
            <a:picLocks noChangeAspect="1"/>
          </p:cNvPicPr>
          <p:nvPr/>
        </p:nvPicPr>
        <p:blipFill>
          <a:blip r:embed="rId2"/>
          <a:stretch>
            <a:fillRect/>
          </a:stretch>
        </p:blipFill>
        <p:spPr>
          <a:xfrm>
            <a:off x="6640284" y="1362269"/>
            <a:ext cx="5197151" cy="3897863"/>
          </a:xfrm>
          <a:prstGeom prst="rect">
            <a:avLst/>
          </a:prstGeom>
        </p:spPr>
      </p:pic>
    </p:spTree>
    <p:extLst>
      <p:ext uri="{BB962C8B-B14F-4D97-AF65-F5344CB8AC3E}">
        <p14:creationId xmlns:p14="http://schemas.microsoft.com/office/powerpoint/2010/main" val="7412388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9948F-F370-4CC1-B791-BFC4EEE60ED0}"/>
              </a:ext>
            </a:extLst>
          </p:cNvPr>
          <p:cNvSpPr>
            <a:spLocks noGrp="1"/>
          </p:cNvSpPr>
          <p:nvPr>
            <p:ph type="title"/>
          </p:nvPr>
        </p:nvSpPr>
        <p:spPr>
          <a:xfrm>
            <a:off x="335902" y="-260026"/>
            <a:ext cx="11353800" cy="1325563"/>
          </a:xfrm>
        </p:spPr>
        <p:txBody>
          <a:bodyPr/>
          <a:lstStyle/>
          <a:p>
            <a:r>
              <a:rPr lang="en-US" dirty="0">
                <a:solidFill>
                  <a:srgbClr val="002060"/>
                </a:solidFill>
              </a:rPr>
              <a:t>Are These Messages in the 1</a:t>
            </a:r>
            <a:r>
              <a:rPr lang="en-US" baseline="30000" dirty="0">
                <a:solidFill>
                  <a:srgbClr val="002060"/>
                </a:solidFill>
              </a:rPr>
              <a:t>st</a:t>
            </a:r>
            <a:r>
              <a:rPr lang="en-US" dirty="0">
                <a:solidFill>
                  <a:srgbClr val="002060"/>
                </a:solidFill>
              </a:rPr>
              <a:t> Angel’s Message!?</a:t>
            </a:r>
          </a:p>
        </p:txBody>
      </p:sp>
      <p:sp>
        <p:nvSpPr>
          <p:cNvPr id="3" name="TextBox 2">
            <a:extLst>
              <a:ext uri="{FF2B5EF4-FFF2-40B4-BE49-F238E27FC236}">
                <a16:creationId xmlns:a16="http://schemas.microsoft.com/office/drawing/2014/main" id="{227D310C-E7EA-4A02-A328-90E878B71E3A}"/>
              </a:ext>
            </a:extLst>
          </p:cNvPr>
          <p:cNvSpPr txBox="1"/>
          <p:nvPr/>
        </p:nvSpPr>
        <p:spPr>
          <a:xfrm>
            <a:off x="5570376" y="1079533"/>
            <a:ext cx="6503436" cy="5262979"/>
          </a:xfrm>
          <a:prstGeom prst="rect">
            <a:avLst/>
          </a:prstGeom>
          <a:noFill/>
        </p:spPr>
        <p:txBody>
          <a:bodyPr wrap="square" rtlCol="0">
            <a:spAutoFit/>
          </a:bodyPr>
          <a:lstStyle/>
          <a:p>
            <a:r>
              <a:rPr lang="en-US" sz="2800" dirty="0"/>
              <a:t>Strong’s Concordance: </a:t>
            </a:r>
            <a:r>
              <a:rPr lang="en-US" sz="2800" dirty="0" err="1"/>
              <a:t>phobeo</a:t>
            </a:r>
            <a:r>
              <a:rPr lang="en-US" sz="2800" dirty="0"/>
              <a:t> (fob-eh’-o)- </a:t>
            </a:r>
            <a:r>
              <a:rPr lang="en-US" sz="2800" b="1" u="sng" dirty="0"/>
              <a:t>fear, be afraid, be afraid of, reverence</a:t>
            </a:r>
            <a:r>
              <a:rPr lang="en-US" sz="2800" dirty="0"/>
              <a:t>, 1) to </a:t>
            </a:r>
            <a:r>
              <a:rPr lang="en-US" sz="2800" b="1" u="sng" dirty="0"/>
              <a:t>put to flight by terrifying (to scare away</a:t>
            </a:r>
            <a:r>
              <a:rPr lang="en-US" sz="2800" dirty="0"/>
              <a:t>), 1a) to put to flight, </a:t>
            </a:r>
            <a:r>
              <a:rPr lang="en-US" sz="2800" b="1" u="sng" dirty="0"/>
              <a:t>to flee</a:t>
            </a:r>
            <a:r>
              <a:rPr lang="en-US" sz="2800" dirty="0"/>
              <a:t>, 1b) to fear, be afraid, 1) to be struck with fear, </a:t>
            </a:r>
            <a:r>
              <a:rPr lang="en-US" sz="2800" b="1" dirty="0"/>
              <a:t>to be seized with alarm of those started by strange occurrences, of those struck with amazement</a:t>
            </a:r>
            <a:r>
              <a:rPr lang="en-US" sz="2800" dirty="0"/>
              <a:t>, 2) to fear, to be afraid of one, 3) </a:t>
            </a:r>
            <a:r>
              <a:rPr lang="en-US" sz="2800" b="1" u="sng" dirty="0"/>
              <a:t>to fear (i.e. hesitate) to do something (for fear of harm)</a:t>
            </a:r>
            <a:r>
              <a:rPr lang="en-US" sz="2800" dirty="0"/>
              <a:t>, 1c) </a:t>
            </a:r>
            <a:r>
              <a:rPr lang="en-US" sz="2800" b="1" dirty="0"/>
              <a:t>to reverence, venerate, to treat  with deference or </a:t>
            </a:r>
            <a:r>
              <a:rPr lang="en-US" sz="2800" b="1" u="sng" dirty="0"/>
              <a:t>reverential obedience </a:t>
            </a:r>
          </a:p>
        </p:txBody>
      </p:sp>
      <p:pic>
        <p:nvPicPr>
          <p:cNvPr id="4" name="Picture 3">
            <a:extLst>
              <a:ext uri="{FF2B5EF4-FFF2-40B4-BE49-F238E27FC236}">
                <a16:creationId xmlns:a16="http://schemas.microsoft.com/office/drawing/2014/main" id="{7CF892F7-D451-4061-B16D-F8F6B6EB1F30}"/>
              </a:ext>
            </a:extLst>
          </p:cNvPr>
          <p:cNvPicPr>
            <a:picLocks noChangeAspect="1"/>
          </p:cNvPicPr>
          <p:nvPr/>
        </p:nvPicPr>
        <p:blipFill rotWithShape="1">
          <a:blip r:embed="rId2"/>
          <a:srcRect t="6800"/>
          <a:stretch/>
        </p:blipFill>
        <p:spPr>
          <a:xfrm>
            <a:off x="514350" y="1548882"/>
            <a:ext cx="4762500" cy="4438650"/>
          </a:xfrm>
          <a:prstGeom prst="rect">
            <a:avLst/>
          </a:prstGeom>
        </p:spPr>
      </p:pic>
    </p:spTree>
    <p:extLst>
      <p:ext uri="{BB962C8B-B14F-4D97-AF65-F5344CB8AC3E}">
        <p14:creationId xmlns:p14="http://schemas.microsoft.com/office/powerpoint/2010/main" val="204424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2C30A-846B-44F1-B97A-09D5D2240BE2}"/>
              </a:ext>
            </a:extLst>
          </p:cNvPr>
          <p:cNvSpPr>
            <a:spLocks noGrp="1"/>
          </p:cNvSpPr>
          <p:nvPr>
            <p:ph type="title"/>
          </p:nvPr>
        </p:nvSpPr>
        <p:spPr>
          <a:xfrm>
            <a:off x="838200" y="-288018"/>
            <a:ext cx="10515600" cy="1325563"/>
          </a:xfrm>
        </p:spPr>
        <p:txBody>
          <a:bodyPr/>
          <a:lstStyle/>
          <a:p>
            <a:r>
              <a:rPr lang="en-US" dirty="0"/>
              <a:t>Fear God=Keep the Commandments</a:t>
            </a:r>
          </a:p>
        </p:txBody>
      </p:sp>
      <p:sp>
        <p:nvSpPr>
          <p:cNvPr id="4" name="TextBox 3">
            <a:extLst>
              <a:ext uri="{FF2B5EF4-FFF2-40B4-BE49-F238E27FC236}">
                <a16:creationId xmlns:a16="http://schemas.microsoft.com/office/drawing/2014/main" id="{0C8E8DD4-264A-4A57-83EC-D471A44552ED}"/>
              </a:ext>
            </a:extLst>
          </p:cNvPr>
          <p:cNvSpPr txBox="1"/>
          <p:nvPr/>
        </p:nvSpPr>
        <p:spPr>
          <a:xfrm>
            <a:off x="5047862" y="803194"/>
            <a:ext cx="7032171" cy="56938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Deut. 5:29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O that there were such an heart in them, that they would fear me, and keep all my commandments always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that it might be well with them, and with their children for ever!”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Prov. 8:13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The fear of the </a:t>
            </a:r>
            <a:r>
              <a:rPr kumimoji="0" lang="en-US" sz="2800" b="1" i="0" u="sng"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 is to hate evil: pride, and arrogancy, and the evil way, and the froward mouth, do I hate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Job 28:28 “And unto man he said, Behold, the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fear of the </a:t>
            </a:r>
            <a:r>
              <a:rPr kumimoji="0" lang="en-US" sz="2800" b="1" i="0" u="sng" strike="noStrike" kern="1200" cap="small" spc="0" normalizeH="0" baseline="0" noProof="0" dirty="0">
                <a:ln>
                  <a:noFill/>
                </a:ln>
                <a:solidFill>
                  <a:prstClr val="black"/>
                </a:solidFill>
                <a:effectLst/>
                <a:uLnTx/>
                <a:uFillTx/>
                <a:latin typeface="Calibri" panose="020F0502020204030204"/>
                <a:ea typeface="+mn-ea"/>
                <a:cs typeface="+mn-cs"/>
              </a:rPr>
              <a:t>Lord</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 that is wisdom; and to depart from evil is understanding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82BEF436-F2C1-45C9-8BCA-7A64B251E22D}"/>
              </a:ext>
            </a:extLst>
          </p:cNvPr>
          <p:cNvPicPr>
            <a:picLocks noChangeAspect="1"/>
          </p:cNvPicPr>
          <p:nvPr/>
        </p:nvPicPr>
        <p:blipFill>
          <a:blip r:embed="rId2"/>
          <a:stretch>
            <a:fillRect/>
          </a:stretch>
        </p:blipFill>
        <p:spPr>
          <a:xfrm>
            <a:off x="689590" y="869587"/>
            <a:ext cx="4143667" cy="5627473"/>
          </a:xfrm>
          <a:prstGeom prst="rect">
            <a:avLst/>
          </a:prstGeom>
        </p:spPr>
      </p:pic>
    </p:spTree>
    <p:extLst>
      <p:ext uri="{BB962C8B-B14F-4D97-AF65-F5344CB8AC3E}">
        <p14:creationId xmlns:p14="http://schemas.microsoft.com/office/powerpoint/2010/main" val="3992689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AC53D-A91E-45D5-8612-28C9186C6896}"/>
              </a:ext>
            </a:extLst>
          </p:cNvPr>
          <p:cNvSpPr>
            <a:spLocks noGrp="1"/>
          </p:cNvSpPr>
          <p:nvPr>
            <p:ph type="title"/>
          </p:nvPr>
        </p:nvSpPr>
        <p:spPr>
          <a:xfrm>
            <a:off x="838200" y="-260026"/>
            <a:ext cx="10515600" cy="1325563"/>
          </a:xfrm>
        </p:spPr>
        <p:txBody>
          <a:bodyPr/>
          <a:lstStyle/>
          <a:p>
            <a:pPr algn="ctr"/>
            <a:r>
              <a:rPr lang="en-US" b="1" dirty="0">
                <a:solidFill>
                  <a:srgbClr val="0070C0"/>
                </a:solidFill>
                <a:effectLst>
                  <a:outerShdw blurRad="38100" dist="38100" dir="2700000" algn="tl">
                    <a:srgbClr val="000000">
                      <a:alpha val="43137"/>
                    </a:srgbClr>
                  </a:outerShdw>
                </a:effectLst>
              </a:rPr>
              <a:t>Worship the Creator</a:t>
            </a:r>
          </a:p>
        </p:txBody>
      </p:sp>
      <p:sp>
        <p:nvSpPr>
          <p:cNvPr id="4" name="TextBox 3">
            <a:extLst>
              <a:ext uri="{FF2B5EF4-FFF2-40B4-BE49-F238E27FC236}">
                <a16:creationId xmlns:a16="http://schemas.microsoft.com/office/drawing/2014/main" id="{BED91933-3626-4CB4-B3C8-4DB4745CE9D0}"/>
              </a:ext>
            </a:extLst>
          </p:cNvPr>
          <p:cNvSpPr txBox="1"/>
          <p:nvPr/>
        </p:nvSpPr>
        <p:spPr>
          <a:xfrm>
            <a:off x="5987921" y="605230"/>
            <a:ext cx="6097554" cy="61247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Rev. 14:7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and worship him that made heaven, and earth, and the sea, and the fountains of waters”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Gen. 2:1-3 “Thus the heavens and the earth were finished, and all the host of them.</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And on the seventh day God ended his work which he had made; and he rested on the seventh day from all his work which he had made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And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God blessed the seventh day, and sanctified it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because that in it he had rested from all his work which God created and made.”</a:t>
            </a:r>
          </a:p>
        </p:txBody>
      </p:sp>
      <p:pic>
        <p:nvPicPr>
          <p:cNvPr id="5" name="Picture 4">
            <a:extLst>
              <a:ext uri="{FF2B5EF4-FFF2-40B4-BE49-F238E27FC236}">
                <a16:creationId xmlns:a16="http://schemas.microsoft.com/office/drawing/2014/main" id="{931211DF-4F6D-460B-AE8C-825751C19172}"/>
              </a:ext>
            </a:extLst>
          </p:cNvPr>
          <p:cNvPicPr>
            <a:picLocks noChangeAspect="1"/>
          </p:cNvPicPr>
          <p:nvPr/>
        </p:nvPicPr>
        <p:blipFill>
          <a:blip r:embed="rId2"/>
          <a:stretch>
            <a:fillRect/>
          </a:stretch>
        </p:blipFill>
        <p:spPr>
          <a:xfrm>
            <a:off x="106525" y="698338"/>
            <a:ext cx="5794058" cy="2819304"/>
          </a:xfrm>
          <a:prstGeom prst="rect">
            <a:avLst/>
          </a:prstGeom>
        </p:spPr>
      </p:pic>
      <p:pic>
        <p:nvPicPr>
          <p:cNvPr id="6" name="Picture 5">
            <a:extLst>
              <a:ext uri="{FF2B5EF4-FFF2-40B4-BE49-F238E27FC236}">
                <a16:creationId xmlns:a16="http://schemas.microsoft.com/office/drawing/2014/main" id="{50502FAE-0B3D-4BA4-A8B0-9DE3693B49BB}"/>
              </a:ext>
            </a:extLst>
          </p:cNvPr>
          <p:cNvPicPr>
            <a:picLocks noChangeAspect="1"/>
          </p:cNvPicPr>
          <p:nvPr/>
        </p:nvPicPr>
        <p:blipFill>
          <a:blip r:embed="rId3"/>
          <a:stretch>
            <a:fillRect/>
          </a:stretch>
        </p:blipFill>
        <p:spPr>
          <a:xfrm>
            <a:off x="998667" y="3619500"/>
            <a:ext cx="4391025" cy="3238500"/>
          </a:xfrm>
          <a:prstGeom prst="rect">
            <a:avLst/>
          </a:prstGeom>
        </p:spPr>
      </p:pic>
    </p:spTree>
    <p:extLst>
      <p:ext uri="{BB962C8B-B14F-4D97-AF65-F5344CB8AC3E}">
        <p14:creationId xmlns:p14="http://schemas.microsoft.com/office/powerpoint/2010/main" val="27247540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8B075-15A6-48F9-8B64-91DA12DF4259}"/>
              </a:ext>
            </a:extLst>
          </p:cNvPr>
          <p:cNvSpPr>
            <a:spLocks noGrp="1"/>
          </p:cNvSpPr>
          <p:nvPr>
            <p:ph type="title"/>
          </p:nvPr>
        </p:nvSpPr>
        <p:spPr>
          <a:xfrm>
            <a:off x="754225" y="-316010"/>
            <a:ext cx="10515600" cy="1325563"/>
          </a:xfrm>
        </p:spPr>
        <p:txBody>
          <a:bodyPr/>
          <a:lstStyle/>
          <a:p>
            <a:pPr algn="ctr"/>
            <a:r>
              <a:rPr lang="en-US" b="1" dirty="0">
                <a:effectLst>
                  <a:outerShdw blurRad="38100" dist="38100" dir="2700000" algn="tl">
                    <a:srgbClr val="000000">
                      <a:alpha val="43137"/>
                    </a:srgbClr>
                  </a:outerShdw>
                </a:effectLst>
              </a:rPr>
              <a:t>The Hour of His Judgment</a:t>
            </a:r>
          </a:p>
        </p:txBody>
      </p:sp>
      <p:pic>
        <p:nvPicPr>
          <p:cNvPr id="3" name="Picture 2">
            <a:extLst>
              <a:ext uri="{FF2B5EF4-FFF2-40B4-BE49-F238E27FC236}">
                <a16:creationId xmlns:a16="http://schemas.microsoft.com/office/drawing/2014/main" id="{D9AE1E2A-EB5A-4A63-80ED-3F77E9541AA6}"/>
              </a:ext>
            </a:extLst>
          </p:cNvPr>
          <p:cNvPicPr>
            <a:picLocks noChangeAspect="1"/>
          </p:cNvPicPr>
          <p:nvPr/>
        </p:nvPicPr>
        <p:blipFill rotWithShape="1">
          <a:blip r:embed="rId2"/>
          <a:srcRect t="24774"/>
          <a:stretch/>
        </p:blipFill>
        <p:spPr>
          <a:xfrm>
            <a:off x="6783353" y="737119"/>
            <a:ext cx="5343331" cy="2261022"/>
          </a:xfrm>
          <a:prstGeom prst="rect">
            <a:avLst/>
          </a:prstGeom>
        </p:spPr>
      </p:pic>
      <p:sp>
        <p:nvSpPr>
          <p:cNvPr id="5" name="TextBox 4">
            <a:extLst>
              <a:ext uri="{FF2B5EF4-FFF2-40B4-BE49-F238E27FC236}">
                <a16:creationId xmlns:a16="http://schemas.microsoft.com/office/drawing/2014/main" id="{B50DEBCC-8622-4E70-932B-BB06C5A6A599}"/>
              </a:ext>
            </a:extLst>
          </p:cNvPr>
          <p:cNvSpPr txBox="1"/>
          <p:nvPr/>
        </p:nvSpPr>
        <p:spPr>
          <a:xfrm>
            <a:off x="221602" y="737119"/>
            <a:ext cx="6449785"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Dan. 8:14 “And he said unto me,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Unto two thousand and three hundred days; then shall the sanctuary be cleansed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.”---ended in 1844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Lev. 16:15-16 “Then shall he kill the goat of the sin offering, that is for the people, and bring his blood within the vail, and do with that blood as he did with the blood of the bullock, and sprinkle it upon the mercy seat, and before the mercy seat: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And he shall make an atonement for the holy place, because of the uncleanness of the children of Israel, and because of their transgressions in all their sins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so shall he do for the tabernacle of the congregation, that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remaineth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among them in the midst of their uncleanness.”</a:t>
            </a:r>
          </a:p>
        </p:txBody>
      </p:sp>
      <p:pic>
        <p:nvPicPr>
          <p:cNvPr id="6" name="Picture 5">
            <a:extLst>
              <a:ext uri="{FF2B5EF4-FFF2-40B4-BE49-F238E27FC236}">
                <a16:creationId xmlns:a16="http://schemas.microsoft.com/office/drawing/2014/main" id="{1506CF2F-E264-492C-9786-C55CB36E8AB9}"/>
              </a:ext>
            </a:extLst>
          </p:cNvPr>
          <p:cNvPicPr>
            <a:picLocks noChangeAspect="1"/>
          </p:cNvPicPr>
          <p:nvPr/>
        </p:nvPicPr>
        <p:blipFill>
          <a:blip r:embed="rId3"/>
          <a:stretch>
            <a:fillRect/>
          </a:stretch>
        </p:blipFill>
        <p:spPr>
          <a:xfrm>
            <a:off x="7121199" y="3161426"/>
            <a:ext cx="4568767" cy="3319971"/>
          </a:xfrm>
          <a:prstGeom prst="rect">
            <a:avLst/>
          </a:prstGeom>
        </p:spPr>
      </p:pic>
    </p:spTree>
    <p:extLst>
      <p:ext uri="{BB962C8B-B14F-4D97-AF65-F5344CB8AC3E}">
        <p14:creationId xmlns:p14="http://schemas.microsoft.com/office/powerpoint/2010/main" val="41367736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1DB4C-0E0E-4065-8025-CB1564DA2917}"/>
              </a:ext>
            </a:extLst>
          </p:cNvPr>
          <p:cNvSpPr>
            <a:spLocks noGrp="1"/>
          </p:cNvSpPr>
          <p:nvPr>
            <p:ph type="title"/>
          </p:nvPr>
        </p:nvSpPr>
        <p:spPr>
          <a:xfrm>
            <a:off x="838200" y="-371993"/>
            <a:ext cx="10515600" cy="1325563"/>
          </a:xfrm>
        </p:spPr>
        <p:txBody>
          <a:bodyPr>
            <a:normAutofit/>
          </a:bodyPr>
          <a:lstStyle/>
          <a:p>
            <a:r>
              <a:rPr lang="en-US" sz="4800" i="1" dirty="0">
                <a:solidFill>
                  <a:srgbClr val="FF0000"/>
                </a:solidFill>
                <a:effectLst>
                  <a:outerShdw blurRad="38100" dist="38100" dir="2700000" algn="tl">
                    <a:srgbClr val="000000">
                      <a:alpha val="43137"/>
                    </a:srgbClr>
                  </a:outerShdw>
                </a:effectLst>
              </a:rPr>
              <a:t>Are the Elements There????</a:t>
            </a:r>
          </a:p>
        </p:txBody>
      </p:sp>
      <p:sp>
        <p:nvSpPr>
          <p:cNvPr id="4" name="TextBox 3">
            <a:extLst>
              <a:ext uri="{FF2B5EF4-FFF2-40B4-BE49-F238E27FC236}">
                <a16:creationId xmlns:a16="http://schemas.microsoft.com/office/drawing/2014/main" id="{97E82DCE-0757-4B94-BB29-41E39892CC63}"/>
              </a:ext>
            </a:extLst>
          </p:cNvPr>
          <p:cNvSpPr txBox="1"/>
          <p:nvPr/>
        </p:nvSpPr>
        <p:spPr>
          <a:xfrm>
            <a:off x="157065" y="391881"/>
            <a:ext cx="12034935" cy="65556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In Ezra’s day there was: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 time of rejoicing</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Focus on Repentance and Law of God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Preparation for the Day of Atonement/Meeting the LORD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In William Miller’s day there was: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 message that was sweet to those who loved Jesus (Rev. 10)</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Focus on Repentance and Law of God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Message was about Second Coming!</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lang="en-US" sz="2800" dirty="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lang="en-US" sz="2800" b="1" dirty="0">
                <a:solidFill>
                  <a:prstClr val="black"/>
                </a:solidFill>
                <a:latin typeface="Calibri" panose="020F0502020204030204"/>
              </a:rPr>
              <a:t>In the First Angel’s Message there are:</a:t>
            </a:r>
          </a:p>
          <a:p>
            <a:pPr marL="514350" marR="0" lvl="0" indent="-514350" algn="l" defTabSz="914400" rtl="0" eaLnBrk="1" fontAlgn="auto" latinLnBrk="0" hangingPunct="1">
              <a:lnSpc>
                <a:spcPct val="100000"/>
              </a:lnSpc>
              <a:spcBef>
                <a:spcPts val="0"/>
              </a:spcBef>
              <a:spcAft>
                <a:spcPts val="0"/>
              </a:spcAft>
              <a:buClrTx/>
              <a:buSzTx/>
              <a:buAutoNum type="arabicPeriod"/>
              <a:tabLst/>
              <a:defRPr/>
            </a:pPr>
            <a:r>
              <a:rPr lang="en-US" sz="2800" dirty="0">
                <a:solidFill>
                  <a:prstClr val="black"/>
                </a:solidFill>
                <a:latin typeface="Calibri" panose="020F0502020204030204"/>
              </a:rPr>
              <a:t>A message of rejoicing “the everlasting gospel”</a:t>
            </a:r>
          </a:p>
          <a:p>
            <a:pPr marL="514350" marR="0" lvl="0" indent="-514350" algn="l" defTabSz="914400" rtl="0" eaLnBrk="1" fontAlgn="auto" latinLnBrk="0" hangingPunct="1">
              <a:lnSpc>
                <a:spcPct val="100000"/>
              </a:lnSpc>
              <a:spcBef>
                <a:spcPts val="0"/>
              </a:spcBef>
              <a:spcAft>
                <a:spcPts val="0"/>
              </a:spcAft>
              <a:buClrTx/>
              <a:buSzTx/>
              <a:buAutoNum type="arabicPeriod"/>
              <a:tabLst/>
              <a:defRPr/>
            </a:pPr>
            <a:r>
              <a:rPr kumimoji="0" lang="en-US" sz="2800" i="0" u="none" strike="noStrike" kern="1200" cap="none" spc="0" normalizeH="0" baseline="0" noProof="0" dirty="0" err="1">
                <a:ln>
                  <a:noFill/>
                </a:ln>
                <a:solidFill>
                  <a:prstClr val="black"/>
                </a:solidFill>
                <a:effectLst/>
                <a:uLnTx/>
                <a:uFillTx/>
                <a:latin typeface="Calibri" panose="020F0502020204030204"/>
                <a:ea typeface="+mn-ea"/>
                <a:cs typeface="+mn-cs"/>
              </a:rPr>
              <a:t>Fo</a:t>
            </a:r>
            <a:r>
              <a:rPr lang="en-US" sz="2800" dirty="0" err="1">
                <a:solidFill>
                  <a:prstClr val="black"/>
                </a:solidFill>
                <a:latin typeface="Calibri" panose="020F0502020204030204"/>
              </a:rPr>
              <a:t>cus</a:t>
            </a:r>
            <a:r>
              <a:rPr lang="en-US" sz="2800" dirty="0">
                <a:solidFill>
                  <a:prstClr val="black"/>
                </a:solidFill>
                <a:latin typeface="Calibri" panose="020F0502020204030204"/>
              </a:rPr>
              <a:t> on Repentance and Law of God—Fear God!</a:t>
            </a:r>
          </a:p>
          <a:p>
            <a:pPr marL="514350" marR="0" lvl="0" indent="-514350" algn="l" defTabSz="914400" rtl="0" eaLnBrk="1" fontAlgn="auto" latinLnBrk="0" hangingPunct="1">
              <a:lnSpc>
                <a:spcPct val="100000"/>
              </a:lnSpc>
              <a:spcBef>
                <a:spcPts val="0"/>
              </a:spcBef>
              <a:spcAft>
                <a:spcPts val="0"/>
              </a:spcAft>
              <a:buClrTx/>
              <a:buSzTx/>
              <a:buAutoNum type="arabicPeriod"/>
              <a:tabLst/>
              <a:defRPr/>
            </a:pPr>
            <a:r>
              <a:rPr lang="en-US" sz="2800" dirty="0">
                <a:solidFill>
                  <a:prstClr val="black"/>
                </a:solidFill>
                <a:latin typeface="Calibri" panose="020F0502020204030204"/>
              </a:rPr>
              <a:t>Prepare to “Meet thy God”</a:t>
            </a:r>
            <a:endParaRPr kumimoji="0" lang="en-US" sz="2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628FDB7-6058-440C-96DA-CF5B3B7949AB}"/>
              </a:ext>
            </a:extLst>
          </p:cNvPr>
          <p:cNvPicPr>
            <a:picLocks noChangeAspect="1"/>
          </p:cNvPicPr>
          <p:nvPr/>
        </p:nvPicPr>
        <p:blipFill>
          <a:blip r:embed="rId2"/>
          <a:stretch>
            <a:fillRect/>
          </a:stretch>
        </p:blipFill>
        <p:spPr>
          <a:xfrm>
            <a:off x="8977603" y="179065"/>
            <a:ext cx="3057331" cy="2292998"/>
          </a:xfrm>
          <a:prstGeom prst="rect">
            <a:avLst/>
          </a:prstGeom>
        </p:spPr>
      </p:pic>
      <p:pic>
        <p:nvPicPr>
          <p:cNvPr id="3" name="Picture 2">
            <a:extLst>
              <a:ext uri="{FF2B5EF4-FFF2-40B4-BE49-F238E27FC236}">
                <a16:creationId xmlns:a16="http://schemas.microsoft.com/office/drawing/2014/main" id="{A00049BF-BAB2-463F-ADCC-5677BE70DB3C}"/>
              </a:ext>
            </a:extLst>
          </p:cNvPr>
          <p:cNvPicPr>
            <a:picLocks noChangeAspect="1"/>
          </p:cNvPicPr>
          <p:nvPr/>
        </p:nvPicPr>
        <p:blipFill>
          <a:blip r:embed="rId3"/>
          <a:stretch>
            <a:fillRect/>
          </a:stretch>
        </p:blipFill>
        <p:spPr>
          <a:xfrm>
            <a:off x="7971356" y="3840793"/>
            <a:ext cx="4220644" cy="2971333"/>
          </a:xfrm>
          <a:prstGeom prst="rect">
            <a:avLst/>
          </a:prstGeom>
        </p:spPr>
      </p:pic>
    </p:spTree>
    <p:extLst>
      <p:ext uri="{BB962C8B-B14F-4D97-AF65-F5344CB8AC3E}">
        <p14:creationId xmlns:p14="http://schemas.microsoft.com/office/powerpoint/2010/main" val="1327576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EFE2-BF64-43F1-8782-C68EC725474C}"/>
              </a:ext>
            </a:extLst>
          </p:cNvPr>
          <p:cNvSpPr>
            <a:spLocks noGrp="1"/>
          </p:cNvSpPr>
          <p:nvPr>
            <p:ph type="title"/>
          </p:nvPr>
        </p:nvSpPr>
        <p:spPr>
          <a:xfrm>
            <a:off x="838200" y="-334671"/>
            <a:ext cx="10515600" cy="1325563"/>
          </a:xfrm>
        </p:spPr>
        <p:txBody>
          <a:bodyPr/>
          <a:lstStyle/>
          <a:p>
            <a:r>
              <a:rPr lang="en-US" dirty="0"/>
              <a:t>What A Work Has Been  Entrusted to Us!</a:t>
            </a:r>
          </a:p>
        </p:txBody>
      </p:sp>
      <p:sp>
        <p:nvSpPr>
          <p:cNvPr id="4" name="TextBox 3">
            <a:extLst>
              <a:ext uri="{FF2B5EF4-FFF2-40B4-BE49-F238E27FC236}">
                <a16:creationId xmlns:a16="http://schemas.microsoft.com/office/drawing/2014/main" id="{DA2718D2-DD16-4002-B6B8-011375E6E1B0}"/>
              </a:ext>
            </a:extLst>
          </p:cNvPr>
          <p:cNvSpPr txBox="1"/>
          <p:nvPr/>
        </p:nvSpPr>
        <p:spPr>
          <a:xfrm>
            <a:off x="3256384" y="468507"/>
            <a:ext cx="8935616" cy="65556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In a special sense Seventh-day Adventists have been set in the world as watchmen and light bearers. To them has been entrusted the last warning for a perishing world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On them is shining wonderful light from the word of God.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They have been given a work of the most solemn import--the proclamation of the first, second, and third angels' messages. There is no other work of so great importance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They are to allow nothing else to absorb their attention. The most solemn truths ever entrusted to mortals have been given us to proclaim to the world.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The proclamation of these truths is to be our work. The world is to be warned, and God's people are to be true to the trust committed to them</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They are not to engage in speculation, neither are they to enter into business enterprises with unbelievers; for this would hinder them in their God-given work.”—9T, p. 19</a:t>
            </a:r>
          </a:p>
        </p:txBody>
      </p:sp>
      <p:pic>
        <p:nvPicPr>
          <p:cNvPr id="5" name="Picture 4">
            <a:extLst>
              <a:ext uri="{FF2B5EF4-FFF2-40B4-BE49-F238E27FC236}">
                <a16:creationId xmlns:a16="http://schemas.microsoft.com/office/drawing/2014/main" id="{758F80D4-F579-4471-8B16-EC28F0F21B21}"/>
              </a:ext>
            </a:extLst>
          </p:cNvPr>
          <p:cNvPicPr>
            <a:picLocks noChangeAspect="1"/>
          </p:cNvPicPr>
          <p:nvPr/>
        </p:nvPicPr>
        <p:blipFill>
          <a:blip r:embed="rId2"/>
          <a:stretch>
            <a:fillRect/>
          </a:stretch>
        </p:blipFill>
        <p:spPr>
          <a:xfrm>
            <a:off x="167951" y="635907"/>
            <a:ext cx="3088433" cy="2316325"/>
          </a:xfrm>
          <a:prstGeom prst="rect">
            <a:avLst/>
          </a:prstGeom>
        </p:spPr>
      </p:pic>
      <p:pic>
        <p:nvPicPr>
          <p:cNvPr id="6" name="Picture 5">
            <a:extLst>
              <a:ext uri="{FF2B5EF4-FFF2-40B4-BE49-F238E27FC236}">
                <a16:creationId xmlns:a16="http://schemas.microsoft.com/office/drawing/2014/main" id="{0219BA3A-14DE-4AC1-9659-9ED8BB120897}"/>
              </a:ext>
            </a:extLst>
          </p:cNvPr>
          <p:cNvPicPr>
            <a:picLocks noChangeAspect="1"/>
          </p:cNvPicPr>
          <p:nvPr/>
        </p:nvPicPr>
        <p:blipFill>
          <a:blip r:embed="rId3"/>
          <a:stretch>
            <a:fillRect/>
          </a:stretch>
        </p:blipFill>
        <p:spPr>
          <a:xfrm>
            <a:off x="328127" y="2905805"/>
            <a:ext cx="2597798" cy="3896697"/>
          </a:xfrm>
          <a:prstGeom prst="rect">
            <a:avLst/>
          </a:prstGeom>
        </p:spPr>
      </p:pic>
    </p:spTree>
    <p:extLst>
      <p:ext uri="{BB962C8B-B14F-4D97-AF65-F5344CB8AC3E}">
        <p14:creationId xmlns:p14="http://schemas.microsoft.com/office/powerpoint/2010/main" val="1729533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874AED-D25B-4979-9C50-695492751A3C}"/>
              </a:ext>
            </a:extLst>
          </p:cNvPr>
          <p:cNvPicPr>
            <a:picLocks noChangeAspect="1"/>
          </p:cNvPicPr>
          <p:nvPr/>
        </p:nvPicPr>
        <p:blipFill>
          <a:blip r:embed="rId2"/>
          <a:stretch>
            <a:fillRect/>
          </a:stretch>
        </p:blipFill>
        <p:spPr>
          <a:xfrm>
            <a:off x="1559746" y="0"/>
            <a:ext cx="9072507" cy="6858000"/>
          </a:xfrm>
          <a:prstGeom prst="rect">
            <a:avLst/>
          </a:prstGeom>
        </p:spPr>
      </p:pic>
    </p:spTree>
    <p:extLst>
      <p:ext uri="{BB962C8B-B14F-4D97-AF65-F5344CB8AC3E}">
        <p14:creationId xmlns:p14="http://schemas.microsoft.com/office/powerpoint/2010/main" val="3164903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86FB0-83C3-4DAE-9494-F6D5D4E28EEA}"/>
              </a:ext>
            </a:extLst>
          </p:cNvPr>
          <p:cNvSpPr>
            <a:spLocks noGrp="1"/>
          </p:cNvSpPr>
          <p:nvPr>
            <p:ph type="title"/>
          </p:nvPr>
        </p:nvSpPr>
        <p:spPr>
          <a:xfrm>
            <a:off x="838200" y="-288018"/>
            <a:ext cx="10515600" cy="1325563"/>
          </a:xfrm>
        </p:spPr>
        <p:txBody>
          <a:bodyPr/>
          <a:lstStyle/>
          <a:p>
            <a:r>
              <a:rPr lang="en-US" b="1" u="sng" dirty="0">
                <a:effectLst>
                  <a:outerShdw blurRad="38100" dist="38100" dir="2700000" algn="tl">
                    <a:srgbClr val="000000">
                      <a:alpha val="43137"/>
                    </a:srgbClr>
                  </a:outerShdw>
                </a:effectLst>
              </a:rPr>
              <a:t>What We will Study Today:</a:t>
            </a:r>
          </a:p>
        </p:txBody>
      </p:sp>
      <p:sp>
        <p:nvSpPr>
          <p:cNvPr id="3" name="TextBox 2">
            <a:extLst>
              <a:ext uri="{FF2B5EF4-FFF2-40B4-BE49-F238E27FC236}">
                <a16:creationId xmlns:a16="http://schemas.microsoft.com/office/drawing/2014/main" id="{331FAB42-ADF9-4DEC-BEA5-41E187E7CD89}"/>
              </a:ext>
            </a:extLst>
          </p:cNvPr>
          <p:cNvSpPr txBox="1"/>
          <p:nvPr/>
        </p:nvSpPr>
        <p:spPr>
          <a:xfrm>
            <a:off x="6288833" y="1720840"/>
            <a:ext cx="5794310" cy="3416320"/>
          </a:xfrm>
          <a:prstGeom prst="rect">
            <a:avLst/>
          </a:prstGeom>
          <a:noFill/>
        </p:spPr>
        <p:txBody>
          <a:bodyPr wrap="square" rtlCol="0">
            <a:spAutoFit/>
          </a:bodyPr>
          <a:lstStyle/>
          <a:p>
            <a:pPr marL="342900" indent="-342900">
              <a:buAutoNum type="arabicPeriod"/>
            </a:pPr>
            <a:r>
              <a:rPr lang="en-US" sz="3600" dirty="0"/>
              <a:t>What Happened during this feast</a:t>
            </a:r>
          </a:p>
          <a:p>
            <a:pPr marL="342900" indent="-342900">
              <a:buAutoNum type="arabicPeriod"/>
            </a:pPr>
            <a:r>
              <a:rPr lang="en-US" sz="3600" dirty="0"/>
              <a:t>What it meant for ancient Israel and What it means for us today</a:t>
            </a:r>
          </a:p>
          <a:p>
            <a:pPr marL="342900" indent="-342900">
              <a:buAutoNum type="arabicPeriod"/>
            </a:pPr>
            <a:r>
              <a:rPr lang="en-US" sz="3600" dirty="0"/>
              <a:t>It’s prophetic fulfillment</a:t>
            </a:r>
          </a:p>
        </p:txBody>
      </p:sp>
      <p:pic>
        <p:nvPicPr>
          <p:cNvPr id="6" name="Picture 5">
            <a:extLst>
              <a:ext uri="{FF2B5EF4-FFF2-40B4-BE49-F238E27FC236}">
                <a16:creationId xmlns:a16="http://schemas.microsoft.com/office/drawing/2014/main" id="{B1A43084-18F4-46E7-8419-B92C0AC4B4F6}"/>
              </a:ext>
            </a:extLst>
          </p:cNvPr>
          <p:cNvPicPr>
            <a:picLocks noChangeAspect="1"/>
          </p:cNvPicPr>
          <p:nvPr/>
        </p:nvPicPr>
        <p:blipFill>
          <a:blip r:embed="rId2"/>
          <a:stretch>
            <a:fillRect/>
          </a:stretch>
        </p:blipFill>
        <p:spPr>
          <a:xfrm>
            <a:off x="238125" y="1720840"/>
            <a:ext cx="5699153" cy="4003685"/>
          </a:xfrm>
          <a:prstGeom prst="rect">
            <a:avLst/>
          </a:prstGeom>
        </p:spPr>
      </p:pic>
    </p:spTree>
    <p:extLst>
      <p:ext uri="{BB962C8B-B14F-4D97-AF65-F5344CB8AC3E}">
        <p14:creationId xmlns:p14="http://schemas.microsoft.com/office/powerpoint/2010/main" val="3626248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1DF7A1-FE2D-4187-BEB9-604E986C1742}"/>
              </a:ext>
            </a:extLst>
          </p:cNvPr>
          <p:cNvPicPr>
            <a:picLocks noChangeAspect="1"/>
          </p:cNvPicPr>
          <p:nvPr/>
        </p:nvPicPr>
        <p:blipFill>
          <a:blip r:embed="rId2"/>
          <a:stretch>
            <a:fillRect/>
          </a:stretch>
        </p:blipFill>
        <p:spPr>
          <a:xfrm>
            <a:off x="543266" y="1"/>
            <a:ext cx="11105466" cy="6858000"/>
          </a:xfrm>
          <a:prstGeom prst="rect">
            <a:avLst/>
          </a:prstGeom>
        </p:spPr>
      </p:pic>
    </p:spTree>
    <p:extLst>
      <p:ext uri="{BB962C8B-B14F-4D97-AF65-F5344CB8AC3E}">
        <p14:creationId xmlns:p14="http://schemas.microsoft.com/office/powerpoint/2010/main" val="3049423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67E26-FC22-410E-B99A-5B0AE43A1494}"/>
              </a:ext>
            </a:extLst>
          </p:cNvPr>
          <p:cNvSpPr>
            <a:spLocks noGrp="1"/>
          </p:cNvSpPr>
          <p:nvPr>
            <p:ph type="title"/>
          </p:nvPr>
        </p:nvSpPr>
        <p:spPr>
          <a:xfrm>
            <a:off x="838200" y="-260026"/>
            <a:ext cx="10515600" cy="1325563"/>
          </a:xfrm>
        </p:spPr>
        <p:txBody>
          <a:bodyPr/>
          <a:lstStyle/>
          <a:p>
            <a:r>
              <a:rPr lang="en-US" dirty="0">
                <a:solidFill>
                  <a:srgbClr val="002060"/>
                </a:solidFill>
                <a:effectLst>
                  <a:outerShdw blurRad="38100" dist="38100" dir="2700000" algn="tl">
                    <a:srgbClr val="000000">
                      <a:alpha val="43137"/>
                    </a:srgbClr>
                  </a:outerShdw>
                </a:effectLst>
              </a:rPr>
              <a:t>1</a:t>
            </a:r>
            <a:r>
              <a:rPr lang="en-US" baseline="30000" dirty="0">
                <a:solidFill>
                  <a:srgbClr val="002060"/>
                </a:solidFill>
                <a:effectLst>
                  <a:outerShdw blurRad="38100" dist="38100" dir="2700000" algn="tl">
                    <a:srgbClr val="000000">
                      <a:alpha val="43137"/>
                    </a:srgbClr>
                  </a:outerShdw>
                </a:effectLst>
              </a:rPr>
              <a:t>st</a:t>
            </a:r>
            <a:r>
              <a:rPr lang="en-US" dirty="0">
                <a:solidFill>
                  <a:srgbClr val="002060"/>
                </a:solidFill>
                <a:effectLst>
                  <a:outerShdw blurRad="38100" dist="38100" dir="2700000" algn="tl">
                    <a:srgbClr val="000000">
                      <a:alpha val="43137"/>
                    </a:srgbClr>
                  </a:outerShdw>
                </a:effectLst>
              </a:rPr>
              <a:t> Mention: Leviticus 23</a:t>
            </a:r>
          </a:p>
        </p:txBody>
      </p:sp>
      <p:sp>
        <p:nvSpPr>
          <p:cNvPr id="4" name="TextBox 3">
            <a:extLst>
              <a:ext uri="{FF2B5EF4-FFF2-40B4-BE49-F238E27FC236}">
                <a16:creationId xmlns:a16="http://schemas.microsoft.com/office/drawing/2014/main" id="{DAEDD8E6-7759-4024-921D-76544CC4BC37}"/>
              </a:ext>
            </a:extLst>
          </p:cNvPr>
          <p:cNvSpPr txBox="1"/>
          <p:nvPr/>
        </p:nvSpPr>
        <p:spPr>
          <a:xfrm>
            <a:off x="193611" y="726844"/>
            <a:ext cx="7028283" cy="5693866"/>
          </a:xfrm>
          <a:prstGeom prst="rect">
            <a:avLst/>
          </a:prstGeom>
          <a:noFill/>
        </p:spPr>
        <p:txBody>
          <a:bodyPr wrap="square">
            <a:spAutoFit/>
          </a:bodyPr>
          <a:lstStyle/>
          <a:p>
            <a:r>
              <a:rPr lang="en-US" sz="2800" dirty="0"/>
              <a:t>Lev. 23:23-27 “And the Lord </a:t>
            </a:r>
            <a:r>
              <a:rPr lang="en-US" sz="2800" dirty="0" err="1"/>
              <a:t>spake</a:t>
            </a:r>
            <a:r>
              <a:rPr lang="en-US" sz="2800" dirty="0"/>
              <a:t> unto Moses, saying, Speak unto the children of Israel, saying, </a:t>
            </a:r>
            <a:r>
              <a:rPr lang="en-US" sz="2800" b="1" u="sng" dirty="0"/>
              <a:t>In the seventh month, in the first day of the month, shall ye have a sabbath, a memorial of blowing of trumpets, an holy convocation</a:t>
            </a:r>
            <a:r>
              <a:rPr lang="en-US" sz="2800" dirty="0"/>
              <a:t>. Ye shall do no servile work therein: but ye shall offer an offering made by fire unto the Lord. And the Lord </a:t>
            </a:r>
            <a:r>
              <a:rPr lang="en-US" sz="2800" dirty="0" err="1"/>
              <a:t>spake</a:t>
            </a:r>
            <a:r>
              <a:rPr lang="en-US" sz="2800" dirty="0"/>
              <a:t> unto Moses, saying, </a:t>
            </a:r>
            <a:r>
              <a:rPr lang="en-US" sz="2800" b="1" u="sng" dirty="0"/>
              <a:t>Also on the tenth day of this seventh month there shall be a day of atonement: it shall be an holy convocation unto you; and ye shall afflict your souls, and offer an offering made by fire unto the Lord</a:t>
            </a:r>
            <a:r>
              <a:rPr lang="en-US" sz="2800" dirty="0"/>
              <a:t>.</a:t>
            </a:r>
          </a:p>
        </p:txBody>
      </p:sp>
      <p:pic>
        <p:nvPicPr>
          <p:cNvPr id="5" name="Picture 4">
            <a:extLst>
              <a:ext uri="{FF2B5EF4-FFF2-40B4-BE49-F238E27FC236}">
                <a16:creationId xmlns:a16="http://schemas.microsoft.com/office/drawing/2014/main" id="{74866CFE-A1B8-409F-8687-13A92F604E01}"/>
              </a:ext>
            </a:extLst>
          </p:cNvPr>
          <p:cNvPicPr>
            <a:picLocks noChangeAspect="1"/>
          </p:cNvPicPr>
          <p:nvPr/>
        </p:nvPicPr>
        <p:blipFill>
          <a:blip r:embed="rId2"/>
          <a:stretch>
            <a:fillRect/>
          </a:stretch>
        </p:blipFill>
        <p:spPr>
          <a:xfrm>
            <a:off x="7053942" y="3429000"/>
            <a:ext cx="5034643" cy="3356429"/>
          </a:xfrm>
          <a:prstGeom prst="rect">
            <a:avLst/>
          </a:prstGeom>
        </p:spPr>
      </p:pic>
      <p:pic>
        <p:nvPicPr>
          <p:cNvPr id="6" name="Picture 5">
            <a:extLst>
              <a:ext uri="{FF2B5EF4-FFF2-40B4-BE49-F238E27FC236}">
                <a16:creationId xmlns:a16="http://schemas.microsoft.com/office/drawing/2014/main" id="{48A7BF87-B8C2-4211-8003-16F02A2955C3}"/>
              </a:ext>
            </a:extLst>
          </p:cNvPr>
          <p:cNvPicPr>
            <a:picLocks noChangeAspect="1"/>
          </p:cNvPicPr>
          <p:nvPr/>
        </p:nvPicPr>
        <p:blipFill>
          <a:blip r:embed="rId3"/>
          <a:stretch>
            <a:fillRect/>
          </a:stretch>
        </p:blipFill>
        <p:spPr>
          <a:xfrm>
            <a:off x="7221894" y="437290"/>
            <a:ext cx="4665435" cy="2624307"/>
          </a:xfrm>
          <a:prstGeom prst="rect">
            <a:avLst/>
          </a:prstGeom>
        </p:spPr>
      </p:pic>
    </p:spTree>
    <p:extLst>
      <p:ext uri="{BB962C8B-B14F-4D97-AF65-F5344CB8AC3E}">
        <p14:creationId xmlns:p14="http://schemas.microsoft.com/office/powerpoint/2010/main" val="2699103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4C340-F240-4E43-B39E-631AA60FC9DA}"/>
              </a:ext>
            </a:extLst>
          </p:cNvPr>
          <p:cNvSpPr>
            <a:spLocks noGrp="1"/>
          </p:cNvSpPr>
          <p:nvPr>
            <p:ph type="title"/>
          </p:nvPr>
        </p:nvSpPr>
        <p:spPr>
          <a:xfrm>
            <a:off x="838200" y="-297349"/>
            <a:ext cx="10515600" cy="1325563"/>
          </a:xfrm>
        </p:spPr>
        <p:txBody>
          <a:bodyPr/>
          <a:lstStyle/>
          <a:p>
            <a:pPr algn="ctr"/>
            <a:r>
              <a:rPr lang="en-US" b="1" dirty="0">
                <a:solidFill>
                  <a:srgbClr val="0070C0"/>
                </a:solidFill>
                <a:effectLst>
                  <a:outerShdw blurRad="38100" dist="38100" dir="2700000" algn="tl">
                    <a:srgbClr val="000000">
                      <a:alpha val="43137"/>
                    </a:srgbClr>
                  </a:outerShdw>
                </a:effectLst>
              </a:rPr>
              <a:t>Offerings Made at ALL Feasts</a:t>
            </a:r>
          </a:p>
        </p:txBody>
      </p:sp>
      <p:sp>
        <p:nvSpPr>
          <p:cNvPr id="4" name="TextBox 3">
            <a:extLst>
              <a:ext uri="{FF2B5EF4-FFF2-40B4-BE49-F238E27FC236}">
                <a16:creationId xmlns:a16="http://schemas.microsoft.com/office/drawing/2014/main" id="{A0781115-8534-405F-B227-5738BDDDED4F}"/>
              </a:ext>
            </a:extLst>
          </p:cNvPr>
          <p:cNvSpPr txBox="1"/>
          <p:nvPr/>
        </p:nvSpPr>
        <p:spPr>
          <a:xfrm>
            <a:off x="6057122" y="1220479"/>
            <a:ext cx="5887616" cy="4832092"/>
          </a:xfrm>
          <a:prstGeom prst="rect">
            <a:avLst/>
          </a:prstGeom>
          <a:noFill/>
        </p:spPr>
        <p:txBody>
          <a:bodyPr wrap="square">
            <a:spAutoFit/>
          </a:bodyPr>
          <a:lstStyle/>
          <a:p>
            <a:r>
              <a:rPr lang="en-US" sz="2800" dirty="0"/>
              <a:t>Lev. 23:37-38 “</a:t>
            </a:r>
            <a:r>
              <a:rPr lang="en-US" sz="2800" b="1" u="sng" dirty="0"/>
              <a:t>These are the feasts of the Lord, which ye shall proclaim to be holy convocations, to offer an offering made by fire unto the Lord, a burnt offering, and a meat offering, a sacrifice, and drink offerings, every thing upon his day</a:t>
            </a:r>
            <a:r>
              <a:rPr lang="en-US" sz="2800" dirty="0"/>
              <a:t>: Beside the sabbaths of the Lord, and beside your gifts, and beside all your vows, and beside all your freewill offerings, which ye give unto the Lord.”</a:t>
            </a:r>
          </a:p>
        </p:txBody>
      </p:sp>
      <p:pic>
        <p:nvPicPr>
          <p:cNvPr id="5" name="Picture 4">
            <a:extLst>
              <a:ext uri="{FF2B5EF4-FFF2-40B4-BE49-F238E27FC236}">
                <a16:creationId xmlns:a16="http://schemas.microsoft.com/office/drawing/2014/main" id="{FE3C1078-BE6E-4319-8425-AD4BA2F7FB56}"/>
              </a:ext>
            </a:extLst>
          </p:cNvPr>
          <p:cNvPicPr>
            <a:picLocks noChangeAspect="1"/>
          </p:cNvPicPr>
          <p:nvPr/>
        </p:nvPicPr>
        <p:blipFill rotWithShape="1">
          <a:blip r:embed="rId2"/>
          <a:srcRect b="14525"/>
          <a:stretch/>
        </p:blipFill>
        <p:spPr>
          <a:xfrm>
            <a:off x="1106121" y="892839"/>
            <a:ext cx="4212493" cy="2743686"/>
          </a:xfrm>
          <a:prstGeom prst="rect">
            <a:avLst/>
          </a:prstGeom>
        </p:spPr>
      </p:pic>
      <p:pic>
        <p:nvPicPr>
          <p:cNvPr id="6" name="Picture 5">
            <a:extLst>
              <a:ext uri="{FF2B5EF4-FFF2-40B4-BE49-F238E27FC236}">
                <a16:creationId xmlns:a16="http://schemas.microsoft.com/office/drawing/2014/main" id="{6138FE4D-3396-4A26-9F07-E829E8007E24}"/>
              </a:ext>
            </a:extLst>
          </p:cNvPr>
          <p:cNvPicPr>
            <a:picLocks noChangeAspect="1"/>
          </p:cNvPicPr>
          <p:nvPr/>
        </p:nvPicPr>
        <p:blipFill>
          <a:blip r:embed="rId3"/>
          <a:stretch>
            <a:fillRect/>
          </a:stretch>
        </p:blipFill>
        <p:spPr>
          <a:xfrm>
            <a:off x="1374043" y="3919258"/>
            <a:ext cx="3676650" cy="2581554"/>
          </a:xfrm>
          <a:prstGeom prst="rect">
            <a:avLst/>
          </a:prstGeom>
        </p:spPr>
      </p:pic>
    </p:spTree>
    <p:extLst>
      <p:ext uri="{BB962C8B-B14F-4D97-AF65-F5344CB8AC3E}">
        <p14:creationId xmlns:p14="http://schemas.microsoft.com/office/powerpoint/2010/main" val="3873599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087F2-F9E3-4DA8-B5DE-B3A4EA11E324}"/>
              </a:ext>
            </a:extLst>
          </p:cNvPr>
          <p:cNvSpPr>
            <a:spLocks noGrp="1"/>
          </p:cNvSpPr>
          <p:nvPr>
            <p:ph type="title"/>
          </p:nvPr>
        </p:nvSpPr>
        <p:spPr>
          <a:xfrm>
            <a:off x="959498" y="-241365"/>
            <a:ext cx="10515600" cy="1325563"/>
          </a:xfrm>
        </p:spPr>
        <p:txBody>
          <a:bodyPr/>
          <a:lstStyle/>
          <a:p>
            <a:r>
              <a:rPr lang="en-US" b="1" dirty="0">
                <a:effectLst>
                  <a:outerShdw blurRad="38100" dist="38100" dir="2700000" algn="tl">
                    <a:srgbClr val="000000">
                      <a:alpha val="43137"/>
                    </a:srgbClr>
                  </a:outerShdw>
                </a:effectLst>
              </a:rPr>
              <a:t>The Trumpet Blast to Day of Atonement</a:t>
            </a:r>
          </a:p>
        </p:txBody>
      </p:sp>
      <p:sp>
        <p:nvSpPr>
          <p:cNvPr id="4" name="TextBox 3">
            <a:extLst>
              <a:ext uri="{FF2B5EF4-FFF2-40B4-BE49-F238E27FC236}">
                <a16:creationId xmlns:a16="http://schemas.microsoft.com/office/drawing/2014/main" id="{A02FA3F8-8BF1-4F0F-9C83-2E313965CF38}"/>
              </a:ext>
            </a:extLst>
          </p:cNvPr>
          <p:cNvSpPr txBox="1"/>
          <p:nvPr/>
        </p:nvSpPr>
        <p:spPr>
          <a:xfrm>
            <a:off x="0" y="741441"/>
            <a:ext cx="12192000" cy="5262979"/>
          </a:xfrm>
          <a:prstGeom prst="rect">
            <a:avLst/>
          </a:prstGeom>
          <a:noFill/>
        </p:spPr>
        <p:txBody>
          <a:bodyPr wrap="square">
            <a:spAutoFit/>
          </a:bodyPr>
          <a:lstStyle/>
          <a:p>
            <a:r>
              <a:rPr lang="en-US" sz="2800" dirty="0"/>
              <a:t>Num. 29:1-7 “And in the seventh month, on the first day of the month, ye shall have an holy convocation; ye shall do no servile work: </a:t>
            </a:r>
            <a:r>
              <a:rPr lang="en-US" sz="2800" b="1" u="sng" dirty="0"/>
              <a:t>it is a day of blowing the trumpets unto you</a:t>
            </a:r>
            <a:r>
              <a:rPr lang="en-US" sz="2800" dirty="0"/>
              <a:t>. And ye shall offer a burnt offering for a sweet </a:t>
            </a:r>
            <a:r>
              <a:rPr lang="en-US" sz="2800" dirty="0" err="1"/>
              <a:t>savour</a:t>
            </a:r>
            <a:r>
              <a:rPr lang="en-US" sz="2800" dirty="0"/>
              <a:t> unto the Lord; one young bullock, one ram, and seven lambs of the first year without blemish: And their meat offering shall be of flour mingled with oil, three tenth deals for a bullock, and two tenth deals for a ram, And one tenth deal for one lamb, throughout the seven lambs: And one kid of the goats for a sin offering, to make an atonement for you: </a:t>
            </a:r>
            <a:r>
              <a:rPr lang="en-US" sz="2800" b="1" u="sng" dirty="0"/>
              <a:t>Beside the burnt offering of the month, and his meat offering, and the daily burnt offering, and his meat offering, and their drink offerings, according unto their manner, for a sweet </a:t>
            </a:r>
            <a:r>
              <a:rPr lang="en-US" sz="2800" b="1" u="sng" dirty="0" err="1"/>
              <a:t>savour</a:t>
            </a:r>
            <a:r>
              <a:rPr lang="en-US" sz="2800" b="1" u="sng" dirty="0"/>
              <a:t>, a sacrifice made by fire unto the Lord</a:t>
            </a:r>
            <a:r>
              <a:rPr lang="en-US" sz="2800" dirty="0"/>
              <a:t>. And ye shall have on the tenth day of this seventh month an holy convocation; and ye shall afflict your souls: ye shall not do any work therein”</a:t>
            </a:r>
          </a:p>
        </p:txBody>
      </p:sp>
    </p:spTree>
    <p:extLst>
      <p:ext uri="{BB962C8B-B14F-4D97-AF65-F5344CB8AC3E}">
        <p14:creationId xmlns:p14="http://schemas.microsoft.com/office/powerpoint/2010/main" val="932362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36F1C-5DF9-42DE-83DB-C1949DD543AC}"/>
              </a:ext>
            </a:extLst>
          </p:cNvPr>
          <p:cNvSpPr>
            <a:spLocks noGrp="1"/>
          </p:cNvSpPr>
          <p:nvPr>
            <p:ph type="title"/>
          </p:nvPr>
        </p:nvSpPr>
        <p:spPr>
          <a:xfrm>
            <a:off x="838200" y="-297348"/>
            <a:ext cx="10515600" cy="1325563"/>
          </a:xfrm>
        </p:spPr>
        <p:txBody>
          <a:bodyPr/>
          <a:lstStyle/>
          <a:p>
            <a:r>
              <a:rPr lang="en-US" b="1" dirty="0">
                <a:solidFill>
                  <a:srgbClr val="FFC000"/>
                </a:solidFill>
                <a:effectLst>
                  <a:outerShdw blurRad="38100" dist="38100" dir="2700000" algn="tl">
                    <a:srgbClr val="000000">
                      <a:alpha val="43137"/>
                    </a:srgbClr>
                  </a:outerShdw>
                </a:effectLst>
              </a:rPr>
              <a:t>God’s Trumpet Call to Israel in Ancient Times</a:t>
            </a:r>
          </a:p>
        </p:txBody>
      </p:sp>
      <p:sp>
        <p:nvSpPr>
          <p:cNvPr id="4" name="TextBox 3">
            <a:extLst>
              <a:ext uri="{FF2B5EF4-FFF2-40B4-BE49-F238E27FC236}">
                <a16:creationId xmlns:a16="http://schemas.microsoft.com/office/drawing/2014/main" id="{305C03F3-FFA4-47EE-AB97-30206BB3A42D}"/>
              </a:ext>
            </a:extLst>
          </p:cNvPr>
          <p:cNvSpPr txBox="1"/>
          <p:nvPr/>
        </p:nvSpPr>
        <p:spPr>
          <a:xfrm>
            <a:off x="109635" y="731795"/>
            <a:ext cx="6097554" cy="6124754"/>
          </a:xfrm>
          <a:prstGeom prst="rect">
            <a:avLst/>
          </a:prstGeom>
          <a:noFill/>
        </p:spPr>
        <p:txBody>
          <a:bodyPr wrap="square">
            <a:spAutoFit/>
          </a:bodyPr>
          <a:lstStyle/>
          <a:p>
            <a:r>
              <a:rPr lang="en-US" sz="2800" dirty="0"/>
              <a:t>Ex. 19:12-14 “And thou shalt set bounds unto the people round about, saying, Take heed to yourselves, that ye go not up into the mount, or touch the border of it: whosoever </a:t>
            </a:r>
            <a:r>
              <a:rPr lang="en-US" sz="2800" dirty="0" err="1"/>
              <a:t>toucheth</a:t>
            </a:r>
            <a:r>
              <a:rPr lang="en-US" sz="2800" dirty="0"/>
              <a:t> the mount shall be surely put to death: There shall not an hand touch it, but he shall surely be stoned, or shot through; whether it be beast or man, it shall not live: </a:t>
            </a:r>
            <a:r>
              <a:rPr lang="en-US" sz="2800" b="1" u="sng" dirty="0"/>
              <a:t>when the trumpet </a:t>
            </a:r>
            <a:r>
              <a:rPr lang="en-US" sz="2800" b="1" u="sng" dirty="0" err="1"/>
              <a:t>soundeth</a:t>
            </a:r>
            <a:r>
              <a:rPr lang="en-US" sz="2800" b="1" u="sng" dirty="0"/>
              <a:t> long, they shall come up to the mount</a:t>
            </a:r>
            <a:r>
              <a:rPr lang="en-US" sz="2800" dirty="0"/>
              <a:t>. And Moses went down from the mount unto the people, </a:t>
            </a:r>
            <a:r>
              <a:rPr lang="en-US" sz="2800" b="1" u="sng" dirty="0"/>
              <a:t>and sanctified the people; and they washed their clothes</a:t>
            </a:r>
            <a:r>
              <a:rPr lang="en-US" sz="2800" dirty="0"/>
              <a:t>.”</a:t>
            </a:r>
          </a:p>
        </p:txBody>
      </p:sp>
      <p:pic>
        <p:nvPicPr>
          <p:cNvPr id="5" name="Picture 4">
            <a:extLst>
              <a:ext uri="{FF2B5EF4-FFF2-40B4-BE49-F238E27FC236}">
                <a16:creationId xmlns:a16="http://schemas.microsoft.com/office/drawing/2014/main" id="{2A47E821-09E4-4C65-BC43-6F5C9DAC03B1}"/>
              </a:ext>
            </a:extLst>
          </p:cNvPr>
          <p:cNvPicPr>
            <a:picLocks noChangeAspect="1"/>
          </p:cNvPicPr>
          <p:nvPr/>
        </p:nvPicPr>
        <p:blipFill>
          <a:blip r:embed="rId2"/>
          <a:stretch>
            <a:fillRect/>
          </a:stretch>
        </p:blipFill>
        <p:spPr>
          <a:xfrm>
            <a:off x="6367365" y="936672"/>
            <a:ext cx="5715000" cy="2857500"/>
          </a:xfrm>
          <a:prstGeom prst="rect">
            <a:avLst/>
          </a:prstGeom>
        </p:spPr>
      </p:pic>
      <p:pic>
        <p:nvPicPr>
          <p:cNvPr id="6" name="Picture 5">
            <a:extLst>
              <a:ext uri="{FF2B5EF4-FFF2-40B4-BE49-F238E27FC236}">
                <a16:creationId xmlns:a16="http://schemas.microsoft.com/office/drawing/2014/main" id="{B88CDB6D-8C56-47BA-A2E0-3B7EAF0ECEDD}"/>
              </a:ext>
            </a:extLst>
          </p:cNvPr>
          <p:cNvPicPr>
            <a:picLocks noChangeAspect="1"/>
          </p:cNvPicPr>
          <p:nvPr/>
        </p:nvPicPr>
        <p:blipFill>
          <a:blip r:embed="rId3"/>
          <a:stretch>
            <a:fillRect/>
          </a:stretch>
        </p:blipFill>
        <p:spPr>
          <a:xfrm>
            <a:off x="6774024" y="4128544"/>
            <a:ext cx="4897794" cy="2574918"/>
          </a:xfrm>
          <a:prstGeom prst="rect">
            <a:avLst/>
          </a:prstGeom>
        </p:spPr>
      </p:pic>
    </p:spTree>
    <p:extLst>
      <p:ext uri="{BB962C8B-B14F-4D97-AF65-F5344CB8AC3E}">
        <p14:creationId xmlns:p14="http://schemas.microsoft.com/office/powerpoint/2010/main" val="1845775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1A131-B250-4076-9498-78EAE9E6CBB9}"/>
              </a:ext>
            </a:extLst>
          </p:cNvPr>
          <p:cNvSpPr>
            <a:spLocks noGrp="1"/>
          </p:cNvSpPr>
          <p:nvPr>
            <p:ph type="title"/>
          </p:nvPr>
        </p:nvSpPr>
        <p:spPr>
          <a:xfrm>
            <a:off x="838200" y="-334671"/>
            <a:ext cx="10515600" cy="1325563"/>
          </a:xfrm>
        </p:spPr>
        <p:txBody>
          <a:bodyPr/>
          <a:lstStyle/>
          <a:p>
            <a:r>
              <a:rPr lang="en-US" b="1" i="1" dirty="0">
                <a:solidFill>
                  <a:srgbClr val="FFC000"/>
                </a:solidFill>
              </a:rPr>
              <a:t>Trumpets….</a:t>
            </a:r>
          </a:p>
        </p:txBody>
      </p:sp>
      <p:sp>
        <p:nvSpPr>
          <p:cNvPr id="3" name="TextBox 2">
            <a:extLst>
              <a:ext uri="{FF2B5EF4-FFF2-40B4-BE49-F238E27FC236}">
                <a16:creationId xmlns:a16="http://schemas.microsoft.com/office/drawing/2014/main" id="{911EB6E9-F6F9-4745-8112-430BE236C67D}"/>
              </a:ext>
            </a:extLst>
          </p:cNvPr>
          <p:cNvSpPr txBox="1"/>
          <p:nvPr/>
        </p:nvSpPr>
        <p:spPr>
          <a:xfrm>
            <a:off x="5324671" y="1149204"/>
            <a:ext cx="6714929"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4000" b="1" i="0" u="sng" strike="noStrike" kern="1200" cap="none" spc="0" normalizeH="0" baseline="0" noProof="0" dirty="0">
                <a:ln>
                  <a:noFill/>
                </a:ln>
                <a:solidFill>
                  <a:prstClr val="black"/>
                </a:solidFill>
                <a:effectLst/>
                <a:uLnTx/>
                <a:uFillTx/>
                <a:latin typeface="Calibri" panose="020F0502020204030204"/>
                <a:ea typeface="+mn-ea"/>
                <a:cs typeface="+mn-cs"/>
              </a:rPr>
              <a:t>The sound of the trumpet summoned Israel to meet with God. The voice of the archangel and the trump of God shall summon, from the whole earth, both the living and the dead to the presence of their Judge</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.”—PP, 339</a:t>
            </a:r>
          </a:p>
        </p:txBody>
      </p:sp>
      <p:pic>
        <p:nvPicPr>
          <p:cNvPr id="4" name="Picture 3">
            <a:extLst>
              <a:ext uri="{FF2B5EF4-FFF2-40B4-BE49-F238E27FC236}">
                <a16:creationId xmlns:a16="http://schemas.microsoft.com/office/drawing/2014/main" id="{B484CEA5-B277-4680-885B-BC279A051094}"/>
              </a:ext>
            </a:extLst>
          </p:cNvPr>
          <p:cNvPicPr>
            <a:picLocks noChangeAspect="1"/>
          </p:cNvPicPr>
          <p:nvPr/>
        </p:nvPicPr>
        <p:blipFill>
          <a:blip r:embed="rId2"/>
          <a:stretch>
            <a:fillRect/>
          </a:stretch>
        </p:blipFill>
        <p:spPr>
          <a:xfrm>
            <a:off x="152400" y="990892"/>
            <a:ext cx="4723242" cy="2589036"/>
          </a:xfrm>
          <a:prstGeom prst="rect">
            <a:avLst/>
          </a:prstGeom>
        </p:spPr>
      </p:pic>
      <p:pic>
        <p:nvPicPr>
          <p:cNvPr id="5" name="Picture 4">
            <a:extLst>
              <a:ext uri="{FF2B5EF4-FFF2-40B4-BE49-F238E27FC236}">
                <a16:creationId xmlns:a16="http://schemas.microsoft.com/office/drawing/2014/main" id="{4ACE6D60-0AE1-46E7-B881-634197E18990}"/>
              </a:ext>
            </a:extLst>
          </p:cNvPr>
          <p:cNvPicPr>
            <a:picLocks noChangeAspect="1"/>
          </p:cNvPicPr>
          <p:nvPr/>
        </p:nvPicPr>
        <p:blipFill>
          <a:blip r:embed="rId3"/>
          <a:stretch>
            <a:fillRect/>
          </a:stretch>
        </p:blipFill>
        <p:spPr>
          <a:xfrm>
            <a:off x="604352" y="3886200"/>
            <a:ext cx="3457575" cy="2514600"/>
          </a:xfrm>
          <a:prstGeom prst="rect">
            <a:avLst/>
          </a:prstGeom>
        </p:spPr>
      </p:pic>
    </p:spTree>
    <p:extLst>
      <p:ext uri="{BB962C8B-B14F-4D97-AF65-F5344CB8AC3E}">
        <p14:creationId xmlns:p14="http://schemas.microsoft.com/office/powerpoint/2010/main" val="2208090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4427</Words>
  <Application>Microsoft Office PowerPoint</Application>
  <PresentationFormat>Widescreen</PresentationFormat>
  <Paragraphs>88</Paragraphs>
  <Slides>29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Calibri Light</vt:lpstr>
      <vt:lpstr>Office Theme</vt:lpstr>
      <vt:lpstr>The Sanctuary pt 49: The Feast of Trumpets</vt:lpstr>
      <vt:lpstr>Difference Between the Spring and the Fall Feasts</vt:lpstr>
      <vt:lpstr>What We will Study Today:</vt:lpstr>
      <vt:lpstr>PowerPoint Presentation</vt:lpstr>
      <vt:lpstr>1st Mention: Leviticus 23</vt:lpstr>
      <vt:lpstr>Offerings Made at ALL Feasts</vt:lpstr>
      <vt:lpstr>The Trumpet Blast to Day of Atonement</vt:lpstr>
      <vt:lpstr>God’s Trumpet Call to Israel in Ancient Times</vt:lpstr>
      <vt:lpstr>Trumpets….</vt:lpstr>
      <vt:lpstr>Nehemiah and Ezra Keep the Feast of Trumpets</vt:lpstr>
      <vt:lpstr>A Day of Mourning???</vt:lpstr>
      <vt:lpstr>The Forgotten Law of God is the Focus!!!</vt:lpstr>
      <vt:lpstr>Recount of the Ancient and Personal Meanings</vt:lpstr>
      <vt:lpstr>What is the Antitype of the Feast of Trumpets???</vt:lpstr>
      <vt:lpstr>The Great Controversy Explains!</vt:lpstr>
      <vt:lpstr>First Angel’s Message in History</vt:lpstr>
      <vt:lpstr>The Worldwide Message Proclaimed!</vt:lpstr>
      <vt:lpstr>A Message Meant For Rejoicing!</vt:lpstr>
      <vt:lpstr>The Second Great Disappointment</vt:lpstr>
      <vt:lpstr>The Power of the Message</vt:lpstr>
      <vt:lpstr>The Acceptance of the Sabbath </vt:lpstr>
      <vt:lpstr>Are the Elements There????</vt:lpstr>
      <vt:lpstr>Are These Messages in the 1st Angel’s Message!?</vt:lpstr>
      <vt:lpstr>Fear God=Keep the Commandments</vt:lpstr>
      <vt:lpstr>Worship the Creator</vt:lpstr>
      <vt:lpstr>The Hour of His Judgment</vt:lpstr>
      <vt:lpstr>Are the Elements There????</vt:lpstr>
      <vt:lpstr>What A Work Has Been  Entrusted to Us!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Sanctuary pt 47: The Feast of Unleavened Bread and the Wave Sheaf</dc:title>
  <dc:creator>Kody Morey</dc:creator>
  <cp:lastModifiedBy>Kody Morey</cp:lastModifiedBy>
  <cp:revision>9</cp:revision>
  <dcterms:created xsi:type="dcterms:W3CDTF">2022-03-16T22:50:32Z</dcterms:created>
  <dcterms:modified xsi:type="dcterms:W3CDTF">2022-04-15T23:03:19Z</dcterms:modified>
</cp:coreProperties>
</file>