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E31F-7DF1-4A1B-BE7C-3E4177EA72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2325C4-1A9A-4982-88D5-B409960CA9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205656-AAA2-49EF-A862-67097A430A5C}"/>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5" name="Footer Placeholder 4">
            <a:extLst>
              <a:ext uri="{FF2B5EF4-FFF2-40B4-BE49-F238E27FC236}">
                <a16:creationId xmlns:a16="http://schemas.microsoft.com/office/drawing/2014/main" id="{CE84DBD1-A081-49D1-90E4-88345FBA3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579DF-E481-4B3C-B1F7-8A710D8D4205}"/>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174621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9516-E17A-4A66-9C3C-A33420530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4EBF1D-B261-472F-9524-5A0EA32119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05EE2-A35D-4C46-B3EA-C2CD9E03A277}"/>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5" name="Footer Placeholder 4">
            <a:extLst>
              <a:ext uri="{FF2B5EF4-FFF2-40B4-BE49-F238E27FC236}">
                <a16:creationId xmlns:a16="http://schemas.microsoft.com/office/drawing/2014/main" id="{992D6B00-9BDA-4E8C-82C6-AFCB3379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978AA-10D1-440C-B47A-17AA9BF22C08}"/>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232008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C290F-E540-47F5-9B0F-913DF6CE93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742E13-3756-4B8E-BC07-56D48F8913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C6D9F-7EFE-40C9-A048-8AC98B292303}"/>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5" name="Footer Placeholder 4">
            <a:extLst>
              <a:ext uri="{FF2B5EF4-FFF2-40B4-BE49-F238E27FC236}">
                <a16:creationId xmlns:a16="http://schemas.microsoft.com/office/drawing/2014/main" id="{25375B33-3125-4A3B-A399-755683765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B5E4A-8ED5-4681-AACF-98371072FFF8}"/>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376379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159A-80B6-44C5-934F-00ED795C2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9CD6-D9D7-414D-BAE2-45E8DF698A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86312-DA60-4534-BDC9-8C88C212B16C}"/>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5" name="Footer Placeholder 4">
            <a:extLst>
              <a:ext uri="{FF2B5EF4-FFF2-40B4-BE49-F238E27FC236}">
                <a16:creationId xmlns:a16="http://schemas.microsoft.com/office/drawing/2014/main" id="{7C42DD0D-3628-49A2-BC53-B822E06AD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13D9C-FEE3-49F9-B3A0-2077D73F761F}"/>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167061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B728-2139-4DE8-89EA-A9FB1D3F6F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6133A-70FC-4DCD-BB46-9BC5FB00D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9C6F9D-646E-4B61-A454-F58D7B06F372}"/>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5" name="Footer Placeholder 4">
            <a:extLst>
              <a:ext uri="{FF2B5EF4-FFF2-40B4-BE49-F238E27FC236}">
                <a16:creationId xmlns:a16="http://schemas.microsoft.com/office/drawing/2014/main" id="{4732A966-A2D5-4ECF-A61A-8B914D12C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A3391-6E17-4230-9E90-6FC08B9CE950}"/>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127420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A201-0EFA-4B88-BEA4-9AA0F90EC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16DA1C-F4D2-4B75-88EB-D4F001AB24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A6491-8034-4CE8-AA81-676355CD0C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22BFD-02A0-480F-8E40-B77BFD6ABA1A}"/>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6" name="Footer Placeholder 5">
            <a:extLst>
              <a:ext uri="{FF2B5EF4-FFF2-40B4-BE49-F238E27FC236}">
                <a16:creationId xmlns:a16="http://schemas.microsoft.com/office/drawing/2014/main" id="{3A1E71B5-9FF7-41F2-8F84-ABC7D71B3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F64D6-8215-4CAA-8699-0B69BD3716A3}"/>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155076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7CA6-AAA9-4BA4-82D7-4F004ACEF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097027-69B4-4E28-90DF-FBAEC892D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A78D46-CC4E-4F7D-83DF-BE16180F3A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C6BB3C-8E2D-423D-ACFB-822AC0EAF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B37DA2-DB75-4E6C-873B-9F31D6ECB1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35D0F-80F1-4646-A416-7569D05137DB}"/>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8" name="Footer Placeholder 7">
            <a:extLst>
              <a:ext uri="{FF2B5EF4-FFF2-40B4-BE49-F238E27FC236}">
                <a16:creationId xmlns:a16="http://schemas.microsoft.com/office/drawing/2014/main" id="{64019C40-BAAF-4E4C-9BA9-1969B7153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44C052-C017-4BD3-8057-A6655777F85D}"/>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25148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ABE3-EB3C-4538-967A-1D7AB7788E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15C848-7750-4645-8891-DC762BCB408B}"/>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4" name="Footer Placeholder 3">
            <a:extLst>
              <a:ext uri="{FF2B5EF4-FFF2-40B4-BE49-F238E27FC236}">
                <a16:creationId xmlns:a16="http://schemas.microsoft.com/office/drawing/2014/main" id="{4FDC0D48-498D-4742-B1E8-4EE637D8FF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D2E4A-5B17-47AE-B30A-F0A00BDD64FB}"/>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361797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41ED2-8944-4353-B91A-67C448B4CB98}"/>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3" name="Footer Placeholder 2">
            <a:extLst>
              <a:ext uri="{FF2B5EF4-FFF2-40B4-BE49-F238E27FC236}">
                <a16:creationId xmlns:a16="http://schemas.microsoft.com/office/drawing/2014/main" id="{9007DE13-B7F7-4705-BBC0-6CCCE0F71B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B2F3B-8759-4F17-A85F-7A4952E449F9}"/>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328259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0DC5-FCEE-48F3-B1C4-EF2F9281F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44C3D-1259-4F74-9F91-3D0BA8EC6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1CB51-86A5-44CC-89CC-5FF85616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31EB8-B8C0-4366-9590-1B301E67A210}"/>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6" name="Footer Placeholder 5">
            <a:extLst>
              <a:ext uri="{FF2B5EF4-FFF2-40B4-BE49-F238E27FC236}">
                <a16:creationId xmlns:a16="http://schemas.microsoft.com/office/drawing/2014/main" id="{212CA5C7-5D5D-4CC2-AB8E-CDDD0F6AF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E6BAC-9B5F-4005-A422-3613D8696D34}"/>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265742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D87B-2362-4A5C-AA94-286247BAC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4EE11-6A6E-44BC-A76B-5112B5E22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40BC7-011C-4BE5-A749-CE9E99A0F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483B8A-4A0A-4359-9D58-1F5B65E84377}"/>
              </a:ext>
            </a:extLst>
          </p:cNvPr>
          <p:cNvSpPr>
            <a:spLocks noGrp="1"/>
          </p:cNvSpPr>
          <p:nvPr>
            <p:ph type="dt" sz="half" idx="10"/>
          </p:nvPr>
        </p:nvSpPr>
        <p:spPr/>
        <p:txBody>
          <a:bodyPr/>
          <a:lstStyle/>
          <a:p>
            <a:fld id="{A60C0878-7C69-46F8-84E3-7A823D3C4B82}" type="datetimeFigureOut">
              <a:rPr lang="en-US" smtClean="0"/>
              <a:t>10/13/2023</a:t>
            </a:fld>
            <a:endParaRPr lang="en-US"/>
          </a:p>
        </p:txBody>
      </p:sp>
      <p:sp>
        <p:nvSpPr>
          <p:cNvPr id="6" name="Footer Placeholder 5">
            <a:extLst>
              <a:ext uri="{FF2B5EF4-FFF2-40B4-BE49-F238E27FC236}">
                <a16:creationId xmlns:a16="http://schemas.microsoft.com/office/drawing/2014/main" id="{18F3FDC4-5E9D-42EB-9D55-60097F2BE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43E45-297B-478F-AD81-FF4F78FABFE3}"/>
              </a:ext>
            </a:extLst>
          </p:cNvPr>
          <p:cNvSpPr>
            <a:spLocks noGrp="1"/>
          </p:cNvSpPr>
          <p:nvPr>
            <p:ph type="sldNum" sz="quarter" idx="12"/>
          </p:nvPr>
        </p:nvSpPr>
        <p:spPr/>
        <p:txBody>
          <a:bodyPr/>
          <a:lstStyle/>
          <a:p>
            <a:fld id="{D58CDCD8-C2EA-4408-97E9-F99F0A7FF013}" type="slidenum">
              <a:rPr lang="en-US" smtClean="0"/>
              <a:t>‹#›</a:t>
            </a:fld>
            <a:endParaRPr lang="en-US"/>
          </a:p>
        </p:txBody>
      </p:sp>
    </p:spTree>
    <p:extLst>
      <p:ext uri="{BB962C8B-B14F-4D97-AF65-F5344CB8AC3E}">
        <p14:creationId xmlns:p14="http://schemas.microsoft.com/office/powerpoint/2010/main" val="376837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C5E76-0590-4FAA-AFDB-D6A38FA71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8AAF-239E-418C-A72A-3E0803484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0E260-94E6-471B-BD42-059663D09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C0878-7C69-46F8-84E3-7A823D3C4B82}" type="datetimeFigureOut">
              <a:rPr lang="en-US" smtClean="0"/>
              <a:t>10/13/2023</a:t>
            </a:fld>
            <a:endParaRPr lang="en-US"/>
          </a:p>
        </p:txBody>
      </p:sp>
      <p:sp>
        <p:nvSpPr>
          <p:cNvPr id="5" name="Footer Placeholder 4">
            <a:extLst>
              <a:ext uri="{FF2B5EF4-FFF2-40B4-BE49-F238E27FC236}">
                <a16:creationId xmlns:a16="http://schemas.microsoft.com/office/drawing/2014/main" id="{03B1DDB3-667C-4037-9D70-F97C9F022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ABEDCA-4B59-43EA-BDAF-0705E08BC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CDCD8-C2EA-4408-97E9-F99F0A7FF013}" type="slidenum">
              <a:rPr lang="en-US" smtClean="0"/>
              <a:t>‹#›</a:t>
            </a:fld>
            <a:endParaRPr lang="en-US"/>
          </a:p>
        </p:txBody>
      </p:sp>
    </p:spTree>
    <p:extLst>
      <p:ext uri="{BB962C8B-B14F-4D97-AF65-F5344CB8AC3E}">
        <p14:creationId xmlns:p14="http://schemas.microsoft.com/office/powerpoint/2010/main" val="4290308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9D36-5B90-41E7-A6C3-0A0A1353C3BA}"/>
              </a:ext>
            </a:extLst>
          </p:cNvPr>
          <p:cNvSpPr>
            <a:spLocks noGrp="1"/>
          </p:cNvSpPr>
          <p:nvPr>
            <p:ph type="ctrTitle"/>
          </p:nvPr>
        </p:nvSpPr>
        <p:spPr>
          <a:xfrm>
            <a:off x="0" y="1122363"/>
            <a:ext cx="12192000" cy="2387600"/>
          </a:xfrm>
        </p:spPr>
        <p:txBody>
          <a:bodyPr/>
          <a:lstStyle/>
          <a:p>
            <a:r>
              <a:rPr lang="en-US" b="1" i="1" u="sng" dirty="0">
                <a:solidFill>
                  <a:srgbClr val="FF0000"/>
                </a:solidFill>
              </a:rPr>
              <a:t>Jesus Life, pt. 36 ‘Iniquity Abounds’</a:t>
            </a:r>
          </a:p>
        </p:txBody>
      </p:sp>
      <p:sp>
        <p:nvSpPr>
          <p:cNvPr id="3" name="Subtitle 2">
            <a:extLst>
              <a:ext uri="{FF2B5EF4-FFF2-40B4-BE49-F238E27FC236}">
                <a16:creationId xmlns:a16="http://schemas.microsoft.com/office/drawing/2014/main" id="{7181E748-787E-4407-B06C-250DC63FEF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137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3E6F-4B89-4476-BC91-B98BA88EC6D3}"/>
              </a:ext>
            </a:extLst>
          </p:cNvPr>
          <p:cNvSpPr>
            <a:spLocks noGrp="1"/>
          </p:cNvSpPr>
          <p:nvPr>
            <p:ph type="title"/>
          </p:nvPr>
        </p:nvSpPr>
        <p:spPr>
          <a:xfrm>
            <a:off x="838200" y="1"/>
            <a:ext cx="10515600" cy="647699"/>
          </a:xfrm>
        </p:spPr>
        <p:txBody>
          <a:bodyPr>
            <a:normAutofit fontScale="90000"/>
          </a:bodyPr>
          <a:lstStyle/>
          <a:p>
            <a:r>
              <a:rPr lang="en-US" dirty="0"/>
              <a:t>                  </a:t>
            </a:r>
            <a:r>
              <a:rPr lang="en-US" b="1" i="1" u="sng" dirty="0">
                <a:solidFill>
                  <a:srgbClr val="0070C0"/>
                </a:solidFill>
                <a:latin typeface="Algerian" panose="04020705040A02060702" pitchFamily="82" charset="0"/>
              </a:rPr>
              <a:t>Owed 15.00 Dollars</a:t>
            </a:r>
          </a:p>
        </p:txBody>
      </p:sp>
      <p:sp>
        <p:nvSpPr>
          <p:cNvPr id="3" name="Content Placeholder 2">
            <a:extLst>
              <a:ext uri="{FF2B5EF4-FFF2-40B4-BE49-F238E27FC236}">
                <a16:creationId xmlns:a16="http://schemas.microsoft.com/office/drawing/2014/main" id="{C69A9B0E-E99A-4CFD-8138-9F8D9ECF672C}"/>
              </a:ext>
            </a:extLst>
          </p:cNvPr>
          <p:cNvSpPr>
            <a:spLocks noGrp="1"/>
          </p:cNvSpPr>
          <p:nvPr>
            <p:ph idx="1"/>
          </p:nvPr>
        </p:nvSpPr>
        <p:spPr>
          <a:xfrm>
            <a:off x="0" y="647700"/>
            <a:ext cx="12192000" cy="6210299"/>
          </a:xfrm>
        </p:spPr>
        <p:txBody>
          <a:bodyPr>
            <a:normAutofit/>
          </a:bodyPr>
          <a:lstStyle/>
          <a:p>
            <a:r>
              <a:rPr lang="en-US" sz="4000" dirty="0"/>
              <a:t>“But the same servant went out, and found one of his fellow servants, which owed him an hundred pence: and he laid hands on him, and took him by the throat, saying, Pay me that thou owest. And his fellow servant fell down at his feet, and besought him, saying, Have patience with me, and I will pay thee all. And he would not: but went and cast him into prison, till he should pay the debt. So when his fellow servants saw what was done, they were very sorry, and came and told unto their lord all that was done.”  Matthew 18:28-31</a:t>
            </a:r>
          </a:p>
        </p:txBody>
      </p:sp>
    </p:spTree>
    <p:extLst>
      <p:ext uri="{BB962C8B-B14F-4D97-AF65-F5344CB8AC3E}">
        <p14:creationId xmlns:p14="http://schemas.microsoft.com/office/powerpoint/2010/main" val="242761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67AA-719A-40FF-B95A-81B730F8987E}"/>
              </a:ext>
            </a:extLst>
          </p:cNvPr>
          <p:cNvSpPr>
            <a:spLocks noGrp="1"/>
          </p:cNvSpPr>
          <p:nvPr>
            <p:ph type="title"/>
          </p:nvPr>
        </p:nvSpPr>
        <p:spPr>
          <a:xfrm>
            <a:off x="6172200" y="1"/>
            <a:ext cx="6019800" cy="901699"/>
          </a:xfrm>
        </p:spPr>
        <p:txBody>
          <a:bodyPr/>
          <a:lstStyle/>
          <a:p>
            <a:r>
              <a:rPr lang="en-US" dirty="0"/>
              <a:t>        </a:t>
            </a:r>
            <a:r>
              <a:rPr lang="en-US" b="1" i="1" u="sng" dirty="0">
                <a:solidFill>
                  <a:srgbClr val="0070C0"/>
                </a:solidFill>
                <a:latin typeface="Algerian" panose="04020705040A02060702" pitchFamily="82" charset="0"/>
              </a:rPr>
              <a:t>Love Others</a:t>
            </a:r>
          </a:p>
        </p:txBody>
      </p:sp>
      <p:sp>
        <p:nvSpPr>
          <p:cNvPr id="3" name="Content Placeholder 2">
            <a:extLst>
              <a:ext uri="{FF2B5EF4-FFF2-40B4-BE49-F238E27FC236}">
                <a16:creationId xmlns:a16="http://schemas.microsoft.com/office/drawing/2014/main" id="{EFCFA4FE-2D46-49DD-9C2A-3CCCA7FA982F}"/>
              </a:ext>
            </a:extLst>
          </p:cNvPr>
          <p:cNvSpPr>
            <a:spLocks noGrp="1"/>
          </p:cNvSpPr>
          <p:nvPr>
            <p:ph sz="half" idx="1"/>
          </p:nvPr>
        </p:nvSpPr>
        <p:spPr>
          <a:xfrm>
            <a:off x="0" y="0"/>
            <a:ext cx="6172200" cy="6857999"/>
          </a:xfrm>
        </p:spPr>
        <p:txBody>
          <a:bodyPr>
            <a:normAutofit/>
          </a:bodyPr>
          <a:lstStyle/>
          <a:p>
            <a:r>
              <a:rPr lang="en-US" dirty="0"/>
              <a:t>The forgiven man was owed 15.00 in comparison to what he owed  mere pennies!  After having been forgiven so much, this hard hearted man showed he really didn’t appreciate the gift he was given.  He proved it by his harsh treatment of his fellow man.  “We love him, because he first loved us.</a:t>
            </a:r>
          </a:p>
          <a:p>
            <a:pPr marL="0" indent="0">
              <a:buNone/>
            </a:pPr>
            <a:r>
              <a:rPr lang="en-US" dirty="0"/>
              <a:t>  “If a man say, I love God, and hateth his brother, he is a liar: for he that loveth not his brother whom he hath seen, how can he love God whom he hath not seen? And this commandment have we from him, That he who loveth God love his brother also.”  1 John 4:19-21</a:t>
            </a:r>
          </a:p>
        </p:txBody>
      </p:sp>
      <p:pic>
        <p:nvPicPr>
          <p:cNvPr id="5" name="Content Placeholder 4">
            <a:extLst>
              <a:ext uri="{FF2B5EF4-FFF2-40B4-BE49-F238E27FC236}">
                <a16:creationId xmlns:a16="http://schemas.microsoft.com/office/drawing/2014/main" id="{BE0B0EE1-4572-4488-ADBC-B4E70C5E4256}"/>
              </a:ext>
            </a:extLst>
          </p:cNvPr>
          <p:cNvPicPr>
            <a:picLocks noGrp="1" noChangeAspect="1"/>
          </p:cNvPicPr>
          <p:nvPr>
            <p:ph sz="half" idx="2"/>
          </p:nvPr>
        </p:nvPicPr>
        <p:blipFill>
          <a:blip r:embed="rId2"/>
          <a:stretch>
            <a:fillRect/>
          </a:stretch>
        </p:blipFill>
        <p:spPr>
          <a:xfrm>
            <a:off x="6134101" y="774701"/>
            <a:ext cx="6057900" cy="6083298"/>
          </a:xfrm>
          <a:prstGeom prst="rect">
            <a:avLst/>
          </a:prstGeom>
        </p:spPr>
      </p:pic>
    </p:spTree>
    <p:extLst>
      <p:ext uri="{BB962C8B-B14F-4D97-AF65-F5344CB8AC3E}">
        <p14:creationId xmlns:p14="http://schemas.microsoft.com/office/powerpoint/2010/main" val="279573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95F6-4B00-4489-97B4-EC5565DB159B}"/>
              </a:ext>
            </a:extLst>
          </p:cNvPr>
          <p:cNvSpPr>
            <a:spLocks noGrp="1"/>
          </p:cNvSpPr>
          <p:nvPr>
            <p:ph type="title"/>
          </p:nvPr>
        </p:nvSpPr>
        <p:spPr>
          <a:xfrm>
            <a:off x="6172198" y="1"/>
            <a:ext cx="6019802" cy="850899"/>
          </a:xfrm>
        </p:spPr>
        <p:txBody>
          <a:bodyPr/>
          <a:lstStyle/>
          <a:p>
            <a:r>
              <a:rPr lang="en-US" dirty="0"/>
              <a:t>          </a:t>
            </a:r>
            <a:r>
              <a:rPr lang="en-US" b="1" i="1" u="sng" dirty="0">
                <a:solidFill>
                  <a:srgbClr val="0070C0"/>
                </a:solidFill>
                <a:latin typeface="Algerian" panose="04020705040A02060702" pitchFamily="82" charset="0"/>
              </a:rPr>
              <a:t>Walk on Me!!</a:t>
            </a:r>
          </a:p>
        </p:txBody>
      </p:sp>
      <p:pic>
        <p:nvPicPr>
          <p:cNvPr id="5" name="Content Placeholder 4">
            <a:extLst>
              <a:ext uri="{FF2B5EF4-FFF2-40B4-BE49-F238E27FC236}">
                <a16:creationId xmlns:a16="http://schemas.microsoft.com/office/drawing/2014/main" id="{D809E2B0-954C-42C5-BA53-9EC07BA5CFF9}"/>
              </a:ext>
            </a:extLst>
          </p:cNvPr>
          <p:cNvPicPr>
            <a:picLocks noGrp="1" noChangeAspect="1"/>
          </p:cNvPicPr>
          <p:nvPr>
            <p:ph sz="half" idx="1"/>
          </p:nvPr>
        </p:nvPicPr>
        <p:blipFill>
          <a:blip r:embed="rId2"/>
          <a:stretch>
            <a:fillRect/>
          </a:stretch>
        </p:blipFill>
        <p:spPr>
          <a:xfrm>
            <a:off x="0" y="0"/>
            <a:ext cx="6172199" cy="6857999"/>
          </a:xfrm>
          <a:prstGeom prst="rect">
            <a:avLst/>
          </a:prstGeom>
        </p:spPr>
      </p:pic>
      <p:sp>
        <p:nvSpPr>
          <p:cNvPr id="4" name="Content Placeholder 3">
            <a:extLst>
              <a:ext uri="{FF2B5EF4-FFF2-40B4-BE49-F238E27FC236}">
                <a16:creationId xmlns:a16="http://schemas.microsoft.com/office/drawing/2014/main" id="{F4D50EE7-4E51-4964-9B1C-FB1E3D5ABED3}"/>
              </a:ext>
            </a:extLst>
          </p:cNvPr>
          <p:cNvSpPr>
            <a:spLocks noGrp="1"/>
          </p:cNvSpPr>
          <p:nvPr>
            <p:ph sz="half" idx="2"/>
          </p:nvPr>
        </p:nvSpPr>
        <p:spPr>
          <a:xfrm>
            <a:off x="6172200" y="736600"/>
            <a:ext cx="6019800" cy="6121399"/>
          </a:xfrm>
        </p:spPr>
        <p:txBody>
          <a:bodyPr/>
          <a:lstStyle/>
          <a:p>
            <a:endParaRPr lang="en-US" dirty="0"/>
          </a:p>
          <a:p>
            <a:r>
              <a:rPr lang="en-US" sz="5400" dirty="0"/>
              <a:t>Lady in Kenya with her daughter…………..</a:t>
            </a:r>
          </a:p>
          <a:p>
            <a:r>
              <a:rPr lang="en-US" sz="6600" dirty="0"/>
              <a:t>Young man in Zambia……..</a:t>
            </a:r>
          </a:p>
        </p:txBody>
      </p:sp>
    </p:spTree>
    <p:extLst>
      <p:ext uri="{BB962C8B-B14F-4D97-AF65-F5344CB8AC3E}">
        <p14:creationId xmlns:p14="http://schemas.microsoft.com/office/powerpoint/2010/main" val="61805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491-257C-4D3C-8163-0F2446467875}"/>
              </a:ext>
            </a:extLst>
          </p:cNvPr>
          <p:cNvSpPr>
            <a:spLocks noGrp="1"/>
          </p:cNvSpPr>
          <p:nvPr>
            <p:ph type="title"/>
          </p:nvPr>
        </p:nvSpPr>
        <p:spPr>
          <a:xfrm flipV="1">
            <a:off x="838200" y="-45718"/>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6977A72-4CA9-4207-BFC3-48296DEACEED}"/>
              </a:ext>
            </a:extLst>
          </p:cNvPr>
          <p:cNvSpPr>
            <a:spLocks noGrp="1"/>
          </p:cNvSpPr>
          <p:nvPr>
            <p:ph idx="1"/>
          </p:nvPr>
        </p:nvSpPr>
        <p:spPr>
          <a:xfrm>
            <a:off x="0" y="-45718"/>
            <a:ext cx="12192000" cy="6903717"/>
          </a:xfrm>
        </p:spPr>
        <p:txBody>
          <a:bodyPr>
            <a:noAutofit/>
          </a:bodyPr>
          <a:lstStyle/>
          <a:p>
            <a:r>
              <a:rPr lang="en-US" sz="3400" dirty="0"/>
              <a:t>“How many are today manifesting the same spirit. When the debtor pleaded with his lord for mercy, he had no true sense of the greatness of his debt. He did not realize his helplessness. He hoped to deliver himself. “Have patience with me,” he said, “and I will pay thee all.” So there are many who hope by their own works to merit God's favor. They do not realize their helplessness. They do not accept the grace of God as a free gift, but are trying to build themselves up in self-righteousness. Their own hearts are not broken and humbled on account of sin, and they are exacting and unforgiving toward others. Their own sins against God, compared with their brother's sins against them, are as ten thousand talents to one hundred pence—</a:t>
            </a:r>
            <a:r>
              <a:rPr lang="en-US" sz="3400" b="1" i="1" u="sng" dirty="0">
                <a:solidFill>
                  <a:srgbClr val="0070C0"/>
                </a:solidFill>
              </a:rPr>
              <a:t>nearly one million to one</a:t>
            </a:r>
            <a:r>
              <a:rPr lang="en-US" sz="3400" dirty="0"/>
              <a:t>; yet they dare to be unforgiving.” COL pg. 245</a:t>
            </a:r>
          </a:p>
        </p:txBody>
      </p:sp>
    </p:spTree>
    <p:extLst>
      <p:ext uri="{BB962C8B-B14F-4D97-AF65-F5344CB8AC3E}">
        <p14:creationId xmlns:p14="http://schemas.microsoft.com/office/powerpoint/2010/main" val="368850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C2F9-86EC-4F18-914C-D6E33B6A73BE}"/>
              </a:ext>
            </a:extLst>
          </p:cNvPr>
          <p:cNvSpPr>
            <a:spLocks noGrp="1"/>
          </p:cNvSpPr>
          <p:nvPr>
            <p:ph type="title"/>
          </p:nvPr>
        </p:nvSpPr>
        <p:spPr>
          <a:xfrm>
            <a:off x="6172200" y="39691"/>
            <a:ext cx="6019800" cy="747710"/>
          </a:xfrm>
        </p:spPr>
        <p:txBody>
          <a:bodyPr>
            <a:normAutofit/>
          </a:bodyPr>
          <a:lstStyle/>
          <a:p>
            <a:r>
              <a:rPr lang="en-US" dirty="0"/>
              <a:t>         </a:t>
            </a:r>
            <a:r>
              <a:rPr lang="en-US" b="1" i="1" u="sng" dirty="0">
                <a:solidFill>
                  <a:srgbClr val="FF0000"/>
                </a:solidFill>
              </a:rPr>
              <a:t>What Will it Be?</a:t>
            </a:r>
          </a:p>
        </p:txBody>
      </p:sp>
      <p:pic>
        <p:nvPicPr>
          <p:cNvPr id="5" name="Content Placeholder 4">
            <a:extLst>
              <a:ext uri="{FF2B5EF4-FFF2-40B4-BE49-F238E27FC236}">
                <a16:creationId xmlns:a16="http://schemas.microsoft.com/office/drawing/2014/main" id="{005B5CD5-7F04-4D7E-AD35-C0F032002AFC}"/>
              </a:ext>
            </a:extLst>
          </p:cNvPr>
          <p:cNvPicPr>
            <a:picLocks noGrp="1" noChangeAspect="1"/>
          </p:cNvPicPr>
          <p:nvPr>
            <p:ph sz="half" idx="1"/>
          </p:nvPr>
        </p:nvPicPr>
        <p:blipFill>
          <a:blip r:embed="rId2"/>
          <a:stretch>
            <a:fillRect/>
          </a:stretch>
        </p:blipFill>
        <p:spPr>
          <a:xfrm>
            <a:off x="0" y="0"/>
            <a:ext cx="6172200" cy="6857999"/>
          </a:xfrm>
          <a:prstGeom prst="rect">
            <a:avLst/>
          </a:prstGeom>
        </p:spPr>
      </p:pic>
      <p:pic>
        <p:nvPicPr>
          <p:cNvPr id="6" name="Content Placeholder 5">
            <a:extLst>
              <a:ext uri="{FF2B5EF4-FFF2-40B4-BE49-F238E27FC236}">
                <a16:creationId xmlns:a16="http://schemas.microsoft.com/office/drawing/2014/main" id="{88DF053A-0BF0-471D-97B9-6647A3E34595}"/>
              </a:ext>
            </a:extLst>
          </p:cNvPr>
          <p:cNvPicPr>
            <a:picLocks noGrp="1" noChangeAspect="1"/>
          </p:cNvPicPr>
          <p:nvPr>
            <p:ph sz="half" idx="2"/>
          </p:nvPr>
        </p:nvPicPr>
        <p:blipFill>
          <a:blip r:embed="rId3"/>
          <a:stretch>
            <a:fillRect/>
          </a:stretch>
        </p:blipFill>
        <p:spPr>
          <a:xfrm>
            <a:off x="6172200" y="698500"/>
            <a:ext cx="6019800" cy="6119809"/>
          </a:xfrm>
          <a:prstGeom prst="rect">
            <a:avLst/>
          </a:prstGeom>
        </p:spPr>
      </p:pic>
    </p:spTree>
    <p:extLst>
      <p:ext uri="{BB962C8B-B14F-4D97-AF65-F5344CB8AC3E}">
        <p14:creationId xmlns:p14="http://schemas.microsoft.com/office/powerpoint/2010/main" val="108041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6CA8-F151-49EA-B635-C5441827CEC6}"/>
              </a:ext>
            </a:extLst>
          </p:cNvPr>
          <p:cNvSpPr>
            <a:spLocks noGrp="1"/>
          </p:cNvSpPr>
          <p:nvPr>
            <p:ph type="title"/>
          </p:nvPr>
        </p:nvSpPr>
        <p:spPr>
          <a:xfrm>
            <a:off x="0" y="1"/>
            <a:ext cx="6413500" cy="863599"/>
          </a:xfrm>
        </p:spPr>
        <p:txBody>
          <a:bodyPr>
            <a:normAutofit fontScale="90000"/>
          </a:bodyPr>
          <a:lstStyle/>
          <a:p>
            <a:r>
              <a:rPr lang="en-US" dirty="0"/>
              <a:t>    </a:t>
            </a:r>
            <a:r>
              <a:rPr lang="en-US" b="1" i="1" u="sng" dirty="0">
                <a:solidFill>
                  <a:srgbClr val="7030A0"/>
                </a:solidFill>
              </a:rPr>
              <a:t>False Christs, abomination…</a:t>
            </a:r>
          </a:p>
        </p:txBody>
      </p:sp>
      <p:pic>
        <p:nvPicPr>
          <p:cNvPr id="5" name="Content Placeholder 4">
            <a:extLst>
              <a:ext uri="{FF2B5EF4-FFF2-40B4-BE49-F238E27FC236}">
                <a16:creationId xmlns:a16="http://schemas.microsoft.com/office/drawing/2014/main" id="{C26B16B5-1A4D-4818-BDF0-97E17C25B57C}"/>
              </a:ext>
            </a:extLst>
          </p:cNvPr>
          <p:cNvPicPr>
            <a:picLocks noGrp="1" noChangeAspect="1"/>
          </p:cNvPicPr>
          <p:nvPr>
            <p:ph sz="half" idx="1"/>
          </p:nvPr>
        </p:nvPicPr>
        <p:blipFill>
          <a:blip r:embed="rId2"/>
          <a:stretch>
            <a:fillRect/>
          </a:stretch>
        </p:blipFill>
        <p:spPr>
          <a:xfrm>
            <a:off x="0" y="736600"/>
            <a:ext cx="6413500" cy="6121399"/>
          </a:xfrm>
          <a:prstGeom prst="rect">
            <a:avLst/>
          </a:prstGeom>
        </p:spPr>
      </p:pic>
      <p:sp>
        <p:nvSpPr>
          <p:cNvPr id="4" name="Content Placeholder 3">
            <a:extLst>
              <a:ext uri="{FF2B5EF4-FFF2-40B4-BE49-F238E27FC236}">
                <a16:creationId xmlns:a16="http://schemas.microsoft.com/office/drawing/2014/main" id="{4DADD7D6-E5A3-4808-BAAF-FF5DC9AD6D4B}"/>
              </a:ext>
            </a:extLst>
          </p:cNvPr>
          <p:cNvSpPr>
            <a:spLocks noGrp="1"/>
          </p:cNvSpPr>
          <p:nvPr>
            <p:ph sz="half" idx="2"/>
          </p:nvPr>
        </p:nvSpPr>
        <p:spPr>
          <a:xfrm>
            <a:off x="6172200" y="0"/>
            <a:ext cx="5181600" cy="6857999"/>
          </a:xfrm>
        </p:spPr>
        <p:txBody>
          <a:bodyPr>
            <a:normAutofit/>
          </a:bodyPr>
          <a:lstStyle/>
          <a:p>
            <a:r>
              <a:rPr lang="en-US" dirty="0"/>
              <a:t>“And many false prophets shall rise, and shall deceive many. And because iniquity shall abound, the love of many shall wax cold. But he that shall endure unto the end, the same shall be saved. And this gospel of the kingdom shall be preached in all the world for a witness unto all nations; and then shall the end come. When ye therefore shall see the abomination of desolation, spoken of by Daniel the prophet, stand in the holy place, (whoso readeth, let him understand:)”  Matthew 24:11-15</a:t>
            </a:r>
          </a:p>
        </p:txBody>
      </p:sp>
    </p:spTree>
    <p:extLst>
      <p:ext uri="{BB962C8B-B14F-4D97-AF65-F5344CB8AC3E}">
        <p14:creationId xmlns:p14="http://schemas.microsoft.com/office/powerpoint/2010/main" val="124594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2BF8-73E0-45E3-84FB-FBC67C245716}"/>
              </a:ext>
            </a:extLst>
          </p:cNvPr>
          <p:cNvSpPr>
            <a:spLocks noGrp="1"/>
          </p:cNvSpPr>
          <p:nvPr>
            <p:ph type="title"/>
          </p:nvPr>
        </p:nvSpPr>
        <p:spPr>
          <a:xfrm>
            <a:off x="3149600" y="2"/>
            <a:ext cx="9042400" cy="681036"/>
          </a:xfrm>
        </p:spPr>
        <p:txBody>
          <a:bodyPr>
            <a:normAutofit fontScale="90000"/>
          </a:bodyPr>
          <a:lstStyle/>
          <a:p>
            <a:r>
              <a:rPr lang="en-US" dirty="0"/>
              <a:t>                             </a:t>
            </a:r>
            <a:r>
              <a:rPr lang="en-US" b="1" i="1" u="sng" dirty="0">
                <a:solidFill>
                  <a:srgbClr val="0070C0"/>
                </a:solidFill>
              </a:rPr>
              <a:t>Signs of the Times!!</a:t>
            </a:r>
          </a:p>
        </p:txBody>
      </p:sp>
      <p:sp>
        <p:nvSpPr>
          <p:cNvPr id="3" name="Content Placeholder 2">
            <a:extLst>
              <a:ext uri="{FF2B5EF4-FFF2-40B4-BE49-F238E27FC236}">
                <a16:creationId xmlns:a16="http://schemas.microsoft.com/office/drawing/2014/main" id="{76ED9412-5889-4A59-9520-B730BCBBAE70}"/>
              </a:ext>
            </a:extLst>
          </p:cNvPr>
          <p:cNvSpPr>
            <a:spLocks noGrp="1"/>
          </p:cNvSpPr>
          <p:nvPr>
            <p:ph sz="half" idx="1"/>
          </p:nvPr>
        </p:nvSpPr>
        <p:spPr>
          <a:xfrm>
            <a:off x="0" y="0"/>
            <a:ext cx="6438900" cy="6857998"/>
          </a:xfrm>
        </p:spPr>
        <p:txBody>
          <a:bodyPr>
            <a:noAutofit/>
          </a:bodyPr>
          <a:lstStyle/>
          <a:p>
            <a:r>
              <a:rPr lang="en-US" sz="3200" dirty="0"/>
              <a:t>“And many false prophets shall rise, and shall deceive many. And because iniquity shall abound, the love of many shall wax cold. But he that shall endure unto the end, the same shall be saved. And this gospel of the kingdom shall be preached in all the world for a witness unto all nations; and then shall the end come. When ye therefore shall see the abomination of desolation, spoken of by Daniel the prophet, stand in the holy place, (whoso readeth, let him understand:)…”   Matthew 24:11-15</a:t>
            </a:r>
          </a:p>
        </p:txBody>
      </p:sp>
      <p:pic>
        <p:nvPicPr>
          <p:cNvPr id="5" name="Content Placeholder 4">
            <a:extLst>
              <a:ext uri="{FF2B5EF4-FFF2-40B4-BE49-F238E27FC236}">
                <a16:creationId xmlns:a16="http://schemas.microsoft.com/office/drawing/2014/main" id="{B4C7EDF8-5823-4E03-AB02-164D6BF8B1EE}"/>
              </a:ext>
            </a:extLst>
          </p:cNvPr>
          <p:cNvPicPr>
            <a:picLocks noGrp="1" noChangeAspect="1"/>
          </p:cNvPicPr>
          <p:nvPr>
            <p:ph sz="half" idx="2"/>
          </p:nvPr>
        </p:nvPicPr>
        <p:blipFill>
          <a:blip r:embed="rId2"/>
          <a:stretch>
            <a:fillRect/>
          </a:stretch>
        </p:blipFill>
        <p:spPr>
          <a:xfrm>
            <a:off x="6438900" y="546100"/>
            <a:ext cx="5753100" cy="6311898"/>
          </a:xfrm>
          <a:prstGeom prst="rect">
            <a:avLst/>
          </a:prstGeom>
        </p:spPr>
      </p:pic>
    </p:spTree>
    <p:extLst>
      <p:ext uri="{BB962C8B-B14F-4D97-AF65-F5344CB8AC3E}">
        <p14:creationId xmlns:p14="http://schemas.microsoft.com/office/powerpoint/2010/main" val="231751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852C-DCED-4BF1-AB13-E44487688123}"/>
              </a:ext>
            </a:extLst>
          </p:cNvPr>
          <p:cNvSpPr>
            <a:spLocks noGrp="1"/>
          </p:cNvSpPr>
          <p:nvPr>
            <p:ph type="title"/>
          </p:nvPr>
        </p:nvSpPr>
        <p:spPr>
          <a:xfrm>
            <a:off x="838200" y="1"/>
            <a:ext cx="10515600" cy="800099"/>
          </a:xfrm>
        </p:spPr>
        <p:txBody>
          <a:bodyPr/>
          <a:lstStyle/>
          <a:p>
            <a:r>
              <a:rPr lang="en-US" dirty="0"/>
              <a:t>              </a:t>
            </a:r>
            <a:r>
              <a:rPr lang="en-US" b="1" i="1" u="sng" dirty="0">
                <a:solidFill>
                  <a:srgbClr val="7030A0"/>
                </a:solidFill>
              </a:rPr>
              <a:t>A Story from the Adventist Mecca..</a:t>
            </a:r>
          </a:p>
        </p:txBody>
      </p:sp>
      <p:pic>
        <p:nvPicPr>
          <p:cNvPr id="5" name="Content Placeholder 4">
            <a:extLst>
              <a:ext uri="{FF2B5EF4-FFF2-40B4-BE49-F238E27FC236}">
                <a16:creationId xmlns:a16="http://schemas.microsoft.com/office/drawing/2014/main" id="{6635C1A9-B1FD-4EDF-B51D-5C3577AE0AC2}"/>
              </a:ext>
            </a:extLst>
          </p:cNvPr>
          <p:cNvPicPr>
            <a:picLocks noGrp="1" noChangeAspect="1"/>
          </p:cNvPicPr>
          <p:nvPr>
            <p:ph sz="half" idx="1"/>
          </p:nvPr>
        </p:nvPicPr>
        <p:blipFill>
          <a:blip r:embed="rId2"/>
          <a:stretch>
            <a:fillRect/>
          </a:stretch>
        </p:blipFill>
        <p:spPr>
          <a:xfrm>
            <a:off x="0" y="660400"/>
            <a:ext cx="6350000" cy="6197599"/>
          </a:xfrm>
          <a:prstGeom prst="rect">
            <a:avLst/>
          </a:prstGeom>
        </p:spPr>
      </p:pic>
      <p:sp>
        <p:nvSpPr>
          <p:cNvPr id="4" name="Content Placeholder 3">
            <a:extLst>
              <a:ext uri="{FF2B5EF4-FFF2-40B4-BE49-F238E27FC236}">
                <a16:creationId xmlns:a16="http://schemas.microsoft.com/office/drawing/2014/main" id="{9C2D6518-C907-4963-AA43-9DFF531B4396}"/>
              </a:ext>
            </a:extLst>
          </p:cNvPr>
          <p:cNvSpPr>
            <a:spLocks noGrp="1"/>
          </p:cNvSpPr>
          <p:nvPr>
            <p:ph sz="half" idx="2"/>
          </p:nvPr>
        </p:nvSpPr>
        <p:spPr>
          <a:xfrm>
            <a:off x="6096000" y="800100"/>
            <a:ext cx="6096000" cy="6057899"/>
          </a:xfrm>
        </p:spPr>
        <p:txBody>
          <a:bodyPr>
            <a:noAutofit/>
          </a:bodyPr>
          <a:lstStyle/>
          <a:p>
            <a:r>
              <a:rPr lang="en-US" sz="4000" dirty="0"/>
              <a:t>Flying home from meetings in Loma Linda, sitting next to a man, chatting with him, learning of his job as a handy man, trying to make an honest living, wanting so desperately to get out of the Loma Linda area.  Why? , I asked.  To hear his answer left me so ashamed!!!!</a:t>
            </a:r>
          </a:p>
        </p:txBody>
      </p:sp>
    </p:spTree>
    <p:extLst>
      <p:ext uri="{BB962C8B-B14F-4D97-AF65-F5344CB8AC3E}">
        <p14:creationId xmlns:p14="http://schemas.microsoft.com/office/powerpoint/2010/main" val="60272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3D39-E858-44C9-968D-1D641AD5CE7A}"/>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No Compassion for our Neighbor</a:t>
            </a:r>
          </a:p>
        </p:txBody>
      </p:sp>
      <p:sp>
        <p:nvSpPr>
          <p:cNvPr id="3" name="Content Placeholder 2">
            <a:extLst>
              <a:ext uri="{FF2B5EF4-FFF2-40B4-BE49-F238E27FC236}">
                <a16:creationId xmlns:a16="http://schemas.microsoft.com/office/drawing/2014/main" id="{B8BC98B0-BF90-4D13-B7AB-27CD37458FEE}"/>
              </a:ext>
            </a:extLst>
          </p:cNvPr>
          <p:cNvSpPr>
            <a:spLocks noGrp="1"/>
          </p:cNvSpPr>
          <p:nvPr>
            <p:ph sz="half" idx="1"/>
          </p:nvPr>
        </p:nvSpPr>
        <p:spPr>
          <a:xfrm>
            <a:off x="-1" y="681038"/>
            <a:ext cx="6096001" cy="6176959"/>
          </a:xfrm>
        </p:spPr>
        <p:txBody>
          <a:bodyPr>
            <a:noAutofit/>
          </a:bodyPr>
          <a:lstStyle/>
          <a:p>
            <a:r>
              <a:rPr lang="en-US" sz="4400" dirty="0"/>
              <a:t>Walking into church, putting money into the till and patting ourselves on the shoulder for being so giving when we ripped off the people who did work for us because we got him down!!</a:t>
            </a:r>
          </a:p>
          <a:p>
            <a:r>
              <a:rPr lang="en-US" sz="4400" dirty="0"/>
              <a:t>Shame on us!!</a:t>
            </a:r>
          </a:p>
        </p:txBody>
      </p:sp>
      <p:pic>
        <p:nvPicPr>
          <p:cNvPr id="5" name="Content Placeholder 4">
            <a:extLst>
              <a:ext uri="{FF2B5EF4-FFF2-40B4-BE49-F238E27FC236}">
                <a16:creationId xmlns:a16="http://schemas.microsoft.com/office/drawing/2014/main" id="{EA19F7D1-62CB-4B1F-B59F-C8AEB59EBF53}"/>
              </a:ext>
            </a:extLst>
          </p:cNvPr>
          <p:cNvPicPr>
            <a:picLocks noGrp="1" noChangeAspect="1"/>
          </p:cNvPicPr>
          <p:nvPr>
            <p:ph sz="half" idx="2"/>
          </p:nvPr>
        </p:nvPicPr>
        <p:blipFill>
          <a:blip r:embed="rId2"/>
          <a:stretch>
            <a:fillRect/>
          </a:stretch>
        </p:blipFill>
        <p:spPr>
          <a:xfrm>
            <a:off x="6172203" y="681038"/>
            <a:ext cx="6019798" cy="6176959"/>
          </a:xfrm>
          <a:prstGeom prst="rect">
            <a:avLst/>
          </a:prstGeom>
        </p:spPr>
      </p:pic>
    </p:spTree>
    <p:extLst>
      <p:ext uri="{BB962C8B-B14F-4D97-AF65-F5344CB8AC3E}">
        <p14:creationId xmlns:p14="http://schemas.microsoft.com/office/powerpoint/2010/main" val="127381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AAAD-68C5-4706-AA5B-05386C07BEFE}"/>
              </a:ext>
            </a:extLst>
          </p:cNvPr>
          <p:cNvSpPr>
            <a:spLocks noGrp="1"/>
          </p:cNvSpPr>
          <p:nvPr>
            <p:ph type="title"/>
          </p:nvPr>
        </p:nvSpPr>
        <p:spPr>
          <a:xfrm>
            <a:off x="838200" y="1"/>
            <a:ext cx="10515600" cy="660399"/>
          </a:xfrm>
        </p:spPr>
        <p:txBody>
          <a:bodyPr>
            <a:normAutofit fontScale="90000"/>
          </a:bodyPr>
          <a:lstStyle/>
          <a:p>
            <a:r>
              <a:rPr lang="en-US" dirty="0"/>
              <a:t>                </a:t>
            </a:r>
            <a:r>
              <a:rPr lang="en-US" b="1" i="1" u="sng" dirty="0">
                <a:solidFill>
                  <a:srgbClr val="0070C0"/>
                </a:solidFill>
                <a:latin typeface="Algerian" panose="04020705040A02060702" pitchFamily="82" charset="0"/>
              </a:rPr>
              <a:t>All Time Favorite Stories</a:t>
            </a:r>
          </a:p>
        </p:txBody>
      </p:sp>
      <p:sp>
        <p:nvSpPr>
          <p:cNvPr id="3" name="Content Placeholder 2">
            <a:extLst>
              <a:ext uri="{FF2B5EF4-FFF2-40B4-BE49-F238E27FC236}">
                <a16:creationId xmlns:a16="http://schemas.microsoft.com/office/drawing/2014/main" id="{361A6FA5-EE66-4E4E-9B91-147FEE6D8BE4}"/>
              </a:ext>
            </a:extLst>
          </p:cNvPr>
          <p:cNvSpPr>
            <a:spLocks noGrp="1"/>
          </p:cNvSpPr>
          <p:nvPr>
            <p:ph idx="1"/>
          </p:nvPr>
        </p:nvSpPr>
        <p:spPr>
          <a:xfrm>
            <a:off x="0" y="546100"/>
            <a:ext cx="12192000" cy="6311899"/>
          </a:xfrm>
        </p:spPr>
        <p:txBody>
          <a:bodyPr>
            <a:normAutofit/>
          </a:bodyPr>
          <a:lstStyle/>
          <a:p>
            <a:r>
              <a:rPr lang="en-US" sz="3300" dirty="0"/>
              <a:t>“Then came Peter to him, and said, Lord, how oft shall my brother sin against me, and I forgive him? till seven times? Jesus saith unto him, I say not unto thee, Until seven times: but, Until seventy times seven. Therefore is the kingdom of heaven likened unto a certain king, which would take account of his servants. And when he had begun to reckon, one was brought unto him, which owed him ten thousand talents. But forasmuch as he had not to pay, his lord commanded him to be sold, and his wife, and children, and all that he had, and payment to be made. The servant therefore fell down, and worshipped him, saying, Lord, have patience with me, and I will pay thee all. Then the lord of that servant was moved with compassion, and loosed him, and forgave him the debt.”  Matthew 18:21-27</a:t>
            </a:r>
          </a:p>
        </p:txBody>
      </p:sp>
    </p:spTree>
    <p:extLst>
      <p:ext uri="{BB962C8B-B14F-4D97-AF65-F5344CB8AC3E}">
        <p14:creationId xmlns:p14="http://schemas.microsoft.com/office/powerpoint/2010/main" val="179464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C3D7-4B5A-4674-B479-DAD6E9E75381}"/>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rPr>
              <a:t>King’s Servant</a:t>
            </a:r>
          </a:p>
        </p:txBody>
      </p:sp>
      <p:pic>
        <p:nvPicPr>
          <p:cNvPr id="5" name="Content Placeholder 4">
            <a:extLst>
              <a:ext uri="{FF2B5EF4-FFF2-40B4-BE49-F238E27FC236}">
                <a16:creationId xmlns:a16="http://schemas.microsoft.com/office/drawing/2014/main" id="{AA7C10CE-DF68-4EA5-B6E5-2DABF16B8523}"/>
              </a:ext>
            </a:extLst>
          </p:cNvPr>
          <p:cNvPicPr>
            <a:picLocks noGrp="1" noChangeAspect="1"/>
          </p:cNvPicPr>
          <p:nvPr>
            <p:ph sz="half" idx="1"/>
          </p:nvPr>
        </p:nvPicPr>
        <p:blipFill>
          <a:blip r:embed="rId2"/>
          <a:stretch>
            <a:fillRect/>
          </a:stretch>
        </p:blipFill>
        <p:spPr>
          <a:xfrm>
            <a:off x="0" y="685800"/>
            <a:ext cx="6400800" cy="6172199"/>
          </a:xfrm>
          <a:prstGeom prst="rect">
            <a:avLst/>
          </a:prstGeom>
        </p:spPr>
      </p:pic>
      <p:sp>
        <p:nvSpPr>
          <p:cNvPr id="4" name="Content Placeholder 3">
            <a:extLst>
              <a:ext uri="{FF2B5EF4-FFF2-40B4-BE49-F238E27FC236}">
                <a16:creationId xmlns:a16="http://schemas.microsoft.com/office/drawing/2014/main" id="{1BDBE5F4-508C-46A2-AE75-B1C626F85470}"/>
              </a:ext>
            </a:extLst>
          </p:cNvPr>
          <p:cNvSpPr>
            <a:spLocks noGrp="1"/>
          </p:cNvSpPr>
          <p:nvPr>
            <p:ph sz="half" idx="2"/>
          </p:nvPr>
        </p:nvSpPr>
        <p:spPr>
          <a:xfrm>
            <a:off x="6172200" y="685800"/>
            <a:ext cx="6019800" cy="6172199"/>
          </a:xfrm>
        </p:spPr>
        <p:txBody>
          <a:bodyPr>
            <a:noAutofit/>
          </a:bodyPr>
          <a:lstStyle/>
          <a:p>
            <a:r>
              <a:rPr lang="en-US" sz="3200" dirty="0"/>
              <a:t>The king’s servant owed the king roughly $15,000,000 dollars in our money.  Impossible to pay.  His financial mismanagement would cost him everything he had.  His job, his family, his life, all thrown away by his indulgences.  He had absolutely no chance in this scenario.  His only hope was in the mercy of the benevolent King! ‘then the Lord of that servant was moved with compassion, and loosed him, and forgave him the debt.’</a:t>
            </a:r>
          </a:p>
        </p:txBody>
      </p:sp>
    </p:spTree>
    <p:extLst>
      <p:ext uri="{BB962C8B-B14F-4D97-AF65-F5344CB8AC3E}">
        <p14:creationId xmlns:p14="http://schemas.microsoft.com/office/powerpoint/2010/main" val="357518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4D6B-F266-490A-87F4-49424E046149}"/>
              </a:ext>
            </a:extLst>
          </p:cNvPr>
          <p:cNvSpPr>
            <a:spLocks noGrp="1"/>
          </p:cNvSpPr>
          <p:nvPr>
            <p:ph type="title"/>
          </p:nvPr>
        </p:nvSpPr>
        <p:spPr>
          <a:xfrm>
            <a:off x="838200" y="1"/>
            <a:ext cx="10515600" cy="761999"/>
          </a:xfrm>
        </p:spPr>
        <p:txBody>
          <a:bodyPr/>
          <a:lstStyle/>
          <a:p>
            <a:r>
              <a:rPr lang="en-US" dirty="0"/>
              <a:t>                     </a:t>
            </a:r>
            <a:r>
              <a:rPr lang="en-US" b="1" i="1" u="sng" dirty="0">
                <a:solidFill>
                  <a:srgbClr val="7030A0"/>
                </a:solidFill>
                <a:latin typeface="Algerian" panose="04020705040A02060702" pitchFamily="82" charset="0"/>
              </a:rPr>
              <a:t>Never Become Weary!</a:t>
            </a:r>
          </a:p>
        </p:txBody>
      </p:sp>
      <p:sp>
        <p:nvSpPr>
          <p:cNvPr id="3" name="Content Placeholder 2">
            <a:extLst>
              <a:ext uri="{FF2B5EF4-FFF2-40B4-BE49-F238E27FC236}">
                <a16:creationId xmlns:a16="http://schemas.microsoft.com/office/drawing/2014/main" id="{DE1DC078-C530-42B9-A615-EA110B36B477}"/>
              </a:ext>
            </a:extLst>
          </p:cNvPr>
          <p:cNvSpPr>
            <a:spLocks noGrp="1"/>
          </p:cNvSpPr>
          <p:nvPr>
            <p:ph idx="1"/>
          </p:nvPr>
        </p:nvSpPr>
        <p:spPr>
          <a:xfrm>
            <a:off x="0" y="622300"/>
            <a:ext cx="12192000" cy="6235699"/>
          </a:xfrm>
        </p:spPr>
        <p:txBody>
          <a:bodyPr>
            <a:noAutofit/>
          </a:bodyPr>
          <a:lstStyle/>
          <a:p>
            <a:r>
              <a:rPr lang="en-US" sz="4000" dirty="0"/>
              <a:t>“Peter had come to Christ with the question, “How oft shall my brother sin against me, and I forgive him? till seven times?” The rabbis limited the exercise of forgiveness to three offenses. Peter, carrying out, as he supposed, the teaching of Christ, thought to extend it to seven, the number signifying perfection. But Christ taught that </a:t>
            </a:r>
            <a:r>
              <a:rPr lang="en-US" sz="4000" b="1" i="1" u="sng" dirty="0">
                <a:solidFill>
                  <a:srgbClr val="FF0000"/>
                </a:solidFill>
              </a:rPr>
              <a:t>we are never to become weary of forgiving.</a:t>
            </a:r>
            <a:r>
              <a:rPr lang="en-US" sz="4000" dirty="0"/>
              <a:t> Not “Until seven times,” He said, “but, Until seventy times seven.” Then He showed the true ground upon which forgiveness is to be granted and the danger of cherishing an unforgiving spirit.”  COL pg. 243 </a:t>
            </a:r>
          </a:p>
        </p:txBody>
      </p:sp>
    </p:spTree>
    <p:extLst>
      <p:ext uri="{BB962C8B-B14F-4D97-AF65-F5344CB8AC3E}">
        <p14:creationId xmlns:p14="http://schemas.microsoft.com/office/powerpoint/2010/main" val="142909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BD5F-F473-413D-96F2-0EAE47F0A189}"/>
              </a:ext>
            </a:extLst>
          </p:cNvPr>
          <p:cNvSpPr>
            <a:spLocks noGrp="1"/>
          </p:cNvSpPr>
          <p:nvPr>
            <p:ph type="title"/>
          </p:nvPr>
        </p:nvSpPr>
        <p:spPr>
          <a:xfrm>
            <a:off x="0" y="1"/>
            <a:ext cx="6019800" cy="800099"/>
          </a:xfrm>
        </p:spPr>
        <p:txBody>
          <a:bodyPr/>
          <a:lstStyle/>
          <a:p>
            <a:r>
              <a:rPr lang="en-US" dirty="0"/>
              <a:t>        </a:t>
            </a:r>
            <a:r>
              <a:rPr lang="en-US" b="1" i="1" u="sng" dirty="0">
                <a:solidFill>
                  <a:srgbClr val="0070C0"/>
                </a:solidFill>
              </a:rPr>
              <a:t>Depths of the Sea</a:t>
            </a:r>
          </a:p>
        </p:txBody>
      </p:sp>
      <p:sp>
        <p:nvSpPr>
          <p:cNvPr id="3" name="Content Placeholder 2">
            <a:extLst>
              <a:ext uri="{FF2B5EF4-FFF2-40B4-BE49-F238E27FC236}">
                <a16:creationId xmlns:a16="http://schemas.microsoft.com/office/drawing/2014/main" id="{D7412E7D-556B-42C0-869B-876AC5A554B9}"/>
              </a:ext>
            </a:extLst>
          </p:cNvPr>
          <p:cNvSpPr>
            <a:spLocks noGrp="1"/>
          </p:cNvSpPr>
          <p:nvPr>
            <p:ph sz="half" idx="1"/>
          </p:nvPr>
        </p:nvSpPr>
        <p:spPr>
          <a:xfrm>
            <a:off x="0" y="698500"/>
            <a:ext cx="6019800" cy="6159499"/>
          </a:xfrm>
        </p:spPr>
        <p:txBody>
          <a:bodyPr>
            <a:normAutofit/>
          </a:bodyPr>
          <a:lstStyle/>
          <a:p>
            <a:r>
              <a:rPr lang="en-US" sz="3200" dirty="0"/>
              <a:t>“Who is a God like unto thee, that pardoneth iniquity, and passeth by the transgression of the remnant of his heritage? he retaineth not his anger for ever, because he delighteth in mercy. He will turn again, he will have compassion upon us; he will subdue our iniquities; and thou wilt cast all their sins into the depths of the sea.”  Micah 7:18,19</a:t>
            </a:r>
          </a:p>
        </p:txBody>
      </p:sp>
      <p:pic>
        <p:nvPicPr>
          <p:cNvPr id="5" name="Content Placeholder 4">
            <a:extLst>
              <a:ext uri="{FF2B5EF4-FFF2-40B4-BE49-F238E27FC236}">
                <a16:creationId xmlns:a16="http://schemas.microsoft.com/office/drawing/2014/main" id="{6683B3CF-630A-4126-82DE-B05BBB56A23D}"/>
              </a:ext>
            </a:extLst>
          </p:cNvPr>
          <p:cNvPicPr>
            <a:picLocks noGrp="1" noChangeAspect="1"/>
          </p:cNvPicPr>
          <p:nvPr>
            <p:ph sz="half" idx="2"/>
          </p:nvPr>
        </p:nvPicPr>
        <p:blipFill>
          <a:blip r:embed="rId2"/>
          <a:stretch>
            <a:fillRect/>
          </a:stretch>
        </p:blipFill>
        <p:spPr>
          <a:xfrm>
            <a:off x="6057900" y="0"/>
            <a:ext cx="6134100" cy="6858000"/>
          </a:xfrm>
          <a:prstGeom prst="rect">
            <a:avLst/>
          </a:prstGeom>
        </p:spPr>
      </p:pic>
    </p:spTree>
    <p:extLst>
      <p:ext uri="{BB962C8B-B14F-4D97-AF65-F5344CB8AC3E}">
        <p14:creationId xmlns:p14="http://schemas.microsoft.com/office/powerpoint/2010/main" val="58565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1836-8E64-4834-93A9-FF6C67ADD5CF}"/>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5157DEC9-EEFB-493B-B161-E56BE0A0F56E}"/>
              </a:ext>
            </a:extLst>
          </p:cNvPr>
          <p:cNvPicPr>
            <a:picLocks noGrp="1" noChangeAspect="1"/>
          </p:cNvPicPr>
          <p:nvPr>
            <p:ph sz="half" idx="1"/>
          </p:nvPr>
        </p:nvPicPr>
        <p:blipFill>
          <a:blip r:embed="rId2"/>
          <a:stretch>
            <a:fillRect/>
          </a:stretch>
        </p:blipFill>
        <p:spPr>
          <a:xfrm>
            <a:off x="0" y="0"/>
            <a:ext cx="6388100" cy="6858000"/>
          </a:xfrm>
          <a:prstGeom prst="rect">
            <a:avLst/>
          </a:prstGeom>
        </p:spPr>
      </p:pic>
      <p:sp>
        <p:nvSpPr>
          <p:cNvPr id="4" name="Content Placeholder 3">
            <a:extLst>
              <a:ext uri="{FF2B5EF4-FFF2-40B4-BE49-F238E27FC236}">
                <a16:creationId xmlns:a16="http://schemas.microsoft.com/office/drawing/2014/main" id="{DFF21085-0ED1-48E4-B7E8-CECE17D9DBF1}"/>
              </a:ext>
            </a:extLst>
          </p:cNvPr>
          <p:cNvSpPr>
            <a:spLocks noGrp="1"/>
          </p:cNvSpPr>
          <p:nvPr>
            <p:ph sz="half" idx="2"/>
          </p:nvPr>
        </p:nvSpPr>
        <p:spPr>
          <a:xfrm>
            <a:off x="6172200" y="0"/>
            <a:ext cx="6019800" cy="6858000"/>
          </a:xfrm>
        </p:spPr>
        <p:txBody>
          <a:bodyPr>
            <a:normAutofit lnSpcReduction="10000"/>
          </a:bodyPr>
          <a:lstStyle/>
          <a:p>
            <a:r>
              <a:rPr lang="en-US" dirty="0"/>
              <a:t>“The pardon granted by this king represents a divine forgiveness of all sin. Christ is represented by the king, who, moved with compassion, forgave the debt of his servant. Man was under the condemnation of the broken law. He could not save himself, and for this reason Christ came to this world, clothed His divinity with humanity, and gave His life, the just for the unjust. He gave Himself for our sins, and to every soul He freely offers the blood-bought pardon. “With the Lord there is mercy, and with Him is plenteous redemption.” Psalm 130:7.  Here is the ground upon which we should exercise compassion toward our fellow sinners.”  COL pg. 244,245</a:t>
            </a:r>
          </a:p>
        </p:txBody>
      </p:sp>
    </p:spTree>
    <p:extLst>
      <p:ext uri="{BB962C8B-B14F-4D97-AF65-F5344CB8AC3E}">
        <p14:creationId xmlns:p14="http://schemas.microsoft.com/office/powerpoint/2010/main" val="292087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1399</Words>
  <Application>Microsoft Office PowerPoint</Application>
  <PresentationFormat>Widescreen</PresentationFormat>
  <Paragraphs>30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Jesus Life, pt. 36 ‘Iniquity Abounds’</vt:lpstr>
      <vt:lpstr>                             Signs of the Times!!</vt:lpstr>
      <vt:lpstr>              A Story from the Adventist Mecca..</vt:lpstr>
      <vt:lpstr>                 No Compassion for our Neighbor</vt:lpstr>
      <vt:lpstr>                All Time Favorite Stories</vt:lpstr>
      <vt:lpstr>                              King’s Servant</vt:lpstr>
      <vt:lpstr>                     Never Become Weary!</vt:lpstr>
      <vt:lpstr>        Depths of the Sea</vt:lpstr>
      <vt:lpstr>PowerPoint Presentation</vt:lpstr>
      <vt:lpstr>                  Owed 15.00 Dollars</vt:lpstr>
      <vt:lpstr>        Love Others</vt:lpstr>
      <vt:lpstr>          Walk on Me!!</vt:lpstr>
      <vt:lpstr>PowerPoint Presentation</vt:lpstr>
      <vt:lpstr>         What Will it Be?</vt:lpstr>
      <vt:lpstr>    False Christs, abomination…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36 ‘Iniquity Abounds’</dc:title>
  <dc:creator>Patron</dc:creator>
  <cp:lastModifiedBy>Patron</cp:lastModifiedBy>
  <cp:revision>12</cp:revision>
  <dcterms:created xsi:type="dcterms:W3CDTF">2023-10-12T19:05:01Z</dcterms:created>
  <dcterms:modified xsi:type="dcterms:W3CDTF">2023-10-13T18:50:48Z</dcterms:modified>
</cp:coreProperties>
</file>