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2" d="100"/>
          <a:sy n="72" d="100"/>
        </p:scale>
        <p:origin x="-1050" y="-96"/>
      </p:cViewPr>
      <p:guideLst>
        <p:guide orient="horz" pos="2160"/>
        <p:guide pos="273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650157-6FD3-4CEB-B85A-C8FF6FDB08B5}" type="datetimeFigureOut">
              <a:rPr lang="en-US" smtClean="0"/>
              <a:pPr/>
              <a:t>2/13/2010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8E5AAA-A2BC-4AC0-BEF9-79C5B9067C3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650157-6FD3-4CEB-B85A-C8FF6FDB08B5}" type="datetimeFigureOut">
              <a:rPr lang="en-US" smtClean="0"/>
              <a:pPr/>
              <a:t>2/13/2010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E5AAA-A2BC-4AC0-BEF9-79C5B9067C3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solidFill>
                  <a:srgbClr val="FF0000"/>
                </a:solidFill>
              </a:rPr>
              <a:t>The </a:t>
            </a:r>
            <a:r>
              <a:rPr lang="en-US" u="sng" dirty="0" smtClean="0">
                <a:solidFill>
                  <a:srgbClr val="FF0000"/>
                </a:solidFill>
              </a:rPr>
              <a:t>‘Carnal’ </a:t>
            </a:r>
            <a:r>
              <a:rPr lang="en-US" u="sng" dirty="0" smtClean="0">
                <a:solidFill>
                  <a:srgbClr val="FF0000"/>
                </a:solidFill>
              </a:rPr>
              <a:t>sabbath</a:t>
            </a:r>
            <a:endParaRPr lang="en-US" u="sng" dirty="0">
              <a:solidFill>
                <a:srgbClr val="FF0000"/>
              </a:solidFill>
            </a:endParaRPr>
          </a:p>
        </p:txBody>
      </p:sp>
      <p:sp>
        <p:nvSpPr>
          <p:cNvPr id="3" name="Subtitle 2"/>
          <p:cNvSpPr>
            <a:spLocks noGrp="1"/>
          </p:cNvSpPr>
          <p:nvPr>
            <p:ph type="subTitle" idx="1"/>
          </p:nvPr>
        </p:nvSpPr>
        <p:spPr/>
        <p:txBody>
          <a:bodyPr/>
          <a:lstStyle/>
          <a:p>
            <a:r>
              <a:rPr lang="en-US" u="sng" dirty="0" smtClean="0">
                <a:solidFill>
                  <a:srgbClr val="C00000"/>
                </a:solidFill>
              </a:rPr>
              <a:t>By The Letter</a:t>
            </a:r>
            <a:endParaRPr lang="en-US" u="sng" dirty="0">
              <a:solidFill>
                <a:srgbClr val="C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1066800"/>
          </a:xfrm>
        </p:spPr>
        <p:txBody>
          <a:bodyPr/>
          <a:lstStyle/>
          <a:p>
            <a:r>
              <a:rPr lang="en-US" u="sng" dirty="0" smtClean="0">
                <a:solidFill>
                  <a:srgbClr val="7030A0"/>
                </a:solidFill>
              </a:rPr>
              <a:t>The Shock</a:t>
            </a:r>
            <a:endParaRPr lang="en-US" u="sng" dirty="0">
              <a:solidFill>
                <a:srgbClr val="7030A0"/>
              </a:solidFill>
            </a:endParaRPr>
          </a:p>
        </p:txBody>
      </p:sp>
      <p:sp>
        <p:nvSpPr>
          <p:cNvPr id="3" name="Content Placeholder 2"/>
          <p:cNvSpPr>
            <a:spLocks noGrp="1"/>
          </p:cNvSpPr>
          <p:nvPr>
            <p:ph sz="half" idx="1"/>
          </p:nvPr>
        </p:nvSpPr>
        <p:spPr>
          <a:xfrm>
            <a:off x="0" y="0"/>
            <a:ext cx="4495800" cy="6858000"/>
          </a:xfrm>
        </p:spPr>
        <p:txBody>
          <a:bodyPr>
            <a:normAutofit lnSpcReduction="10000"/>
          </a:bodyPr>
          <a:lstStyle/>
          <a:p>
            <a:r>
              <a:rPr lang="en-US" dirty="0" smtClean="0"/>
              <a:t>1.  Did John laugh as he recounted the reason the SDA’s did not want Christ to remain on the cross after He died?</a:t>
            </a:r>
          </a:p>
          <a:p>
            <a:r>
              <a:rPr lang="en-US" dirty="0" smtClean="0"/>
              <a:t>2.  They didn’t want to dishonor the sabbath.</a:t>
            </a:r>
          </a:p>
          <a:p>
            <a:r>
              <a:rPr lang="en-US" dirty="0" smtClean="0"/>
              <a:t>3.  Besides, it was a feast day as well, making it a high sabbath, which made it doubly important.  </a:t>
            </a:r>
          </a:p>
          <a:p>
            <a:r>
              <a:rPr lang="en-US" dirty="0" smtClean="0"/>
              <a:t>4.  After crucifying Christ on Friday, what did the Jews do the next day?</a:t>
            </a:r>
          </a:p>
          <a:p>
            <a:r>
              <a:rPr lang="en-US" dirty="0" smtClean="0"/>
              <a:t>5.  Was there a misunderstanding?</a:t>
            </a:r>
            <a:endParaRPr lang="en-US" dirty="0"/>
          </a:p>
        </p:txBody>
      </p:sp>
      <p:pic>
        <p:nvPicPr>
          <p:cNvPr id="5122" name="Picture 2"/>
          <p:cNvPicPr>
            <a:picLocks noGrp="1" noChangeAspect="1" noChangeArrowheads="1"/>
          </p:cNvPicPr>
          <p:nvPr>
            <p:ph sz="half" idx="2"/>
          </p:nvPr>
        </p:nvPicPr>
        <p:blipFill>
          <a:blip r:embed="rId2" cstate="print"/>
          <a:srcRect/>
          <a:stretch>
            <a:fillRect/>
          </a:stretch>
        </p:blipFill>
        <p:spPr bwMode="auto">
          <a:xfrm>
            <a:off x="4419600" y="1143000"/>
            <a:ext cx="4724400" cy="5715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latin typeface="Algerian" pitchFamily="82" charset="0"/>
              </a:rPr>
              <a:t>The Usual</a:t>
            </a:r>
            <a:endParaRPr lang="en-US" u="sng" dirty="0">
              <a:solidFill>
                <a:srgbClr val="FF0000"/>
              </a:solidFill>
              <a:latin typeface="Algerian" pitchFamily="82" charset="0"/>
            </a:endParaRPr>
          </a:p>
        </p:txBody>
      </p:sp>
      <p:sp>
        <p:nvSpPr>
          <p:cNvPr id="3" name="Content Placeholder 2"/>
          <p:cNvSpPr>
            <a:spLocks noGrp="1"/>
          </p:cNvSpPr>
          <p:nvPr>
            <p:ph sz="half" idx="1"/>
          </p:nvPr>
        </p:nvSpPr>
        <p:spPr>
          <a:xfrm>
            <a:off x="0" y="1143000"/>
            <a:ext cx="4876800" cy="5715000"/>
          </a:xfrm>
        </p:spPr>
        <p:txBody>
          <a:bodyPr>
            <a:normAutofit fontScale="92500"/>
          </a:bodyPr>
          <a:lstStyle/>
          <a:p>
            <a:r>
              <a:rPr lang="en-US" dirty="0" smtClean="0"/>
              <a:t>“On the Sabbath the courts of the temple were filled with worshipers. The high priest from Golgotha was there, splendidly robed in his sacerdotal garments. White-turbaned priests, full of activity, performed their duties…The trumpets and musical instruments and the voices of the singers were as loud and clear as usual. But a sense of strangeness pervaded everything.”  DA, pg. 774</a:t>
            </a:r>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800600" y="1219200"/>
            <a:ext cx="4343399" cy="5638799"/>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u="sng" dirty="0" smtClean="0">
                <a:latin typeface="Aharoni" pitchFamily="2" charset="-79"/>
                <a:cs typeface="Aharoni" pitchFamily="2" charset="-79"/>
              </a:rPr>
              <a:t>The sabbath or the Sabbath?</a:t>
            </a:r>
            <a:endParaRPr lang="en-US" u="sng" dirty="0">
              <a:latin typeface="Aharoni" pitchFamily="2" charset="-79"/>
              <a:cs typeface="Aharoni" pitchFamily="2" charset="-79"/>
            </a:endParaRPr>
          </a:p>
        </p:txBody>
      </p:sp>
      <p:sp>
        <p:nvSpPr>
          <p:cNvPr id="4" name="Content Placeholder 3"/>
          <p:cNvSpPr>
            <a:spLocks noGrp="1"/>
          </p:cNvSpPr>
          <p:nvPr>
            <p:ph sz="half" idx="2"/>
          </p:nvPr>
        </p:nvSpPr>
        <p:spPr>
          <a:xfrm>
            <a:off x="4648200" y="1143000"/>
            <a:ext cx="4648200" cy="5715000"/>
          </a:xfrm>
        </p:spPr>
        <p:txBody>
          <a:bodyPr>
            <a:normAutofit fontScale="92500" lnSpcReduction="10000"/>
          </a:bodyPr>
          <a:lstStyle/>
          <a:p>
            <a:r>
              <a:rPr lang="en-US" dirty="0" smtClean="0"/>
              <a:t>They had sundown worship Friday evening.</a:t>
            </a:r>
          </a:p>
          <a:p>
            <a:r>
              <a:rPr lang="en-US" dirty="0" smtClean="0"/>
              <a:t>They sang the same songs.</a:t>
            </a:r>
          </a:p>
          <a:p>
            <a:r>
              <a:rPr lang="en-US" dirty="0" smtClean="0"/>
              <a:t>They read from the same Sabbath School lessons.</a:t>
            </a:r>
          </a:p>
          <a:p>
            <a:r>
              <a:rPr lang="en-US" dirty="0" smtClean="0"/>
              <a:t>They ate fellowship lunch like always.</a:t>
            </a:r>
          </a:p>
          <a:p>
            <a:r>
              <a:rPr lang="en-US" dirty="0" smtClean="0"/>
              <a:t>They had sundown worship to close the Sabbath as well.</a:t>
            </a:r>
          </a:p>
          <a:p>
            <a:r>
              <a:rPr lang="en-US" dirty="0" smtClean="0"/>
              <a:t>With the blood of the Son of God on their hands, did they keep the Sabbath of God or the sabbath of the carnal heart?</a:t>
            </a:r>
            <a:endParaRPr lang="en-US"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0" y="1143000"/>
            <a:ext cx="5029200" cy="5715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u="sng" dirty="0" smtClean="0">
                <a:solidFill>
                  <a:srgbClr val="002060"/>
                </a:solidFill>
              </a:rPr>
              <a:t>No More Significance</a:t>
            </a:r>
            <a:endParaRPr lang="en-US" u="sng" dirty="0">
              <a:solidFill>
                <a:srgbClr val="002060"/>
              </a:solidFill>
            </a:endParaRPr>
          </a:p>
        </p:txBody>
      </p:sp>
      <p:sp>
        <p:nvSpPr>
          <p:cNvPr id="3" name="Content Placeholder 2"/>
          <p:cNvSpPr>
            <a:spLocks noGrp="1"/>
          </p:cNvSpPr>
          <p:nvPr>
            <p:ph idx="1"/>
          </p:nvPr>
        </p:nvSpPr>
        <p:spPr>
          <a:xfrm>
            <a:off x="0" y="609600"/>
            <a:ext cx="9144000" cy="5516563"/>
          </a:xfrm>
        </p:spPr>
        <p:txBody>
          <a:bodyPr>
            <a:noAutofit/>
          </a:bodyPr>
          <a:lstStyle/>
          <a:p>
            <a:r>
              <a:rPr lang="en-US" sz="2400" dirty="0" smtClean="0"/>
              <a:t>“</a:t>
            </a:r>
            <a:r>
              <a:rPr lang="en-US" sz="2400" u="sng" dirty="0" smtClean="0">
                <a:solidFill>
                  <a:srgbClr val="002060"/>
                </a:solidFill>
              </a:rPr>
              <a:t>As the Jews departed from God, and failed to make the righteousness of Christ their own by faith, the Sabbath lost its significance to them. </a:t>
            </a:r>
            <a:r>
              <a:rPr lang="en-US" sz="2400" dirty="0" smtClean="0"/>
              <a:t>Satan was seeking to exalt himself and to draw men away from Christ, and he worked to pervert the Sabbath, because it is the sign of the</a:t>
            </a:r>
            <a:r>
              <a:rPr lang="en-US" sz="2400" b="1" dirty="0" smtClean="0"/>
              <a:t> </a:t>
            </a:r>
            <a:r>
              <a:rPr lang="en-US" sz="2400" dirty="0" smtClean="0"/>
              <a:t>power of Christ. The Jewish leaders accomplished the will of Satan by surrounding God's rest day with burdensome requirements. In the days of Christ the Sabbath had become so perverted that its observance reflected the character of selfish and arbitrary men rather than the character of the loving heavenly Father. The rabbis virtually represented God as giving laws which it was impossible for men to obey. They led the people to look upon God as a tyrant, and to think that the observance of the Sabbath, as He required it, made men hard-hearted and cruel. It was the work of Christ to clear away these misconceptions.”  DA, pg. 283,284</a:t>
            </a: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The Missing Link</a:t>
            </a:r>
            <a:endParaRPr lang="en-US" u="sng" dirty="0">
              <a:solidFill>
                <a:srgbClr val="002060"/>
              </a:solidFill>
            </a:endParaRPr>
          </a:p>
        </p:txBody>
      </p:sp>
      <p:sp>
        <p:nvSpPr>
          <p:cNvPr id="3" name="Content Placeholder 2"/>
          <p:cNvSpPr>
            <a:spLocks noGrp="1"/>
          </p:cNvSpPr>
          <p:nvPr>
            <p:ph sz="half" idx="1"/>
          </p:nvPr>
        </p:nvSpPr>
        <p:spPr/>
        <p:txBody>
          <a:bodyPr>
            <a:normAutofit fontScale="92500" lnSpcReduction="10000"/>
          </a:bodyPr>
          <a:lstStyle/>
          <a:p>
            <a:r>
              <a:rPr lang="en-US" dirty="0" smtClean="0"/>
              <a:t>“And the LORD spake unto Moses, saying, Speak thou also unto the children of Israel, saying, Verily my sabbaths ye shall keep: for it is a sign between me and you throughout your generations; </a:t>
            </a:r>
            <a:r>
              <a:rPr lang="en-US" u="sng" dirty="0" smtClean="0"/>
              <a:t>that ye may know that I am the LORD that doth sanctify you.”   </a:t>
            </a:r>
            <a:r>
              <a:rPr lang="en-US" dirty="0" smtClean="0"/>
              <a:t>Exodus 31:12,13</a:t>
            </a:r>
            <a:endParaRPr lang="en-US"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419601" y="1219200"/>
            <a:ext cx="4724400" cy="56388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Algerian" pitchFamily="82" charset="0"/>
              </a:rPr>
              <a:t>The Sign</a:t>
            </a:r>
            <a:endParaRPr lang="en-US" u="sng" dirty="0">
              <a:latin typeface="Algerian" pitchFamily="82" charset="0"/>
            </a:endParaRPr>
          </a:p>
        </p:txBody>
      </p:sp>
      <p:sp>
        <p:nvSpPr>
          <p:cNvPr id="3" name="Content Placeholder 2"/>
          <p:cNvSpPr>
            <a:spLocks noGrp="1"/>
          </p:cNvSpPr>
          <p:nvPr>
            <p:ph sz="half" idx="1"/>
          </p:nvPr>
        </p:nvSpPr>
        <p:spPr/>
        <p:txBody>
          <a:bodyPr>
            <a:normAutofit fontScale="85000" lnSpcReduction="10000"/>
          </a:bodyPr>
          <a:lstStyle/>
          <a:p>
            <a:r>
              <a:rPr lang="en-US" dirty="0" smtClean="0"/>
              <a:t>“Moreover also I gave them my sabbaths, to be a sign between me and them, that they might know that I am the LORD that sanctify them.”  Ezekiel 20:12</a:t>
            </a:r>
          </a:p>
          <a:p>
            <a:r>
              <a:rPr lang="en-US" dirty="0" smtClean="0"/>
              <a:t>The sabbath was to be a sign of sanctification; it had become the sign for world engrossed people to think they could LIVE INDEPENDENT OF God and still be saved!  What a lie!</a:t>
            </a:r>
            <a:endParaRPr lang="en-US" dirty="0"/>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4419600" y="1447800"/>
            <a:ext cx="4724400" cy="54102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latin typeface="Algerian" pitchFamily="82" charset="0"/>
              </a:rPr>
              <a:t>The Misunderstanding</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0" y="1143000"/>
            <a:ext cx="4495800" cy="5715000"/>
          </a:xfrm>
        </p:spPr>
        <p:txBody>
          <a:bodyPr>
            <a:normAutofit/>
          </a:bodyPr>
          <a:lstStyle/>
          <a:p>
            <a:r>
              <a:rPr lang="en-US" dirty="0" smtClean="0"/>
              <a:t>“For he is not a Jew, which is one outwardly; neither is that circumcision, which is outward in the flesh:  But he is a Jew, which is one inwardly; and circumcision is that of the heart, in the spirit, and not in the letter; whose praise is not of men, but of God.”  Romans 2:28,29</a:t>
            </a:r>
            <a:endParaRPr lang="en-US" dirty="0"/>
          </a:p>
        </p:txBody>
      </p:sp>
      <p:pic>
        <p:nvPicPr>
          <p:cNvPr id="5122" name="Picture 2"/>
          <p:cNvPicPr>
            <a:picLocks noGrp="1" noChangeAspect="1" noChangeArrowheads="1"/>
          </p:cNvPicPr>
          <p:nvPr>
            <p:ph sz="half" idx="2"/>
          </p:nvPr>
        </p:nvPicPr>
        <p:blipFill>
          <a:blip r:embed="rId2" cstate="print"/>
          <a:srcRect/>
          <a:stretch>
            <a:fillRect/>
          </a:stretch>
        </p:blipFill>
        <p:spPr bwMode="auto">
          <a:xfrm>
            <a:off x="4343400" y="1143000"/>
            <a:ext cx="4800600" cy="5715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latin typeface="Algerian" pitchFamily="82" charset="0"/>
              </a:rPr>
              <a:t>The Seal of God or the Mark of Selfishness?</a:t>
            </a:r>
            <a:endParaRPr lang="en-US" u="sng" dirty="0">
              <a:latin typeface="Algerian" pitchFamily="82" charset="0"/>
            </a:endParaRPr>
          </a:p>
        </p:txBody>
      </p:sp>
      <p:sp>
        <p:nvSpPr>
          <p:cNvPr id="3" name="Content Placeholder 2"/>
          <p:cNvSpPr>
            <a:spLocks noGrp="1"/>
          </p:cNvSpPr>
          <p:nvPr>
            <p:ph idx="1"/>
          </p:nvPr>
        </p:nvSpPr>
        <p:spPr>
          <a:xfrm>
            <a:off x="0" y="1600200"/>
            <a:ext cx="9144000" cy="5257800"/>
          </a:xfrm>
        </p:spPr>
        <p:txBody>
          <a:bodyPr>
            <a:normAutofit fontScale="85000" lnSpcReduction="20000"/>
          </a:bodyPr>
          <a:lstStyle/>
          <a:p>
            <a:r>
              <a:rPr lang="en-US" dirty="0" smtClean="0"/>
              <a:t>We can be keeping the 7</a:t>
            </a:r>
            <a:r>
              <a:rPr lang="en-US" baseline="30000" dirty="0" smtClean="0"/>
              <a:t>th</a:t>
            </a:r>
            <a:r>
              <a:rPr lang="en-US" dirty="0" smtClean="0"/>
              <a:t> day Sabbath, thinking we have the seal of God, but unless Christ is the Lord of our lives, then the Sabbath is not the seal at all, but rather the mark of selfishness and self righteousness.  </a:t>
            </a:r>
          </a:p>
          <a:p>
            <a:r>
              <a:rPr lang="en-US" dirty="0" smtClean="0"/>
              <a:t>“And grieve not the holy Spirit of God, whereby ye are sealed unto the day of redemption.  Let all bitterness, and wrath, and anger, and clamour, and evil speaking, be put away from you, with all malice: And be ye kind one to another, tenderhearted, forgiving one another, even as God for Christ's sake hath forgiven you.”  Ephesians 4:30-32</a:t>
            </a:r>
          </a:p>
          <a:p>
            <a:r>
              <a:rPr lang="en-US" dirty="0" smtClean="0"/>
              <a:t>The Holy Spirit seals us when we are surrendered to Christ Jesus.  He doesn’t seal us while we are clinging to evil and cruelty.  When we hold to the Sabbath without Christ in our lives, then it ceases to be the Seal of God to us!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US" dirty="0"/>
          </a:p>
        </p:txBody>
      </p:sp>
      <p:sp>
        <p:nvSpPr>
          <p:cNvPr id="3" name="Content Placeholder 2"/>
          <p:cNvSpPr>
            <a:spLocks noGrp="1"/>
          </p:cNvSpPr>
          <p:nvPr>
            <p:ph idx="1"/>
          </p:nvPr>
        </p:nvSpPr>
        <p:spPr>
          <a:xfrm>
            <a:off x="0" y="685800"/>
            <a:ext cx="9144000" cy="6172200"/>
          </a:xfrm>
        </p:spPr>
        <p:txBody>
          <a:bodyPr>
            <a:noAutofit/>
          </a:bodyPr>
          <a:lstStyle/>
          <a:p>
            <a:r>
              <a:rPr lang="en-US" sz="2200" dirty="0" smtClean="0"/>
              <a:t>“It [the Sabbath] belongs to Christ. . . . Since He made all things, He made the Sabbath. By Him it was set apart as a memorial of the work of creation. It points to Him as both the Creator and the Sanctifier. It declares that He who created all things in heaven and in earth, and by whom all things hold together, is the head of the church, and that by His power we are reconciled to God. For, speaking of Israel, He said, "I gave them my </a:t>
            </a:r>
            <a:r>
              <a:rPr lang="en-US" sz="2200" dirty="0" err="1" smtClean="0"/>
              <a:t>sabbaths</a:t>
            </a:r>
            <a:r>
              <a:rPr lang="en-US" sz="2200" dirty="0" smtClean="0"/>
              <a:t>, to be a sign between me and them, that they might know that I am the Lord that sanctify them"--make them holy. Then the Sabbath is a sign of Christ's power to make us holy. And it is given to all whom Christ makes holy. As a sign of His sanctifying power, the Sabbath is given to all who through Christ become a part of the Israel of God.  To all who receive the Sabbath as a sign of Christ's creative and redeeming power, it will be a delight. Seeing Christ in it, they delight themselves in Him. The Sabbath points them to the works of creation as an evidence of His mighty power in redemption. While it calls to mind the lost peace of Eden, it tells of peace restored through the Saviour. And every object in nature repeats His invitation, "Come unto me, all ye that labour and are heavy laden, and I will give you rest." Matt. 11:28. The Sabbath is a golden clasp that unites God and His people.”  Mar 244</a:t>
            </a:r>
          </a:p>
          <a:p>
            <a:endParaRPr lang="en-US" sz="2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0"/>
            <a:ext cx="4800600" cy="1143000"/>
          </a:xfrm>
        </p:spPr>
        <p:txBody>
          <a:bodyPr>
            <a:normAutofit fontScale="90000"/>
          </a:bodyPr>
          <a:lstStyle/>
          <a:p>
            <a:r>
              <a:rPr lang="en-US" u="sng" dirty="0" smtClean="0">
                <a:solidFill>
                  <a:srgbClr val="002060"/>
                </a:solidFill>
              </a:rPr>
              <a:t>Why God said Remember!</a:t>
            </a:r>
            <a:endParaRPr lang="en-US" u="sng" dirty="0">
              <a:solidFill>
                <a:srgbClr val="002060"/>
              </a:solidFill>
            </a:endParaRPr>
          </a:p>
        </p:txBody>
      </p:sp>
      <p:sp>
        <p:nvSpPr>
          <p:cNvPr id="3" name="Content Placeholder 2"/>
          <p:cNvSpPr>
            <a:spLocks noGrp="1"/>
          </p:cNvSpPr>
          <p:nvPr>
            <p:ph sz="half" idx="1"/>
          </p:nvPr>
        </p:nvSpPr>
        <p:spPr>
          <a:xfrm>
            <a:off x="0" y="0"/>
            <a:ext cx="4343400" cy="6858000"/>
          </a:xfrm>
        </p:spPr>
        <p:txBody>
          <a:bodyPr>
            <a:noAutofit/>
          </a:bodyPr>
          <a:lstStyle/>
          <a:p>
            <a:r>
              <a:rPr lang="en-US" sz="1800" dirty="0" smtClean="0"/>
              <a:t>“Remember </a:t>
            </a:r>
            <a:r>
              <a:rPr lang="en-US" sz="1800" dirty="0" smtClean="0"/>
              <a:t>the sabbath day, to keep it holy. </a:t>
            </a:r>
            <a:r>
              <a:rPr lang="en-US" sz="1800" dirty="0" smtClean="0"/>
              <a:t> Six </a:t>
            </a:r>
            <a:r>
              <a:rPr lang="en-US" sz="1800" dirty="0" smtClean="0"/>
              <a:t>days shalt thou labour, and do all thy work: </a:t>
            </a:r>
            <a:r>
              <a:rPr lang="en-US" sz="1800" dirty="0" smtClean="0"/>
              <a:t> </a:t>
            </a:r>
            <a:r>
              <a:rPr lang="en-US" sz="1800" dirty="0" smtClean="0"/>
              <a:t>But the seventh day is the sabbath of the LORD thy God: in it thou shalt not do any work, thou, nor thy son, nor thy daughter, thy manservant, nor thy maidservant, nor thy cattle, nor thy stranger that is within thy gates: </a:t>
            </a:r>
            <a:r>
              <a:rPr lang="en-US" sz="1800" dirty="0" smtClean="0"/>
              <a:t> </a:t>
            </a:r>
            <a:r>
              <a:rPr lang="en-US" sz="1800" dirty="0" smtClean="0"/>
              <a:t>For in six days the LORD made heaven and earth, the sea, and all that in them is, and rested the seventh day: wherefore the LORD blessed the sabbath day, and hallowed it</a:t>
            </a:r>
            <a:r>
              <a:rPr lang="en-US" sz="1800" dirty="0" smtClean="0"/>
              <a:t>.”  </a:t>
            </a:r>
            <a:r>
              <a:rPr lang="en-US" sz="1800" dirty="0" smtClean="0"/>
              <a:t>Exodus 20:8-11    </a:t>
            </a:r>
          </a:p>
          <a:p>
            <a:r>
              <a:rPr lang="en-US" sz="1800" dirty="0" smtClean="0"/>
              <a:t> Typically, we say that the Lord told us to remember the Sabbath because it is the one unique commandment that He knew everyone would forget.  If we look around, we can see that all of God’s commands have been forgotten.  Why did God want us to remember especially the Sabbath?</a:t>
            </a:r>
            <a:endParaRPr lang="en-US" sz="1800"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343400" y="1143000"/>
            <a:ext cx="4800600" cy="5715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u="sng" dirty="0" smtClean="0">
                <a:solidFill>
                  <a:srgbClr val="002060"/>
                </a:solidFill>
              </a:rPr>
              <a:t>The Accusation</a:t>
            </a:r>
            <a:endParaRPr lang="en-US" u="sng" dirty="0">
              <a:solidFill>
                <a:srgbClr val="002060"/>
              </a:solidFill>
            </a:endParaRPr>
          </a:p>
        </p:txBody>
      </p:sp>
      <p:sp>
        <p:nvSpPr>
          <p:cNvPr id="3" name="Content Placeholder 2"/>
          <p:cNvSpPr>
            <a:spLocks noGrp="1"/>
          </p:cNvSpPr>
          <p:nvPr>
            <p:ph idx="1"/>
          </p:nvPr>
        </p:nvSpPr>
        <p:spPr>
          <a:xfrm>
            <a:off x="0" y="685800"/>
            <a:ext cx="9144000" cy="6172200"/>
          </a:xfrm>
        </p:spPr>
        <p:txBody>
          <a:bodyPr>
            <a:normAutofit fontScale="77500" lnSpcReduction="20000"/>
          </a:bodyPr>
          <a:lstStyle/>
          <a:p>
            <a:r>
              <a:rPr lang="en-US" dirty="0" smtClean="0"/>
              <a:t>“After this there was a feast of the Jews; and Jesus went up to Jerusalem. Now there is at Jerusalem by the sheep market a pool, which is called in the Hebrew tongue Bethesda, having five porches. In these lay a great multitude of impotent folk, of blind, halt, withered, waiting for the moving of the water. For an angel went down at a certain season into the pool, and troubled the water: whosoever then first after the troubling of the water stepped in was made whole of whatsoever disease he had. </a:t>
            </a:r>
            <a:r>
              <a:rPr lang="en-US" dirty="0"/>
              <a:t> </a:t>
            </a:r>
            <a:r>
              <a:rPr lang="en-US" dirty="0" smtClean="0"/>
              <a:t>And a certain man was there, which had an infirmity thirty and eight years. When Jesus saw him lie, and knew that he had been now a long time in that case, he saith unto him, Wilt thou be made whole? </a:t>
            </a:r>
            <a:r>
              <a:rPr lang="en-US" dirty="0"/>
              <a:t> </a:t>
            </a:r>
            <a:r>
              <a:rPr lang="en-US" dirty="0" smtClean="0"/>
              <a:t>The impotent man answered him, Sir, I have no man, when the water is troubled, to put me into the pool: but while I am coming, another steppeth down before me. </a:t>
            </a:r>
            <a:r>
              <a:rPr lang="en-US" dirty="0"/>
              <a:t> </a:t>
            </a:r>
            <a:r>
              <a:rPr lang="en-US" dirty="0" smtClean="0"/>
              <a:t>Jesus saith unto him, Rise, take up thy bed, and walk. </a:t>
            </a:r>
            <a:r>
              <a:rPr lang="en-US" dirty="0"/>
              <a:t> </a:t>
            </a:r>
            <a:r>
              <a:rPr lang="en-US" dirty="0" smtClean="0"/>
              <a:t>And immediately the man was made whole, and took up his bed, and walked: and on the same day was the sabbath.  The Jews therefore said unto him that was cured, </a:t>
            </a:r>
            <a:r>
              <a:rPr lang="en-US" u="sng" dirty="0" smtClean="0"/>
              <a:t>It is the sabbath day: it is not lawful for thee to carry thy bed.</a:t>
            </a:r>
            <a:r>
              <a:rPr lang="en-US" dirty="0" smtClean="0"/>
              <a:t>”  John 5:1-10</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43400" cy="1417638"/>
          </a:xfrm>
        </p:spPr>
        <p:txBody>
          <a:bodyPr>
            <a:normAutofit fontScale="90000"/>
          </a:bodyPr>
          <a:lstStyle/>
          <a:p>
            <a:r>
              <a:rPr lang="en-US" u="sng" dirty="0" smtClean="0">
                <a:solidFill>
                  <a:srgbClr val="FF0000"/>
                </a:solidFill>
              </a:rPr>
              <a:t>The Sign of Victory</a:t>
            </a:r>
            <a:endParaRPr lang="en-US" u="sng" dirty="0">
              <a:solidFill>
                <a:srgbClr val="FF0000"/>
              </a:solidFill>
            </a:endParaRPr>
          </a:p>
        </p:txBody>
      </p:sp>
      <p:sp>
        <p:nvSpPr>
          <p:cNvPr id="4" name="Content Placeholder 3"/>
          <p:cNvSpPr>
            <a:spLocks noGrp="1"/>
          </p:cNvSpPr>
          <p:nvPr>
            <p:ph sz="half" idx="2"/>
          </p:nvPr>
        </p:nvSpPr>
        <p:spPr>
          <a:xfrm>
            <a:off x="4343400" y="0"/>
            <a:ext cx="4800600" cy="6858000"/>
          </a:xfrm>
        </p:spPr>
        <p:txBody>
          <a:bodyPr>
            <a:noAutofit/>
          </a:bodyPr>
          <a:lstStyle/>
          <a:p>
            <a:r>
              <a:rPr lang="en-US" sz="2400" dirty="0" smtClean="0"/>
              <a:t>The Lord wants us to remember the Sabbath every day.  The Sabbath reminds us who we are and who God is.  If we remember the Sabbath everyday, then, when tempted to do wrong, we will remember our Creator and ask Him to help us turn away from sin because we don’t want to hurt Him.</a:t>
            </a:r>
          </a:p>
          <a:p>
            <a:r>
              <a:rPr lang="en-US" sz="2400" dirty="0" smtClean="0"/>
              <a:t>“The only defense against evil is the indwelling of Christ in the heart through faith in His righteousness</a:t>
            </a:r>
            <a:r>
              <a:rPr lang="en-US" sz="2400" dirty="0" smtClean="0"/>
              <a:t>.”  DA, pg. 324</a:t>
            </a:r>
          </a:p>
          <a:p>
            <a:r>
              <a:rPr lang="en-US" sz="2400" dirty="0" smtClean="0"/>
              <a:t>The Sabbath remains the reminder that everyday we rest in the power of Christ to help us overcome sin.</a:t>
            </a:r>
            <a:endParaRPr lang="en-US" sz="2400"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0" y="1447800"/>
            <a:ext cx="4495800" cy="54102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914400"/>
          </a:xfrm>
        </p:spPr>
        <p:txBody>
          <a:bodyPr>
            <a:normAutofit/>
          </a:bodyPr>
          <a:lstStyle/>
          <a:p>
            <a:r>
              <a:rPr lang="en-US" u="sng" dirty="0" smtClean="0">
                <a:solidFill>
                  <a:srgbClr val="C00000"/>
                </a:solidFill>
              </a:rPr>
              <a:t>The Letter</a:t>
            </a:r>
            <a:endParaRPr lang="en-US" u="sng" dirty="0">
              <a:solidFill>
                <a:srgbClr val="C00000"/>
              </a:solidFill>
            </a:endParaRPr>
          </a:p>
        </p:txBody>
      </p:sp>
      <p:sp>
        <p:nvSpPr>
          <p:cNvPr id="3" name="Content Placeholder 2"/>
          <p:cNvSpPr>
            <a:spLocks noGrp="1"/>
          </p:cNvSpPr>
          <p:nvPr>
            <p:ph sz="half" idx="1"/>
          </p:nvPr>
        </p:nvSpPr>
        <p:spPr>
          <a:xfrm>
            <a:off x="0" y="0"/>
            <a:ext cx="4495800" cy="6858000"/>
          </a:xfrm>
        </p:spPr>
        <p:txBody>
          <a:bodyPr>
            <a:normAutofit/>
          </a:bodyPr>
          <a:lstStyle/>
          <a:p>
            <a:r>
              <a:rPr lang="en-US" sz="3600" dirty="0" smtClean="0"/>
              <a:t>The SDA’s in Christ’s day condemned a man for carrying his bed on the sabbath day.  According to the letter of the law, as far as outward acts were concerned, this man was violating the sabbath and they let him know it!</a:t>
            </a:r>
            <a:endParaRPr lang="en-US" sz="3600"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419600" y="1143000"/>
            <a:ext cx="4724399" cy="5715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3886200" cy="762000"/>
          </a:xfrm>
        </p:spPr>
        <p:txBody>
          <a:bodyPr>
            <a:normAutofit/>
          </a:bodyPr>
          <a:lstStyle/>
          <a:p>
            <a:r>
              <a:rPr lang="en-US" u="sng" dirty="0" smtClean="0">
                <a:solidFill>
                  <a:srgbClr val="0070C0"/>
                </a:solidFill>
              </a:rPr>
              <a:t>The Assault</a:t>
            </a:r>
            <a:endParaRPr lang="en-US" u="sng" dirty="0">
              <a:solidFill>
                <a:srgbClr val="0070C0"/>
              </a:solidFill>
            </a:endParaRPr>
          </a:p>
        </p:txBody>
      </p:sp>
      <p:sp>
        <p:nvSpPr>
          <p:cNvPr id="4" name="Content Placeholder 3"/>
          <p:cNvSpPr>
            <a:spLocks noGrp="1"/>
          </p:cNvSpPr>
          <p:nvPr>
            <p:ph sz="half" idx="2"/>
          </p:nvPr>
        </p:nvSpPr>
        <p:spPr>
          <a:xfrm>
            <a:off x="4648200" y="685800"/>
            <a:ext cx="4495800" cy="6172200"/>
          </a:xfrm>
        </p:spPr>
        <p:txBody>
          <a:bodyPr>
            <a:noAutofit/>
          </a:bodyPr>
          <a:lstStyle/>
          <a:p>
            <a:r>
              <a:rPr lang="en-US" sz="2000" dirty="0" smtClean="0"/>
              <a:t>“He answered them, He that made me whole, the same said unto me, Take up thy bed, and walk. Then asked they him, What man is that which said unto thee, Take up thy bed, and walk? </a:t>
            </a:r>
            <a:r>
              <a:rPr lang="en-US" sz="2000" dirty="0"/>
              <a:t> </a:t>
            </a:r>
            <a:r>
              <a:rPr lang="en-US" sz="2000" dirty="0" smtClean="0"/>
              <a:t>And he that was healed wist not who it was: for Jesus had conveyed himself away, a multitude being in that place. Afterward Jesus findeth him in the temple, and said unto him, Behold, thou art made whole: sin no more, lest a worse thing come unto thee. The man departed, and told the Jews that it was Jesus, which had made him whole.  </a:t>
            </a:r>
            <a:r>
              <a:rPr lang="en-US" sz="2000" u="sng" dirty="0" smtClean="0"/>
              <a:t>And therefore did the Jews persecute Jesus, and sought to slay him, because he had done these things on the sabbath day.</a:t>
            </a:r>
            <a:r>
              <a:rPr lang="en-US" sz="2000" dirty="0" smtClean="0"/>
              <a:t>”  John 5:11-16</a:t>
            </a:r>
            <a:endParaRPr lang="en-US" sz="2000"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0" y="0"/>
            <a:ext cx="4876800"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rPr>
              <a:t>The Sabbath Breaker</a:t>
            </a:r>
            <a:endParaRPr lang="en-US" u="sng" dirty="0">
              <a:solidFill>
                <a:srgbClr val="FF0000"/>
              </a:solidFill>
            </a:endParaRPr>
          </a:p>
        </p:txBody>
      </p:sp>
      <p:sp>
        <p:nvSpPr>
          <p:cNvPr id="3" name="Content Placeholder 2"/>
          <p:cNvSpPr>
            <a:spLocks noGrp="1"/>
          </p:cNvSpPr>
          <p:nvPr>
            <p:ph idx="1"/>
          </p:nvPr>
        </p:nvSpPr>
        <p:spPr/>
        <p:txBody>
          <a:bodyPr>
            <a:normAutofit fontScale="25000" lnSpcReduction="20000"/>
          </a:bodyPr>
          <a:lstStyle/>
          <a:p>
            <a:r>
              <a:rPr lang="en-US" sz="8000" dirty="0" smtClean="0"/>
              <a:t>“</a:t>
            </a:r>
            <a:r>
              <a:rPr lang="en-US" sz="8000" u="sng" dirty="0" smtClean="0"/>
              <a:t>These rulers knew well that only One had shown Himself able to perform this miracle; but they wished for direct proof that it was Jesus, that they might condemn Him as a Sabbath-breaker. </a:t>
            </a:r>
            <a:r>
              <a:rPr lang="en-US" sz="8000" dirty="0" smtClean="0"/>
              <a:t>In their judgment He had not only broken the law in healing the sick man on the Sabbath, but had committed sacrilege in bidding him bear away his bed. The Jews had so perverted the law that they made it a yoke of bondage. Their meaningless requirements had become a byword among other nations. Especially was the Sabbath hedged in by all manner of senseless restrictions. It was not to them a delight, the holy of the Lord, and honorable. The scribes and Pharisees had made its observance an intolerable burden. A Jew was not allowed to kindle a fire nor even to light a candle on the Sabbath. As a consequence the people were dependent upon the Gentiles for many services which their rules forbade them to do for themselves. They did not reflect that if these acts were sinful, those who employed others to perform them were as guilty as if they had done the work themselves. They thought that salvation was restricted to the Jews, and that the condition of all others, being already hopeless, could be made no worse. But God has given no commandments which cannot be obeyed by all. His laws sanction no unreasonable or selfish restrictions. “  DA, pg. 204</a:t>
            </a:r>
          </a:p>
          <a:p>
            <a:endParaRPr lang="en-US" sz="5000" dirty="0" smtClean="0"/>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solidFill>
                  <a:schemeClr val="accent2">
                    <a:lumMod val="50000"/>
                  </a:schemeClr>
                </a:solidFill>
                <a:latin typeface="Algerian" pitchFamily="82" charset="0"/>
              </a:rPr>
              <a:t>Is There Something Wrong with this picture?</a:t>
            </a:r>
            <a:endParaRPr lang="en-US" u="sng" dirty="0">
              <a:solidFill>
                <a:schemeClr val="accent2">
                  <a:lumMod val="50000"/>
                </a:schemeClr>
              </a:solidFill>
              <a:latin typeface="Algerian" pitchFamily="82" charset="0"/>
            </a:endParaRPr>
          </a:p>
        </p:txBody>
      </p:sp>
      <p:sp>
        <p:nvSpPr>
          <p:cNvPr id="3" name="Content Placeholder 2"/>
          <p:cNvSpPr>
            <a:spLocks noGrp="1"/>
          </p:cNvSpPr>
          <p:nvPr>
            <p:ph sz="half" idx="1"/>
          </p:nvPr>
        </p:nvSpPr>
        <p:spPr>
          <a:xfrm>
            <a:off x="0" y="1600200"/>
            <a:ext cx="4800600" cy="5257800"/>
          </a:xfrm>
        </p:spPr>
        <p:txBody>
          <a:bodyPr>
            <a:normAutofit/>
          </a:bodyPr>
          <a:lstStyle/>
          <a:p>
            <a:r>
              <a:rPr lang="en-US" dirty="0" smtClean="0"/>
              <a:t>Is there something awry here?  Christ, the Creator of the worlds and of the Sabbath, is being condemned for breaking the Sabbath.  Is it possible that the SDA’s of Christ’s day didn’t understand the Sabbath?  Is it possible to keep the carnal Sabbath, by the letter of the law, and reject the Sabbath of Christ?</a:t>
            </a:r>
            <a:endParaRPr lang="en-US"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648200" y="1447800"/>
            <a:ext cx="4495800" cy="54102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419600" cy="1143000"/>
          </a:xfrm>
        </p:spPr>
        <p:txBody>
          <a:bodyPr>
            <a:normAutofit fontScale="90000"/>
          </a:bodyPr>
          <a:lstStyle/>
          <a:p>
            <a:r>
              <a:rPr lang="en-US" u="sng" dirty="0" smtClean="0">
                <a:solidFill>
                  <a:srgbClr val="7030A0"/>
                </a:solidFill>
              </a:rPr>
              <a:t>The Sabbath Breaker</a:t>
            </a:r>
            <a:endParaRPr lang="en-US" u="sng" dirty="0">
              <a:solidFill>
                <a:srgbClr val="7030A0"/>
              </a:solidFill>
            </a:endParaRPr>
          </a:p>
        </p:txBody>
      </p:sp>
      <p:sp>
        <p:nvSpPr>
          <p:cNvPr id="4" name="Content Placeholder 3"/>
          <p:cNvSpPr>
            <a:spLocks noGrp="1"/>
          </p:cNvSpPr>
          <p:nvPr>
            <p:ph sz="half" idx="2"/>
          </p:nvPr>
        </p:nvSpPr>
        <p:spPr>
          <a:xfrm>
            <a:off x="4648200" y="0"/>
            <a:ext cx="4495800" cy="6858000"/>
          </a:xfrm>
        </p:spPr>
        <p:txBody>
          <a:bodyPr>
            <a:normAutofit/>
          </a:bodyPr>
          <a:lstStyle/>
          <a:p>
            <a:r>
              <a:rPr lang="en-US" sz="3200" dirty="0" smtClean="0"/>
              <a:t>Who was really breaking the Sabbath?  Was it the SDA, who was keeping the letter of the law, but who had anger, envy, jealousy, and strife in their mind?  Or, was it Christ who was keeping the letter of the law and the spirit of the law in submission to His Father?</a:t>
            </a:r>
            <a:endParaRPr lang="en-US" sz="3200"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0" y="1219200"/>
            <a:ext cx="5029200" cy="56388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7030A0"/>
                </a:solidFill>
              </a:rPr>
              <a:t>The sabbath or the Sabbath?</a:t>
            </a:r>
            <a:endParaRPr lang="en-US" u="sng" dirty="0">
              <a:solidFill>
                <a:srgbClr val="7030A0"/>
              </a:solidFill>
            </a:endParaRPr>
          </a:p>
        </p:txBody>
      </p:sp>
      <p:sp>
        <p:nvSpPr>
          <p:cNvPr id="3" name="Content Placeholder 2"/>
          <p:cNvSpPr>
            <a:spLocks noGrp="1"/>
          </p:cNvSpPr>
          <p:nvPr>
            <p:ph idx="1"/>
          </p:nvPr>
        </p:nvSpPr>
        <p:spPr/>
        <p:txBody>
          <a:bodyPr>
            <a:normAutofit fontScale="92500"/>
          </a:bodyPr>
          <a:lstStyle/>
          <a:p>
            <a:r>
              <a:rPr lang="en-US" dirty="0" smtClean="0"/>
              <a:t>1.  Is it possible to be keeping the carnal sabbath, or the sabbath by the letter, but be rejecting the Sabbath because we are harboring anger, lust, and impatience toward others?</a:t>
            </a:r>
          </a:p>
          <a:p>
            <a:r>
              <a:rPr lang="en-US" dirty="0" smtClean="0"/>
              <a:t>2.  Can we be keeping the carnal sabbath and be rejecting the Sabbath of God at the same time?</a:t>
            </a:r>
          </a:p>
          <a:p>
            <a:r>
              <a:rPr lang="en-US" dirty="0" smtClean="0"/>
              <a:t>3.  The SDA’s of the 1</a:t>
            </a:r>
            <a:r>
              <a:rPr lang="en-US" baseline="30000" dirty="0" smtClean="0"/>
              <a:t>st</a:t>
            </a:r>
            <a:r>
              <a:rPr lang="en-US" dirty="0" smtClean="0"/>
              <a:t> century were keeping the carnal sabbath and rejecting the Sabbath of God at the same time.  Well?</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dirty="0" smtClean="0">
                <a:solidFill>
                  <a:srgbClr val="7030A0"/>
                </a:solidFill>
                <a:latin typeface="Algerian" pitchFamily="82" charset="0"/>
              </a:rPr>
              <a:t>The Distortion</a:t>
            </a:r>
            <a:endParaRPr lang="en-US" dirty="0">
              <a:solidFill>
                <a:srgbClr val="7030A0"/>
              </a:solidFill>
              <a:latin typeface="Algerian" pitchFamily="82" charset="0"/>
            </a:endParaRPr>
          </a:p>
        </p:txBody>
      </p:sp>
      <p:sp>
        <p:nvSpPr>
          <p:cNvPr id="3" name="Content Placeholder 2"/>
          <p:cNvSpPr>
            <a:spLocks noGrp="1"/>
          </p:cNvSpPr>
          <p:nvPr>
            <p:ph idx="1"/>
          </p:nvPr>
        </p:nvSpPr>
        <p:spPr>
          <a:xfrm>
            <a:off x="0" y="381000"/>
            <a:ext cx="9144000" cy="5745163"/>
          </a:xfrm>
        </p:spPr>
        <p:txBody>
          <a:bodyPr>
            <a:noAutofit/>
          </a:bodyPr>
          <a:lstStyle/>
          <a:p>
            <a:r>
              <a:rPr lang="en-US" sz="1700" dirty="0" smtClean="0"/>
              <a:t>“And he bearing his cross went forth into a place called the place of a skull, which is called in the Hebrew Golgotha:  </a:t>
            </a:r>
            <a:r>
              <a:rPr lang="en-US" sz="1700" u="sng" dirty="0" smtClean="0"/>
              <a:t>Where they crucified him, and two other with him, on either side one, and Jesus in the midst.</a:t>
            </a:r>
            <a:r>
              <a:rPr lang="en-US" sz="1700" dirty="0" smtClean="0"/>
              <a:t> And Pilate wrote a title, and put it on the cross. And the writing was, JESUS OF NAZARETH THE KING OF THE JEWS. This title then read many of the Jews: for the place where Jesus was crucified was nigh to the city: and it was written in Hebrew, and Greek, and Latin. </a:t>
            </a:r>
            <a:r>
              <a:rPr lang="en-US" sz="1700" dirty="0"/>
              <a:t> </a:t>
            </a:r>
            <a:r>
              <a:rPr lang="en-US" sz="1700" dirty="0" smtClean="0"/>
              <a:t>Then said the chief priests of the Jews to Pilate, Write not, The King of the Jews; but that he said, I am King of the Jews. </a:t>
            </a:r>
            <a:r>
              <a:rPr lang="en-US" sz="1700" dirty="0"/>
              <a:t> </a:t>
            </a:r>
            <a:r>
              <a:rPr lang="en-US" sz="1700" dirty="0" smtClean="0"/>
              <a:t>Pilate answered, What I have written I have written. </a:t>
            </a:r>
            <a:r>
              <a:rPr lang="en-US" sz="1700" dirty="0"/>
              <a:t> </a:t>
            </a:r>
            <a:r>
              <a:rPr lang="en-US" sz="1700" dirty="0" smtClean="0"/>
              <a:t>Then the soldiers, when they had crucified Jesus, took his garments, and made four parts, to every soldier a part; and also his coat: now the coat was without seam, woven from the top throughout. </a:t>
            </a:r>
            <a:r>
              <a:rPr lang="en-US" sz="1700" dirty="0"/>
              <a:t> </a:t>
            </a:r>
            <a:r>
              <a:rPr lang="en-US" sz="1700" dirty="0" smtClean="0"/>
              <a:t>They said therefore among themselves, Let us not rend it, but cast lots for it, whose it shall be: that the scripture might be fulfilled, which saith, They parted my raiment among them, and for my vesture they did cast lots. These things therefore the soldiers did. </a:t>
            </a:r>
            <a:r>
              <a:rPr lang="en-US" sz="1700" dirty="0"/>
              <a:t> </a:t>
            </a:r>
            <a:r>
              <a:rPr lang="en-US" sz="1700" dirty="0" smtClean="0"/>
              <a:t>Now there stood by the cross of Jesus his mother, and his mother's sister, Mary the wife of </a:t>
            </a:r>
            <a:r>
              <a:rPr lang="en-US" sz="1700" dirty="0" err="1" smtClean="0"/>
              <a:t>Cleophas</a:t>
            </a:r>
            <a:r>
              <a:rPr lang="en-US" sz="1700" dirty="0" smtClean="0"/>
              <a:t>, and Mary Magdalene. </a:t>
            </a:r>
            <a:r>
              <a:rPr lang="en-US" sz="1700" dirty="0"/>
              <a:t> </a:t>
            </a:r>
            <a:r>
              <a:rPr lang="en-US" sz="1700" dirty="0" smtClean="0"/>
              <a:t>When Jesus therefore saw his mother, and the disciple standing by, whom he loved, he saith unto his mother, Woman, behold thy son! </a:t>
            </a:r>
            <a:r>
              <a:rPr lang="en-US" sz="1700" dirty="0"/>
              <a:t> </a:t>
            </a:r>
            <a:r>
              <a:rPr lang="en-US" sz="1700" dirty="0" smtClean="0"/>
              <a:t>Then saith he to the disciple, Behold thy mother! And from that hour that disciple took her unto his own home. </a:t>
            </a:r>
            <a:r>
              <a:rPr lang="en-US" sz="1700" dirty="0"/>
              <a:t> </a:t>
            </a:r>
            <a:r>
              <a:rPr lang="en-US" sz="1700" dirty="0" smtClean="0"/>
              <a:t>After this, Jesus knowing that all things were now accomplished, that the scripture might be fulfilled, saith, I thirst. </a:t>
            </a:r>
            <a:r>
              <a:rPr lang="en-US" sz="1700" dirty="0"/>
              <a:t> </a:t>
            </a:r>
            <a:r>
              <a:rPr lang="en-US" sz="1700" dirty="0" smtClean="0"/>
              <a:t>Now there was set a vessel full of vinegar: and they filled a </a:t>
            </a:r>
            <a:r>
              <a:rPr lang="en-US" sz="1700" dirty="0" err="1" smtClean="0"/>
              <a:t>spunge</a:t>
            </a:r>
            <a:r>
              <a:rPr lang="en-US" sz="1700" dirty="0" smtClean="0"/>
              <a:t> with vinegar, and put it upon hyssop, and put it to his mouth. </a:t>
            </a:r>
            <a:r>
              <a:rPr lang="en-US" sz="1700" dirty="0"/>
              <a:t> </a:t>
            </a:r>
            <a:r>
              <a:rPr lang="en-US" sz="1700" dirty="0" smtClean="0"/>
              <a:t>When Jesus therefore had received the vinegar, he said, It is finished: and he bowed his head, and gave up the ghost. </a:t>
            </a:r>
            <a:r>
              <a:rPr lang="en-US" sz="1700" u="sng" dirty="0" smtClean="0"/>
              <a:t>The Jews therefore, because it was the preparation, that the bodies should not remain upon the cross on the sabbath day, (for that sabbath day was an high day,) besought Pilate that their legs might be broken, and that they might be taken away.”  </a:t>
            </a:r>
            <a:r>
              <a:rPr lang="en-US" sz="1700" dirty="0" smtClean="0"/>
              <a:t>John 19:17-31</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2815</Words>
  <Application>Microsoft Office PowerPoint</Application>
  <PresentationFormat>On-screen Show (4:3)</PresentationFormat>
  <Paragraphs>56</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The ‘Carnal’ sabbath</vt:lpstr>
      <vt:lpstr>The Accusation</vt:lpstr>
      <vt:lpstr>The Letter</vt:lpstr>
      <vt:lpstr>The Assault</vt:lpstr>
      <vt:lpstr>The Sabbath Breaker</vt:lpstr>
      <vt:lpstr>Is There Something Wrong with this picture?</vt:lpstr>
      <vt:lpstr>The Sabbath Breaker</vt:lpstr>
      <vt:lpstr>The sabbath or the Sabbath?</vt:lpstr>
      <vt:lpstr>The Distortion</vt:lpstr>
      <vt:lpstr>The Shock</vt:lpstr>
      <vt:lpstr>The Usual</vt:lpstr>
      <vt:lpstr>The sabbath or the Sabbath?</vt:lpstr>
      <vt:lpstr>No More Significance</vt:lpstr>
      <vt:lpstr>The Missing Link</vt:lpstr>
      <vt:lpstr>The Sign</vt:lpstr>
      <vt:lpstr>The Misunderstanding</vt:lpstr>
      <vt:lpstr>The Seal of God or the Mark of Selfishness?</vt:lpstr>
      <vt:lpstr>Slide 18</vt:lpstr>
      <vt:lpstr>Why God said Remember!</vt:lpstr>
      <vt:lpstr>The Sign of Victory</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Carnal sabbath</dc:title>
  <dc:creator>Dad</dc:creator>
  <cp:lastModifiedBy>Dad</cp:lastModifiedBy>
  <cp:revision>5</cp:revision>
  <dcterms:created xsi:type="dcterms:W3CDTF">2010-01-31T15:37:27Z</dcterms:created>
  <dcterms:modified xsi:type="dcterms:W3CDTF">2010-02-13T12:52:10Z</dcterms:modified>
</cp:coreProperties>
</file>