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59" r:id="rId6"/>
    <p:sldId id="261" r:id="rId7"/>
    <p:sldId id="263" r:id="rId8"/>
    <p:sldId id="264" r:id="rId9"/>
    <p:sldId id="267" r:id="rId10"/>
    <p:sldId id="266" r:id="rId11"/>
    <p:sldId id="268" r:id="rId12"/>
    <p:sldId id="269" r:id="rId13"/>
    <p:sldId id="270" r:id="rId14"/>
    <p:sldId id="271" r:id="rId15"/>
    <p:sldId id="273" r:id="rId16"/>
    <p:sldId id="272" r:id="rId17"/>
    <p:sldId id="274" r:id="rId18"/>
    <p:sldId id="275" r:id="rId19"/>
    <p:sldId id="27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DFF093D-2F49-43D1-B47E-2892A60B5340}" type="datetimeFigureOut">
              <a:rPr lang="en-US" smtClean="0"/>
              <a:t>11/25/2015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FF6A71-783F-49CD-BCF1-5145A1DA81AB}" type="slidenum">
              <a:rPr lang="en-US" smtClean="0"/>
              <a:t>‹#›</a:t>
            </a:fld>
            <a:endParaRPr lang="en-US"/>
          </a:p>
        </p:txBody>
      </p:sp>
    </p:spTree>
    <p:extLst>
      <p:ext uri="{BB962C8B-B14F-4D97-AF65-F5344CB8AC3E}">
        <p14:creationId xmlns:p14="http://schemas.microsoft.com/office/powerpoint/2010/main" val="1016898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FF093D-2F49-43D1-B47E-2892A60B5340}" type="datetimeFigureOut">
              <a:rPr lang="en-US" smtClean="0"/>
              <a:t>11/25/2015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FF6A71-783F-49CD-BCF1-5145A1DA81AB}" type="slidenum">
              <a:rPr lang="en-US" smtClean="0"/>
              <a:t>‹#›</a:t>
            </a:fld>
            <a:endParaRPr lang="en-US"/>
          </a:p>
        </p:txBody>
      </p:sp>
    </p:spTree>
    <p:extLst>
      <p:ext uri="{BB962C8B-B14F-4D97-AF65-F5344CB8AC3E}">
        <p14:creationId xmlns:p14="http://schemas.microsoft.com/office/powerpoint/2010/main" val="616142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FF093D-2F49-43D1-B47E-2892A60B5340}" type="datetimeFigureOut">
              <a:rPr lang="en-US" smtClean="0"/>
              <a:t>11/25/2015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FF6A71-783F-49CD-BCF1-5145A1DA81AB}" type="slidenum">
              <a:rPr lang="en-US" smtClean="0"/>
              <a:t>‹#›</a:t>
            </a:fld>
            <a:endParaRPr lang="en-US"/>
          </a:p>
        </p:txBody>
      </p:sp>
    </p:spTree>
    <p:extLst>
      <p:ext uri="{BB962C8B-B14F-4D97-AF65-F5344CB8AC3E}">
        <p14:creationId xmlns:p14="http://schemas.microsoft.com/office/powerpoint/2010/main" val="3765233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FF093D-2F49-43D1-B47E-2892A60B5340}" type="datetimeFigureOut">
              <a:rPr lang="en-US" smtClean="0"/>
              <a:t>11/25/2015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FF6A71-783F-49CD-BCF1-5145A1DA81AB}" type="slidenum">
              <a:rPr lang="en-US" smtClean="0"/>
              <a:t>‹#›</a:t>
            </a:fld>
            <a:endParaRPr lang="en-US"/>
          </a:p>
        </p:txBody>
      </p:sp>
    </p:spTree>
    <p:extLst>
      <p:ext uri="{BB962C8B-B14F-4D97-AF65-F5344CB8AC3E}">
        <p14:creationId xmlns:p14="http://schemas.microsoft.com/office/powerpoint/2010/main" val="2669129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FF093D-2F49-43D1-B47E-2892A60B5340}" type="datetimeFigureOut">
              <a:rPr lang="en-US" smtClean="0"/>
              <a:t>11/25/2015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FF6A71-783F-49CD-BCF1-5145A1DA81AB}" type="slidenum">
              <a:rPr lang="en-US" smtClean="0"/>
              <a:t>‹#›</a:t>
            </a:fld>
            <a:endParaRPr lang="en-US"/>
          </a:p>
        </p:txBody>
      </p:sp>
    </p:spTree>
    <p:extLst>
      <p:ext uri="{BB962C8B-B14F-4D97-AF65-F5344CB8AC3E}">
        <p14:creationId xmlns:p14="http://schemas.microsoft.com/office/powerpoint/2010/main" val="2674804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DFF093D-2F49-43D1-B47E-2892A60B5340}" type="datetimeFigureOut">
              <a:rPr lang="en-US" smtClean="0"/>
              <a:t>11/25/2015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FF6A71-783F-49CD-BCF1-5145A1DA81AB}" type="slidenum">
              <a:rPr lang="en-US" smtClean="0"/>
              <a:t>‹#›</a:t>
            </a:fld>
            <a:endParaRPr lang="en-US"/>
          </a:p>
        </p:txBody>
      </p:sp>
    </p:spTree>
    <p:extLst>
      <p:ext uri="{BB962C8B-B14F-4D97-AF65-F5344CB8AC3E}">
        <p14:creationId xmlns:p14="http://schemas.microsoft.com/office/powerpoint/2010/main" val="236850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DFF093D-2F49-43D1-B47E-2892A60B5340}" type="datetimeFigureOut">
              <a:rPr lang="en-US" smtClean="0"/>
              <a:t>11/25/2015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FF6A71-783F-49CD-BCF1-5145A1DA81AB}" type="slidenum">
              <a:rPr lang="en-US" smtClean="0"/>
              <a:t>‹#›</a:t>
            </a:fld>
            <a:endParaRPr lang="en-US"/>
          </a:p>
        </p:txBody>
      </p:sp>
    </p:spTree>
    <p:extLst>
      <p:ext uri="{BB962C8B-B14F-4D97-AF65-F5344CB8AC3E}">
        <p14:creationId xmlns:p14="http://schemas.microsoft.com/office/powerpoint/2010/main" val="3988477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DFF093D-2F49-43D1-B47E-2892A60B5340}" type="datetimeFigureOut">
              <a:rPr lang="en-US" smtClean="0"/>
              <a:t>11/25/2015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FF6A71-783F-49CD-BCF1-5145A1DA81AB}" type="slidenum">
              <a:rPr lang="en-US" smtClean="0"/>
              <a:t>‹#›</a:t>
            </a:fld>
            <a:endParaRPr lang="en-US"/>
          </a:p>
        </p:txBody>
      </p:sp>
    </p:spTree>
    <p:extLst>
      <p:ext uri="{BB962C8B-B14F-4D97-AF65-F5344CB8AC3E}">
        <p14:creationId xmlns:p14="http://schemas.microsoft.com/office/powerpoint/2010/main" val="2956661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FF093D-2F49-43D1-B47E-2892A60B5340}" type="datetimeFigureOut">
              <a:rPr lang="en-US" smtClean="0"/>
              <a:t>11/25/2015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FF6A71-783F-49CD-BCF1-5145A1DA81AB}" type="slidenum">
              <a:rPr lang="en-US" smtClean="0"/>
              <a:t>‹#›</a:t>
            </a:fld>
            <a:endParaRPr lang="en-US"/>
          </a:p>
        </p:txBody>
      </p:sp>
    </p:spTree>
    <p:extLst>
      <p:ext uri="{BB962C8B-B14F-4D97-AF65-F5344CB8AC3E}">
        <p14:creationId xmlns:p14="http://schemas.microsoft.com/office/powerpoint/2010/main" val="1419070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FF093D-2F49-43D1-B47E-2892A60B5340}" type="datetimeFigureOut">
              <a:rPr lang="en-US" smtClean="0"/>
              <a:t>11/25/2015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FF6A71-783F-49CD-BCF1-5145A1DA81AB}" type="slidenum">
              <a:rPr lang="en-US" smtClean="0"/>
              <a:t>‹#›</a:t>
            </a:fld>
            <a:endParaRPr lang="en-US"/>
          </a:p>
        </p:txBody>
      </p:sp>
    </p:spTree>
    <p:extLst>
      <p:ext uri="{BB962C8B-B14F-4D97-AF65-F5344CB8AC3E}">
        <p14:creationId xmlns:p14="http://schemas.microsoft.com/office/powerpoint/2010/main" val="3368852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FF093D-2F49-43D1-B47E-2892A60B5340}" type="datetimeFigureOut">
              <a:rPr lang="en-US" smtClean="0"/>
              <a:t>11/25/2015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FF6A71-783F-49CD-BCF1-5145A1DA81AB}" type="slidenum">
              <a:rPr lang="en-US" smtClean="0"/>
              <a:t>‹#›</a:t>
            </a:fld>
            <a:endParaRPr lang="en-US"/>
          </a:p>
        </p:txBody>
      </p:sp>
    </p:spTree>
    <p:extLst>
      <p:ext uri="{BB962C8B-B14F-4D97-AF65-F5344CB8AC3E}">
        <p14:creationId xmlns:p14="http://schemas.microsoft.com/office/powerpoint/2010/main" val="453027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FF093D-2F49-43D1-B47E-2892A60B5340}" type="datetimeFigureOut">
              <a:rPr lang="en-US" smtClean="0"/>
              <a:t>11/25/2015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FF6A71-783F-49CD-BCF1-5145A1DA81AB}" type="slidenum">
              <a:rPr lang="en-US" smtClean="0"/>
              <a:t>‹#›</a:t>
            </a:fld>
            <a:endParaRPr lang="en-US"/>
          </a:p>
        </p:txBody>
      </p:sp>
    </p:spTree>
    <p:extLst>
      <p:ext uri="{BB962C8B-B14F-4D97-AF65-F5344CB8AC3E}">
        <p14:creationId xmlns:p14="http://schemas.microsoft.com/office/powerpoint/2010/main" val="35449078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i="1" u="sng" dirty="0" smtClean="0">
                <a:solidFill>
                  <a:srgbClr val="FF0000"/>
                </a:solidFill>
              </a:rPr>
              <a:t>Prophecy Arise, pt. 13</a:t>
            </a:r>
            <a:endParaRPr lang="en-US" b="1" i="1" u="sng" dirty="0">
              <a:solidFill>
                <a:srgbClr val="FF0000"/>
              </a:solidFill>
            </a:endParaRPr>
          </a:p>
        </p:txBody>
      </p:sp>
      <p:sp>
        <p:nvSpPr>
          <p:cNvPr id="3" name="Subtitle 2"/>
          <p:cNvSpPr>
            <a:spLocks noGrp="1"/>
          </p:cNvSpPr>
          <p:nvPr>
            <p:ph type="subTitle" idx="1"/>
          </p:nvPr>
        </p:nvSpPr>
        <p:spPr/>
        <p:txBody>
          <a:bodyPr/>
          <a:lstStyle/>
          <a:p>
            <a:r>
              <a:rPr lang="en-US" b="1" i="1" u="sng" dirty="0" smtClean="0">
                <a:solidFill>
                  <a:srgbClr val="0070C0"/>
                </a:solidFill>
              </a:rPr>
              <a:t>Beasts, Messages, and Power!</a:t>
            </a:r>
            <a:endParaRPr lang="en-US" b="1" i="1" u="sng" dirty="0">
              <a:solidFill>
                <a:srgbClr val="0070C0"/>
              </a:solidFill>
            </a:endParaRPr>
          </a:p>
        </p:txBody>
      </p:sp>
    </p:spTree>
    <p:extLst>
      <p:ext uri="{BB962C8B-B14F-4D97-AF65-F5344CB8AC3E}">
        <p14:creationId xmlns:p14="http://schemas.microsoft.com/office/powerpoint/2010/main" val="2665182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62463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US" b="1" i="1" u="sng" dirty="0" smtClean="0">
                <a:solidFill>
                  <a:srgbClr val="0070C0"/>
                </a:solidFill>
              </a:rPr>
              <a:t>The USA</a:t>
            </a:r>
            <a:endParaRPr lang="en-US" b="1" i="1" u="sng" dirty="0">
              <a:solidFill>
                <a:srgbClr val="0070C0"/>
              </a:solidFill>
            </a:endParaRPr>
          </a:p>
        </p:txBody>
      </p:sp>
      <p:sp>
        <p:nvSpPr>
          <p:cNvPr id="4" name="Content Placeholder 3"/>
          <p:cNvSpPr>
            <a:spLocks noGrp="1"/>
          </p:cNvSpPr>
          <p:nvPr>
            <p:ph sz="half" idx="2"/>
          </p:nvPr>
        </p:nvSpPr>
        <p:spPr>
          <a:xfrm>
            <a:off x="4648200" y="762000"/>
            <a:ext cx="4495800" cy="6096000"/>
          </a:xfrm>
        </p:spPr>
        <p:txBody>
          <a:bodyPr>
            <a:normAutofit/>
          </a:bodyPr>
          <a:lstStyle/>
          <a:p>
            <a:r>
              <a:rPr lang="en-US" sz="3200" dirty="0" smtClean="0"/>
              <a:t>America strikingly fulfills this 2</a:t>
            </a:r>
            <a:r>
              <a:rPr lang="en-US" sz="3200" baseline="30000" dirty="0" smtClean="0"/>
              <a:t>ND</a:t>
            </a:r>
            <a:r>
              <a:rPr lang="en-US" sz="3200" dirty="0" smtClean="0"/>
              <a:t> beast power in Rev. 13:11-18.  America repudiates her constitution and enforces the Sunday tradition of the papal power!  America uses deceptive power to bring almost everyone to obey.  She sets up an image….</a:t>
            </a:r>
            <a:endParaRPr lang="en-US" sz="3200" dirty="0"/>
          </a:p>
        </p:txBody>
      </p:sp>
      <p:pic>
        <p:nvPicPr>
          <p:cNvPr id="5122" name="Picture 2"/>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0" y="838200"/>
            <a:ext cx="4680527" cy="6019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74014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33400"/>
          </a:xfrm>
        </p:spPr>
        <p:txBody>
          <a:bodyPr>
            <a:normAutofit fontScale="90000"/>
          </a:bodyPr>
          <a:lstStyle/>
          <a:p>
            <a:r>
              <a:rPr lang="en-US" b="1" i="1" u="sng" dirty="0" smtClean="0">
                <a:solidFill>
                  <a:srgbClr val="0070C0"/>
                </a:solidFill>
                <a:latin typeface="Algerian" panose="04020705040A02060702" pitchFamily="82" charset="0"/>
              </a:rPr>
              <a:t>An image</a:t>
            </a:r>
            <a:endParaRPr lang="en-US" b="1" i="1" u="sng" dirty="0">
              <a:solidFill>
                <a:srgbClr val="0070C0"/>
              </a:solidFill>
              <a:latin typeface="Algerian" panose="04020705040A02060702" pitchFamily="82" charset="0"/>
            </a:endParaRPr>
          </a:p>
        </p:txBody>
      </p:sp>
      <p:sp>
        <p:nvSpPr>
          <p:cNvPr id="3" name="Content Placeholder 2"/>
          <p:cNvSpPr>
            <a:spLocks noGrp="1"/>
          </p:cNvSpPr>
          <p:nvPr>
            <p:ph sz="half" idx="1"/>
          </p:nvPr>
        </p:nvSpPr>
        <p:spPr>
          <a:xfrm>
            <a:off x="0" y="533400"/>
            <a:ext cx="4495800" cy="6324600"/>
          </a:xfrm>
        </p:spPr>
        <p:txBody>
          <a:bodyPr>
            <a:normAutofit/>
          </a:bodyPr>
          <a:lstStyle/>
          <a:p>
            <a:r>
              <a:rPr lang="en-US" sz="3000" dirty="0" smtClean="0"/>
              <a:t>The image of the beast is…..</a:t>
            </a:r>
          </a:p>
          <a:p>
            <a:r>
              <a:rPr lang="en-US" sz="3000" dirty="0" smtClean="0"/>
              <a:t>1. An exact replica of the papal power in the Dark Ages.</a:t>
            </a:r>
          </a:p>
          <a:p>
            <a:r>
              <a:rPr lang="en-US" sz="3000" dirty="0" smtClean="0"/>
              <a:t>2. It is religious/church that uses the government to enforce her beliefs; namely, Sunday!</a:t>
            </a:r>
          </a:p>
          <a:p>
            <a:r>
              <a:rPr lang="en-US" sz="3000" dirty="0" smtClean="0"/>
              <a:t>3.  The image is Apostate Protestant churches!</a:t>
            </a:r>
            <a:endParaRPr lang="en-US" sz="3000" dirty="0"/>
          </a:p>
        </p:txBody>
      </p:sp>
      <p:pic>
        <p:nvPicPr>
          <p:cNvPr id="6146"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4419600" y="533400"/>
            <a:ext cx="4724400" cy="6324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035282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b="1" i="1" u="sng" dirty="0" smtClean="0">
                <a:solidFill>
                  <a:srgbClr val="C00000"/>
                </a:solidFill>
                <a:latin typeface="Aharoni" panose="02010803020104030203" pitchFamily="2" charset="-79"/>
                <a:cs typeface="Aharoni" panose="02010803020104030203" pitchFamily="2" charset="-79"/>
              </a:rPr>
              <a:t>3 Messages of Love/Warning</a:t>
            </a:r>
            <a:endParaRPr lang="en-US" b="1" i="1" u="sng" dirty="0">
              <a:solidFill>
                <a:srgbClr val="C00000"/>
              </a:solidFill>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a:xfrm>
            <a:off x="0" y="685800"/>
            <a:ext cx="9144000" cy="6172200"/>
          </a:xfrm>
        </p:spPr>
        <p:txBody>
          <a:bodyPr>
            <a:normAutofit fontScale="70000" lnSpcReduction="20000"/>
          </a:bodyPr>
          <a:lstStyle/>
          <a:p>
            <a:r>
              <a:rPr lang="en-US" dirty="0" smtClean="0"/>
              <a:t>“And I saw another angel fly in the midst of heaven, having the everlasting gospel to preach unto them that dwell on the earth, and to every nation, and kindred, and tongue, and people,  Saying with a loud voice, Fear God, and give glory to him; for the hour of his judgment is come: and worship him that made heaven, and earth, and the sea, and the fountains of waters.  And there followed another angel, saying, Babylon is fallen, is fallen, that great city, because she made all nations drink of the wine of the wrath of her fornication.  And the third angel followed them, saying with a loud voice, If any man worship the beast and his image, and receive his mark in his forehead, or in his hand, The same shall drink of the wine of the wrath of God, which is poured out without mixture into the cup of his indignation; and he shall be tormented with fire and brimstone in the presence of the holy angels, and in the presence of the Lamb: And the smoke of their torment ascendeth up for ever and ever: and they have no rest day nor night, who worship the beast and his image, and whosoever receiveth the mark of his name. Here is the patience of the saints: here are they that keep the commandments of God, and the faith of Jesus.”  Rev. 14:6-12</a:t>
            </a:r>
            <a:endParaRPr lang="en-US" dirty="0"/>
          </a:p>
        </p:txBody>
      </p:sp>
    </p:spTree>
    <p:extLst>
      <p:ext uri="{BB962C8B-B14F-4D97-AF65-F5344CB8AC3E}">
        <p14:creationId xmlns:p14="http://schemas.microsoft.com/office/powerpoint/2010/main" val="194925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b="1" i="1" u="sng" dirty="0" smtClean="0">
                <a:solidFill>
                  <a:srgbClr val="C00000"/>
                </a:solidFill>
                <a:latin typeface="Algerian" panose="04020705040A02060702" pitchFamily="82" charset="0"/>
              </a:rPr>
              <a:t>Focus of these messages</a:t>
            </a:r>
            <a:endParaRPr lang="en-US" b="1" i="1" u="sng" dirty="0">
              <a:solidFill>
                <a:srgbClr val="C00000"/>
              </a:solidFill>
              <a:latin typeface="Algerian" panose="04020705040A02060702" pitchFamily="82" charset="0"/>
            </a:endParaRPr>
          </a:p>
        </p:txBody>
      </p:sp>
      <p:sp>
        <p:nvSpPr>
          <p:cNvPr id="3" name="Content Placeholder 2"/>
          <p:cNvSpPr>
            <a:spLocks noGrp="1"/>
          </p:cNvSpPr>
          <p:nvPr>
            <p:ph idx="1"/>
          </p:nvPr>
        </p:nvSpPr>
        <p:spPr>
          <a:xfrm>
            <a:off x="0" y="762000"/>
            <a:ext cx="9144000" cy="6096000"/>
          </a:xfrm>
        </p:spPr>
        <p:txBody>
          <a:bodyPr>
            <a:normAutofit fontScale="92500"/>
          </a:bodyPr>
          <a:lstStyle/>
          <a:p>
            <a:r>
              <a:rPr lang="en-US" dirty="0" smtClean="0"/>
              <a:t>1.  Christ alone is to be honored. He alone can forgive and empower for victory.</a:t>
            </a:r>
          </a:p>
          <a:p>
            <a:r>
              <a:rPr lang="en-US" dirty="0" smtClean="0"/>
              <a:t>2.  The 10 Commandments are the standard in the judgment.  The 7</a:t>
            </a:r>
            <a:r>
              <a:rPr lang="en-US" baseline="30000" dirty="0" smtClean="0"/>
              <a:t>th</a:t>
            </a:r>
            <a:r>
              <a:rPr lang="en-US" dirty="0" smtClean="0"/>
              <a:t> day Sabbath is binding upon men!</a:t>
            </a:r>
          </a:p>
          <a:p>
            <a:r>
              <a:rPr lang="en-US" dirty="0" smtClean="0"/>
              <a:t>3.  The message of health and soundness of mind are critical at this time.</a:t>
            </a:r>
          </a:p>
          <a:p>
            <a:r>
              <a:rPr lang="en-US" dirty="0" smtClean="0"/>
              <a:t>4. Babylon/the image/Apostate Protestants are condemned for rejecting Christ and His commandments.</a:t>
            </a:r>
          </a:p>
          <a:p>
            <a:r>
              <a:rPr lang="en-US" dirty="0" smtClean="0"/>
              <a:t>5. The papal power and apostate protestants are condemned for exalting their mark of authority in religious affairs, namely Sunday. </a:t>
            </a:r>
            <a:endParaRPr lang="en-US" dirty="0"/>
          </a:p>
        </p:txBody>
      </p:sp>
    </p:spTree>
    <p:extLst>
      <p:ext uri="{BB962C8B-B14F-4D97-AF65-F5344CB8AC3E}">
        <p14:creationId xmlns:p14="http://schemas.microsoft.com/office/powerpoint/2010/main" val="893343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US" b="1" i="1" u="sng" dirty="0" smtClean="0">
                <a:solidFill>
                  <a:srgbClr val="00B050"/>
                </a:solidFill>
              </a:rPr>
              <a:t>The Mark of the Beast!</a:t>
            </a:r>
            <a:endParaRPr lang="en-US" b="1" i="1" u="sng" dirty="0">
              <a:solidFill>
                <a:srgbClr val="00B050"/>
              </a:solidFill>
            </a:endParaRPr>
          </a:p>
        </p:txBody>
      </p:sp>
      <p:sp>
        <p:nvSpPr>
          <p:cNvPr id="3" name="Content Placeholder 2"/>
          <p:cNvSpPr>
            <a:spLocks noGrp="1"/>
          </p:cNvSpPr>
          <p:nvPr>
            <p:ph idx="1"/>
          </p:nvPr>
        </p:nvSpPr>
        <p:spPr>
          <a:xfrm>
            <a:off x="0" y="685800"/>
            <a:ext cx="9144000" cy="6172200"/>
          </a:xfrm>
        </p:spPr>
        <p:txBody>
          <a:bodyPr>
            <a:normAutofit/>
          </a:bodyPr>
          <a:lstStyle/>
          <a:p>
            <a:pPr marL="0" indent="0">
              <a:buNone/>
            </a:pPr>
            <a:r>
              <a:rPr lang="en-US" sz="3600" dirty="0"/>
              <a:t> </a:t>
            </a:r>
            <a:r>
              <a:rPr lang="en-US" sz="3600" dirty="0" smtClean="0"/>
              <a:t>      “Of course the Catholic Church claims that the change [from Saturday to Sunday] was her act. And the act is a MARK of her ecclesiastical power and authority in religious matters. — C. F. Thomas, Chancellor of Cardinal Gibbons.</a:t>
            </a:r>
          </a:p>
          <a:p>
            <a:pPr marL="0" indent="0">
              <a:buNone/>
            </a:pPr>
            <a:r>
              <a:rPr lang="en-US" sz="3600" dirty="0"/>
              <a:t> </a:t>
            </a:r>
            <a:r>
              <a:rPr lang="en-US" sz="3600" dirty="0" smtClean="0"/>
              <a:t>      “Sunday is our MARK of authority.... The church is above the Bible, and this transference of Sabbath observance is proof of that fact. — Catholic Record, September 1, 1923 (Ontario).</a:t>
            </a:r>
          </a:p>
          <a:p>
            <a:endParaRPr lang="en-US" dirty="0" smtClean="0"/>
          </a:p>
          <a:p>
            <a:endParaRPr lang="en-US" dirty="0"/>
          </a:p>
        </p:txBody>
      </p:sp>
    </p:spTree>
    <p:extLst>
      <p:ext uri="{BB962C8B-B14F-4D97-AF65-F5344CB8AC3E}">
        <p14:creationId xmlns:p14="http://schemas.microsoft.com/office/powerpoint/2010/main" val="37024744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b="1" i="1" u="sng" dirty="0" smtClean="0">
                <a:solidFill>
                  <a:srgbClr val="0070C0"/>
                </a:solidFill>
              </a:rPr>
              <a:t>Christ’s Call</a:t>
            </a:r>
            <a:endParaRPr lang="en-US" b="1" i="1" u="sng" dirty="0">
              <a:solidFill>
                <a:srgbClr val="0070C0"/>
              </a:solidFill>
            </a:endParaRPr>
          </a:p>
        </p:txBody>
      </p:sp>
      <p:sp>
        <p:nvSpPr>
          <p:cNvPr id="4" name="Content Placeholder 3"/>
          <p:cNvSpPr>
            <a:spLocks noGrp="1"/>
          </p:cNvSpPr>
          <p:nvPr>
            <p:ph sz="half" idx="2"/>
          </p:nvPr>
        </p:nvSpPr>
        <p:spPr>
          <a:xfrm>
            <a:off x="4648200" y="685800"/>
            <a:ext cx="4495800" cy="6172200"/>
          </a:xfrm>
        </p:spPr>
        <p:txBody>
          <a:bodyPr>
            <a:normAutofit/>
          </a:bodyPr>
          <a:lstStyle/>
          <a:p>
            <a:r>
              <a:rPr lang="en-US" dirty="0" smtClean="0"/>
              <a:t>1.  Christ calls us to faith in His power to obey His commandments.</a:t>
            </a:r>
          </a:p>
          <a:p>
            <a:r>
              <a:rPr lang="en-US" dirty="0" smtClean="0"/>
              <a:t>2. Christ calls us to healthy living and a clear mind.</a:t>
            </a:r>
          </a:p>
          <a:p>
            <a:r>
              <a:rPr lang="en-US" dirty="0" smtClean="0"/>
              <a:t>3. Christ calls us to set aside the Sabbath for fellowship with Him and others.</a:t>
            </a:r>
          </a:p>
          <a:p>
            <a:r>
              <a:rPr lang="en-US" dirty="0" smtClean="0"/>
              <a:t>4. Christ calls us to rebuke apostasy in the churches of today.</a:t>
            </a:r>
          </a:p>
          <a:p>
            <a:endParaRPr lang="en-US" dirty="0"/>
          </a:p>
        </p:txBody>
      </p:sp>
      <p:pic>
        <p:nvPicPr>
          <p:cNvPr id="7170" name="Picture 2"/>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0" y="762000"/>
            <a:ext cx="4648200" cy="609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174564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b="1" i="1" u="sng" dirty="0" smtClean="0">
                <a:solidFill>
                  <a:srgbClr val="0070C0"/>
                </a:solidFill>
              </a:rPr>
              <a:t>Christ's Final Call</a:t>
            </a:r>
            <a:endParaRPr lang="en-US" b="1" i="1" u="sng" dirty="0">
              <a:solidFill>
                <a:srgbClr val="0070C0"/>
              </a:solidFill>
            </a:endParaRPr>
          </a:p>
        </p:txBody>
      </p:sp>
      <p:sp>
        <p:nvSpPr>
          <p:cNvPr id="3" name="Content Placeholder 2"/>
          <p:cNvSpPr>
            <a:spLocks noGrp="1"/>
          </p:cNvSpPr>
          <p:nvPr>
            <p:ph idx="1"/>
          </p:nvPr>
        </p:nvSpPr>
        <p:spPr>
          <a:xfrm>
            <a:off x="0" y="762000"/>
            <a:ext cx="9144000" cy="6096000"/>
          </a:xfrm>
        </p:spPr>
        <p:txBody>
          <a:bodyPr>
            <a:normAutofit fontScale="77500" lnSpcReduction="20000"/>
          </a:bodyPr>
          <a:lstStyle/>
          <a:p>
            <a:r>
              <a:rPr lang="en-US" dirty="0" smtClean="0"/>
              <a:t>“And after these things I saw another angel come down from heaven, having great power; and the earth was lightened with his glory. And he cried mightily with a strong voice, saying, Babylon the great is fallen, is fallen, and is become the habitation of devils, and the hold of every foul spirit, and a cage of every unclean and hateful bird.  For all nations have drunk of the wine of the wrath of her fornication, and the kings of the earth have committed fornication with her, and the merchants of the earth are waxed rich through the abundance of her delicacies. And I heard another voice from heaven, saying, Come out of her, my people, that ye be not partakers of her sins, and that ye receive not of her plagues. For her sins have reached unto heaven, and God hath remembered her iniquities. Reward her even as she rewarded you, and double unto her double according to her works: in the cup which she hath filled fill to her double. How much she hath glorified herself, and lived deliciously, so much torment and sorrow give her: for she saith in her heart, I sit a queen, and am no widow, and shall see no sorrow.”  Rev. 18:1-7</a:t>
            </a:r>
            <a:endParaRPr lang="en-US" dirty="0"/>
          </a:p>
        </p:txBody>
      </p:sp>
    </p:spTree>
    <p:extLst>
      <p:ext uri="{BB962C8B-B14F-4D97-AF65-F5344CB8AC3E}">
        <p14:creationId xmlns:p14="http://schemas.microsoft.com/office/powerpoint/2010/main" val="33134450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US" b="1" i="1" u="sng" dirty="0" smtClean="0">
                <a:solidFill>
                  <a:srgbClr val="C00000"/>
                </a:solidFill>
              </a:rPr>
              <a:t>Babylon in a Free Fall</a:t>
            </a:r>
            <a:endParaRPr lang="en-US" b="1" i="1" u="sng" dirty="0">
              <a:solidFill>
                <a:srgbClr val="C00000"/>
              </a:solidFill>
            </a:endParaRPr>
          </a:p>
        </p:txBody>
      </p:sp>
      <p:sp>
        <p:nvSpPr>
          <p:cNvPr id="3" name="Content Placeholder 2"/>
          <p:cNvSpPr>
            <a:spLocks noGrp="1"/>
          </p:cNvSpPr>
          <p:nvPr>
            <p:ph idx="1"/>
          </p:nvPr>
        </p:nvSpPr>
        <p:spPr>
          <a:xfrm>
            <a:off x="0" y="762000"/>
            <a:ext cx="9144000" cy="6096000"/>
          </a:xfrm>
        </p:spPr>
        <p:txBody>
          <a:bodyPr/>
          <a:lstStyle/>
          <a:p>
            <a:r>
              <a:rPr lang="en-US" dirty="0" smtClean="0"/>
              <a:t>1.  The Lord will soon pour out power on His children like this world has never seen!</a:t>
            </a:r>
          </a:p>
          <a:p>
            <a:r>
              <a:rPr lang="en-US" dirty="0" smtClean="0"/>
              <a:t>2.  Babylon, as Apostate Protestantism in Rev. 14:8; Babylon, as the papacy in Rev. 17, is teetering on the brink of collapse.  God calls His faithful children out of those churches.</a:t>
            </a:r>
          </a:p>
          <a:p>
            <a:r>
              <a:rPr lang="en-US" dirty="0" smtClean="0"/>
              <a:t>3.   God wants no one to suffer of the plagues that will befall her.</a:t>
            </a:r>
          </a:p>
          <a:p>
            <a:r>
              <a:rPr lang="en-US" dirty="0" smtClean="0"/>
              <a:t>4.  Apostate Protestant and Catholic Sunday traditionalists will suffer the wrath of God!</a:t>
            </a:r>
          </a:p>
          <a:p>
            <a:endParaRPr lang="en-US" dirty="0"/>
          </a:p>
        </p:txBody>
      </p:sp>
    </p:spTree>
    <p:extLst>
      <p:ext uri="{BB962C8B-B14F-4D97-AF65-F5344CB8AC3E}">
        <p14:creationId xmlns:p14="http://schemas.microsoft.com/office/powerpoint/2010/main" val="15388713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b="1" i="1" u="sng" dirty="0" smtClean="0">
                <a:solidFill>
                  <a:srgbClr val="0070C0"/>
                </a:solidFill>
              </a:rPr>
              <a:t>Christ’s Invitation Today</a:t>
            </a:r>
            <a:endParaRPr lang="en-US" b="1" i="1" u="sng" dirty="0">
              <a:solidFill>
                <a:srgbClr val="0070C0"/>
              </a:solidFill>
            </a:endParaRPr>
          </a:p>
        </p:txBody>
      </p:sp>
      <p:sp>
        <p:nvSpPr>
          <p:cNvPr id="3" name="Content Placeholder 2"/>
          <p:cNvSpPr>
            <a:spLocks noGrp="1"/>
          </p:cNvSpPr>
          <p:nvPr>
            <p:ph sz="half" idx="1"/>
          </p:nvPr>
        </p:nvSpPr>
        <p:spPr>
          <a:xfrm>
            <a:off x="0" y="762000"/>
            <a:ext cx="4495800" cy="6096000"/>
          </a:xfrm>
        </p:spPr>
        <p:txBody>
          <a:bodyPr>
            <a:normAutofit/>
          </a:bodyPr>
          <a:lstStyle/>
          <a:p>
            <a:r>
              <a:rPr lang="en-US" dirty="0" smtClean="0"/>
              <a:t>“Jesus answered and said unto her, Whosoever drinketh of this water shall thirst again:  But whosoever drinketh of the water that I shall give him shall never thirst; but the water that I shall give him shall be in him a well of water springing up into everlasting life</a:t>
            </a:r>
            <a:r>
              <a:rPr lang="en-US" smtClean="0"/>
              <a:t>.”  John 4:13,14</a:t>
            </a:r>
            <a:endParaRPr lang="en-US" dirty="0"/>
          </a:p>
        </p:txBody>
      </p:sp>
      <p:pic>
        <p:nvPicPr>
          <p:cNvPr id="8194"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4495800" y="762000"/>
            <a:ext cx="4648199" cy="60959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88009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US" b="1" i="1" u="sng" dirty="0" smtClean="0">
                <a:solidFill>
                  <a:srgbClr val="FF0000"/>
                </a:solidFill>
              </a:rPr>
              <a:t>Beasts of Prophecy!</a:t>
            </a:r>
            <a:endParaRPr lang="en-US" b="1" i="1" u="sng" dirty="0">
              <a:solidFill>
                <a:srgbClr val="FF0000"/>
              </a:solidFill>
            </a:endParaRPr>
          </a:p>
        </p:txBody>
      </p:sp>
      <p:sp>
        <p:nvSpPr>
          <p:cNvPr id="3" name="Content Placeholder 2"/>
          <p:cNvSpPr>
            <a:spLocks noGrp="1"/>
          </p:cNvSpPr>
          <p:nvPr>
            <p:ph idx="1"/>
          </p:nvPr>
        </p:nvSpPr>
        <p:spPr>
          <a:xfrm>
            <a:off x="0" y="762000"/>
            <a:ext cx="9144000" cy="6096000"/>
          </a:xfrm>
        </p:spPr>
        <p:txBody>
          <a:bodyPr>
            <a:normAutofit fontScale="77500" lnSpcReduction="20000"/>
          </a:bodyPr>
          <a:lstStyle/>
          <a:p>
            <a:r>
              <a:rPr lang="en-US" dirty="0" smtClean="0"/>
              <a:t>“And I stood upon the sand of the sea, and saw a </a:t>
            </a:r>
            <a:r>
              <a:rPr lang="en-US" b="1" i="1" u="sng" dirty="0" smtClean="0"/>
              <a:t>beast </a:t>
            </a:r>
            <a:r>
              <a:rPr lang="en-US" dirty="0" smtClean="0"/>
              <a:t>rise up out of the sea, having seven heads and ten horns, and upon his horns ten crowns, and upon his heads </a:t>
            </a:r>
            <a:r>
              <a:rPr lang="en-US" b="1" i="1" u="sng" dirty="0" smtClean="0"/>
              <a:t>the name of blasphemy</a:t>
            </a:r>
            <a:r>
              <a:rPr lang="en-US" dirty="0" smtClean="0"/>
              <a:t>.  And the beast which I saw was like unto a leopard, and his feet were as the feet of a bear, and his mouth as the mouth of a lion: and the dragon gave him his power, and his seat, and great authority. And I saw one of his heads as it were </a:t>
            </a:r>
            <a:r>
              <a:rPr lang="en-US" b="1" i="1" u="sng" dirty="0" smtClean="0"/>
              <a:t>wounded to death</a:t>
            </a:r>
            <a:r>
              <a:rPr lang="en-US" dirty="0" smtClean="0"/>
              <a:t>; and his deadly wound was healed: and all the world wondered after the beast. And they </a:t>
            </a:r>
            <a:r>
              <a:rPr lang="en-US" b="1" i="1" u="sng" dirty="0" smtClean="0"/>
              <a:t>worshipped </a:t>
            </a:r>
            <a:r>
              <a:rPr lang="en-US" dirty="0" smtClean="0"/>
              <a:t>the dragon which gave power unto the beast: and they </a:t>
            </a:r>
            <a:r>
              <a:rPr lang="en-US" b="1" i="1" u="sng" dirty="0" smtClean="0"/>
              <a:t>worshipped the beast</a:t>
            </a:r>
            <a:r>
              <a:rPr lang="en-US" dirty="0" smtClean="0"/>
              <a:t>, saying, Who is like unto the beast? who is able to make war with him?  And there was given unto him a mouth speaking great things and blasphemies; and power was given unto him to continue </a:t>
            </a:r>
            <a:r>
              <a:rPr lang="en-US" b="1" i="1" u="sng" dirty="0" smtClean="0"/>
              <a:t>forty and two months</a:t>
            </a:r>
            <a:r>
              <a:rPr lang="en-US" dirty="0" smtClean="0"/>
              <a:t>.  And he opened his mouth in blasphemy against God, to blaspheme his name, and his tabernacle, and them that dwell in heaven.  And it was given unto him </a:t>
            </a:r>
            <a:r>
              <a:rPr lang="en-US" b="1" i="1" u="sng" dirty="0" smtClean="0"/>
              <a:t>to make war with the saints</a:t>
            </a:r>
            <a:r>
              <a:rPr lang="en-US" dirty="0" smtClean="0"/>
              <a:t>, and to overcome them: and power was given him over all kindreds, and tongues, and nations.”  Rev. 13:1-7</a:t>
            </a:r>
            <a:endParaRPr lang="en-US" dirty="0"/>
          </a:p>
        </p:txBody>
      </p:sp>
    </p:spTree>
    <p:extLst>
      <p:ext uri="{BB962C8B-B14F-4D97-AF65-F5344CB8AC3E}">
        <p14:creationId xmlns:p14="http://schemas.microsoft.com/office/powerpoint/2010/main" val="1880663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236"/>
            <a:ext cx="8229600" cy="828964"/>
          </a:xfrm>
        </p:spPr>
        <p:txBody>
          <a:bodyPr/>
          <a:lstStyle/>
          <a:p>
            <a:r>
              <a:rPr lang="en-US" b="1" i="1" u="sng" dirty="0" smtClean="0">
                <a:solidFill>
                  <a:srgbClr val="FF0000"/>
                </a:solidFill>
              </a:rPr>
              <a:t>Beast, Number 1</a:t>
            </a:r>
            <a:endParaRPr lang="en-US" b="1" i="1" u="sng" dirty="0">
              <a:solidFill>
                <a:srgbClr val="FF0000"/>
              </a:solidFill>
            </a:endParaRPr>
          </a:p>
        </p:txBody>
      </p:sp>
      <p:sp>
        <p:nvSpPr>
          <p:cNvPr id="3" name="Content Placeholder 2"/>
          <p:cNvSpPr>
            <a:spLocks noGrp="1"/>
          </p:cNvSpPr>
          <p:nvPr>
            <p:ph idx="1"/>
          </p:nvPr>
        </p:nvSpPr>
        <p:spPr>
          <a:xfrm>
            <a:off x="0" y="685800"/>
            <a:ext cx="9144000" cy="6172200"/>
          </a:xfrm>
        </p:spPr>
        <p:txBody>
          <a:bodyPr>
            <a:normAutofit fontScale="92500" lnSpcReduction="20000"/>
          </a:bodyPr>
          <a:lstStyle/>
          <a:p>
            <a:r>
              <a:rPr lang="en-US" dirty="0" smtClean="0"/>
              <a:t>1. Beast=“These great beasts, which are four, are four kings, which shall arise out of the earth…The fourth beast shall be the fourth kingdom upon earth, which shall be diverse from all kingdoms, and shall devour the whole earth, and shall tread it down, and break it in pieces.”  Daniel 7:17,23  Beast=World Power</a:t>
            </a:r>
          </a:p>
          <a:p>
            <a:r>
              <a:rPr lang="en-US" dirty="0" smtClean="0"/>
              <a:t>2. Blasphemy=“When Jesus saw their faith, he said unto the sick of the palsy, Son, thy sins be forgiven thee.  But there were certain of the scribes sitting there, and reasoning in their hearts, Why doth this man thus speak blasphemies? </a:t>
            </a:r>
            <a:r>
              <a:rPr lang="en-US" b="1" i="1" u="sng" dirty="0" smtClean="0"/>
              <a:t>who can forgive sins but God only?....</a:t>
            </a:r>
            <a:r>
              <a:rPr lang="en-US" b="1" i="1" dirty="0" smtClean="0"/>
              <a:t> Mk. 2:5-7</a:t>
            </a:r>
            <a:r>
              <a:rPr lang="en-US" dirty="0" smtClean="0"/>
              <a:t> “The Jews answered him, saying, For a good work we stone thee not; but for blasphemy; and because that thou, </a:t>
            </a:r>
            <a:r>
              <a:rPr lang="en-US" b="1" i="1" u="sng" dirty="0" smtClean="0"/>
              <a:t>being a man, </a:t>
            </a:r>
            <a:r>
              <a:rPr lang="en-US" b="1" i="1" u="sng" dirty="0" err="1" smtClean="0"/>
              <a:t>makest</a:t>
            </a:r>
            <a:r>
              <a:rPr lang="en-US" b="1" i="1" u="sng" dirty="0" smtClean="0"/>
              <a:t> thyself God.” </a:t>
            </a:r>
            <a:r>
              <a:rPr lang="en-US" b="1" i="1" dirty="0" smtClean="0"/>
              <a:t>Jn. 10:30-33</a:t>
            </a:r>
            <a:r>
              <a:rPr lang="en-US" b="1" i="1" u="sng" dirty="0" smtClean="0"/>
              <a:t> </a:t>
            </a:r>
            <a:endParaRPr lang="en-US" b="1" i="1" u="sng" dirty="0"/>
          </a:p>
        </p:txBody>
      </p:sp>
    </p:spTree>
    <p:extLst>
      <p:ext uri="{BB962C8B-B14F-4D97-AF65-F5344CB8AC3E}">
        <p14:creationId xmlns:p14="http://schemas.microsoft.com/office/powerpoint/2010/main" val="2000946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sz="half" idx="1"/>
          </p:nvPr>
        </p:nvSpPr>
        <p:spPr>
          <a:xfrm>
            <a:off x="0" y="457200"/>
            <a:ext cx="4648200" cy="6400800"/>
          </a:xfrm>
        </p:spPr>
        <p:txBody>
          <a:bodyPr>
            <a:noAutofit/>
          </a:bodyPr>
          <a:lstStyle/>
          <a:p>
            <a:r>
              <a:rPr lang="en-US" sz="3000" dirty="0" smtClean="0"/>
              <a:t>“The pope is the supreme judge of the law of the land.... He is the vicegerent of Christ, who is not only a Priest forever, but also King of kings and Lord of lords. — La </a:t>
            </a:r>
            <a:r>
              <a:rPr lang="en-US" sz="3000" dirty="0" err="1" smtClean="0"/>
              <a:t>Civilta</a:t>
            </a:r>
            <a:r>
              <a:rPr lang="en-US" sz="3000" dirty="0" smtClean="0"/>
              <a:t> </a:t>
            </a:r>
            <a:r>
              <a:rPr lang="en-US" sz="3000" dirty="0" err="1" smtClean="0"/>
              <a:t>Cattolica</a:t>
            </a:r>
            <a:r>
              <a:rPr lang="en-US" sz="3000" dirty="0" smtClean="0"/>
              <a:t>, March 18, 1871, quoted in Leonard Woolsey Bacon, An Inside View of the Vatican Council, American Tract Society, p. 229.</a:t>
            </a:r>
            <a:endParaRPr lang="en-US" sz="3000" dirty="0"/>
          </a:p>
        </p:txBody>
      </p:sp>
      <p:pic>
        <p:nvPicPr>
          <p:cNvPr id="1026"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4572000" y="0"/>
            <a:ext cx="4572000"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00345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b="1" i="1" u="sng" dirty="0" smtClean="0">
                <a:solidFill>
                  <a:srgbClr val="FF0000"/>
                </a:solidFill>
                <a:latin typeface="Algerian" panose="04020705040A02060702" pitchFamily="82" charset="0"/>
              </a:rPr>
              <a:t>Worship or Else!</a:t>
            </a:r>
            <a:endParaRPr lang="en-US" b="1" i="1" u="sng" dirty="0">
              <a:solidFill>
                <a:srgbClr val="FF0000"/>
              </a:solidFill>
              <a:latin typeface="Algerian" panose="04020705040A02060702" pitchFamily="82" charset="0"/>
            </a:endParaRPr>
          </a:p>
        </p:txBody>
      </p:sp>
      <p:sp>
        <p:nvSpPr>
          <p:cNvPr id="3" name="Content Placeholder 2"/>
          <p:cNvSpPr>
            <a:spLocks noGrp="1"/>
          </p:cNvSpPr>
          <p:nvPr>
            <p:ph idx="1"/>
          </p:nvPr>
        </p:nvSpPr>
        <p:spPr>
          <a:xfrm>
            <a:off x="0" y="685800"/>
            <a:ext cx="9220200" cy="6172200"/>
          </a:xfrm>
        </p:spPr>
        <p:txBody>
          <a:bodyPr>
            <a:normAutofit fontScale="85000" lnSpcReduction="20000"/>
          </a:bodyPr>
          <a:lstStyle/>
          <a:p>
            <a:r>
              <a:rPr lang="en-US" dirty="0" smtClean="0"/>
              <a:t>3. Worship the beast= “Why do thy disciples transgress the tradition of the elders? for they wash not their hands when they eat bread. But he answered and said unto them, Why do ye also transgress the commandment of God by your tradition?  For God commanded, saying, Honour thy father and mother: and, He that curseth father or mother, let him die the death.  But ye say, Whosoever shall say to his father or his mother, It is a gift, by whatsoever thou mightest be profited by me; And honour not his father or his mother, he shall be free. Thus have ye made the commandment of God of none effect by your tradition.  Ye hypocrites, well did Esaias prophesy of you, saying,  This people draweth nigh unto me with their mouth, and honoureth me with their lips; but their heart is far from me.  But in vain they do worship me, teaching for doctrines the commandments of men.”  Matthew 15:2-9</a:t>
            </a:r>
          </a:p>
          <a:p>
            <a:r>
              <a:rPr lang="en-US" dirty="0" smtClean="0"/>
              <a:t>True Worship= honoring God’s commandments  False Worship= honoring man made tradition</a:t>
            </a:r>
            <a:endParaRPr lang="en-US" dirty="0"/>
          </a:p>
        </p:txBody>
      </p:sp>
    </p:spTree>
    <p:extLst>
      <p:ext uri="{BB962C8B-B14F-4D97-AF65-F5344CB8AC3E}">
        <p14:creationId xmlns:p14="http://schemas.microsoft.com/office/powerpoint/2010/main" val="1529492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3962400" cy="838200"/>
          </a:xfrm>
        </p:spPr>
        <p:txBody>
          <a:bodyPr>
            <a:normAutofit fontScale="90000"/>
          </a:bodyPr>
          <a:lstStyle/>
          <a:p>
            <a:r>
              <a:rPr lang="en-US" b="1" i="1" u="sng" dirty="0" smtClean="0">
                <a:solidFill>
                  <a:srgbClr val="C00000"/>
                </a:solidFill>
              </a:rPr>
              <a:t>Sunday Tradition</a:t>
            </a:r>
            <a:endParaRPr lang="en-US" b="1" i="1" u="sng" dirty="0">
              <a:solidFill>
                <a:srgbClr val="C00000"/>
              </a:solidFill>
            </a:endParaRPr>
          </a:p>
        </p:txBody>
      </p:sp>
      <p:sp>
        <p:nvSpPr>
          <p:cNvPr id="4" name="Content Placeholder 3"/>
          <p:cNvSpPr>
            <a:spLocks noGrp="1"/>
          </p:cNvSpPr>
          <p:nvPr>
            <p:ph sz="half" idx="2"/>
          </p:nvPr>
        </p:nvSpPr>
        <p:spPr>
          <a:xfrm>
            <a:off x="4648200" y="0"/>
            <a:ext cx="4495800" cy="6858000"/>
          </a:xfrm>
        </p:spPr>
        <p:txBody>
          <a:bodyPr>
            <a:normAutofit fontScale="77500" lnSpcReduction="20000"/>
          </a:bodyPr>
          <a:lstStyle/>
          <a:p>
            <a:r>
              <a:rPr lang="en-US" dirty="0" smtClean="0"/>
              <a:t>“Protestants... accept Sunday rather than Saturday as the day for public worship after the Catholic Church made the change.... But the Protestant mind does not seem to realize that...in observing the Sunday, they are accepting the authority of the spokesman for the church, the Pope. — Our Sunday Visitor, February 5, 1950.</a:t>
            </a:r>
          </a:p>
          <a:p>
            <a:endParaRPr lang="en-US" dirty="0" smtClean="0"/>
          </a:p>
          <a:p>
            <a:r>
              <a:rPr lang="en-US" dirty="0"/>
              <a:t> </a:t>
            </a:r>
            <a:r>
              <a:rPr lang="en-US" dirty="0" smtClean="0"/>
              <a:t>   “It is well to remind the      Presbyterians, Baptists, Methodists, and all other Christians, that the Bible does not support them anywhere in their observance of Sunday. Sunday is an institution of the Roman Catholic Church, and those who observe the day observe a commandment of the Catholic Church. — Priest Brady, in an address, reported in the Elizabeth, N.J. “News,” March 18, 1903.</a:t>
            </a:r>
            <a:endParaRPr lang="en-US" dirty="0"/>
          </a:p>
        </p:txBody>
      </p:sp>
      <p:pic>
        <p:nvPicPr>
          <p:cNvPr id="2050" name="Picture 2"/>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1" y="762000"/>
            <a:ext cx="4953000" cy="609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28320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b="1" i="1" u="sng" dirty="0" smtClean="0">
                <a:solidFill>
                  <a:srgbClr val="0070C0"/>
                </a:solidFill>
              </a:rPr>
              <a:t>All Fulfilled in Papacy!</a:t>
            </a:r>
            <a:endParaRPr lang="en-US" b="1" i="1" u="sng" dirty="0">
              <a:solidFill>
                <a:srgbClr val="0070C0"/>
              </a:solidFill>
            </a:endParaRPr>
          </a:p>
        </p:txBody>
      </p:sp>
      <p:sp>
        <p:nvSpPr>
          <p:cNvPr id="3" name="Content Placeholder 2"/>
          <p:cNvSpPr>
            <a:spLocks noGrp="1"/>
          </p:cNvSpPr>
          <p:nvPr>
            <p:ph sz="half" idx="1"/>
          </p:nvPr>
        </p:nvSpPr>
        <p:spPr>
          <a:xfrm>
            <a:off x="0" y="685800"/>
            <a:ext cx="4572000" cy="6172200"/>
          </a:xfrm>
        </p:spPr>
        <p:txBody>
          <a:bodyPr>
            <a:normAutofit/>
          </a:bodyPr>
          <a:lstStyle/>
          <a:p>
            <a:r>
              <a:rPr lang="en-US" sz="3200" dirty="0" smtClean="0"/>
              <a:t>1. world power</a:t>
            </a:r>
          </a:p>
          <a:p>
            <a:r>
              <a:rPr lang="en-US" sz="3200" dirty="0" smtClean="0"/>
              <a:t>2. blasphemy</a:t>
            </a:r>
          </a:p>
          <a:p>
            <a:r>
              <a:rPr lang="en-US" sz="3200" dirty="0" smtClean="0"/>
              <a:t>3. almost perished in 1798</a:t>
            </a:r>
          </a:p>
          <a:p>
            <a:r>
              <a:rPr lang="en-US" sz="3200" dirty="0" smtClean="0"/>
              <a:t>4. exalts Sunday tradition</a:t>
            </a:r>
          </a:p>
          <a:p>
            <a:r>
              <a:rPr lang="en-US" sz="3200" dirty="0" smtClean="0"/>
              <a:t>5. reigned in Dark Ages for 1260 years</a:t>
            </a:r>
          </a:p>
          <a:p>
            <a:r>
              <a:rPr lang="en-US" sz="3200" dirty="0" smtClean="0"/>
              <a:t>6. persecutor of God’s people </a:t>
            </a:r>
            <a:endParaRPr lang="en-US" sz="3200" dirty="0"/>
          </a:p>
        </p:txBody>
      </p:sp>
      <p:pic>
        <p:nvPicPr>
          <p:cNvPr id="3074"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4267200" y="685801"/>
            <a:ext cx="4876800" cy="61629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16173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b="1" i="1" u="sng" dirty="0" smtClean="0">
                <a:solidFill>
                  <a:srgbClr val="0070C0"/>
                </a:solidFill>
              </a:rPr>
              <a:t>Another Beast</a:t>
            </a:r>
            <a:endParaRPr lang="en-US" b="1" i="1" u="sng" dirty="0">
              <a:solidFill>
                <a:srgbClr val="0070C0"/>
              </a:solidFill>
            </a:endParaRPr>
          </a:p>
        </p:txBody>
      </p:sp>
      <p:sp>
        <p:nvSpPr>
          <p:cNvPr id="3" name="Content Placeholder 2"/>
          <p:cNvSpPr>
            <a:spLocks noGrp="1"/>
          </p:cNvSpPr>
          <p:nvPr>
            <p:ph idx="1"/>
          </p:nvPr>
        </p:nvSpPr>
        <p:spPr>
          <a:xfrm>
            <a:off x="0" y="674255"/>
            <a:ext cx="9144000" cy="6183745"/>
          </a:xfrm>
        </p:spPr>
        <p:txBody>
          <a:bodyPr>
            <a:noAutofit/>
          </a:bodyPr>
          <a:lstStyle/>
          <a:p>
            <a:r>
              <a:rPr lang="en-US" sz="2400" dirty="0" smtClean="0"/>
              <a:t>“And I beheld another beast coming up out of the earth; and he had two horns like a lamb, and he spake as a dragon.  And he exerciseth all the power of the first beast before him, and causeth the earth and them which dwell therein to worship the first beast, whose deadly wound was healed.  And he doeth great wonders, so that he maketh fire come down from heaven on the earth in the sight of men, And deceiveth them that dwell on the earth by the means of those miracles which he had power to do in the sight of the beast; saying to them that dwell on the earth, that they should make an image to the beast, which had the wound by a sword, and did live. And he had power to give life unto the image of the beast, that the image of the beast should both speak, and cause that as many as would not worship the image of the beast should be killed.  And he causeth all, both small and great, rich and poor, free and bond, to receive a mark in their right hand, or in their foreheads: And that no man might buy or sell, save he that had the mark, or the name of the beast, or the number of his name.”  Rev. 13:11-18</a:t>
            </a:r>
            <a:endParaRPr lang="en-US" sz="2400" dirty="0"/>
          </a:p>
        </p:txBody>
      </p:sp>
    </p:spTree>
    <p:extLst>
      <p:ext uri="{BB962C8B-B14F-4D97-AF65-F5344CB8AC3E}">
        <p14:creationId xmlns:p14="http://schemas.microsoft.com/office/powerpoint/2010/main" val="2412907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b="1" i="1" u="sng" dirty="0" smtClean="0">
                <a:solidFill>
                  <a:srgbClr val="0070C0"/>
                </a:solidFill>
              </a:rPr>
              <a:t>Characteristics</a:t>
            </a:r>
            <a:endParaRPr lang="en-US" b="1" i="1" u="sng" dirty="0">
              <a:solidFill>
                <a:srgbClr val="0070C0"/>
              </a:solidFill>
            </a:endParaRPr>
          </a:p>
        </p:txBody>
      </p:sp>
      <p:sp>
        <p:nvSpPr>
          <p:cNvPr id="3" name="Content Placeholder 2"/>
          <p:cNvSpPr>
            <a:spLocks noGrp="1"/>
          </p:cNvSpPr>
          <p:nvPr>
            <p:ph idx="1"/>
          </p:nvPr>
        </p:nvSpPr>
        <p:spPr>
          <a:xfrm>
            <a:off x="0" y="762000"/>
            <a:ext cx="9144000" cy="6096000"/>
          </a:xfrm>
        </p:spPr>
        <p:txBody>
          <a:bodyPr>
            <a:normAutofit/>
          </a:bodyPr>
          <a:lstStyle/>
          <a:p>
            <a:r>
              <a:rPr lang="en-US" sz="3600" b="1" dirty="0" smtClean="0">
                <a:latin typeface="Aharoni" panose="02010803020104030203" pitchFamily="2" charset="-79"/>
                <a:cs typeface="Aharoni" panose="02010803020104030203" pitchFamily="2" charset="-79"/>
              </a:rPr>
              <a:t>1. Starts off with Christ-like govt.; ends up behaving like the devil. </a:t>
            </a:r>
          </a:p>
          <a:p>
            <a:r>
              <a:rPr lang="en-US" sz="3600" b="1" dirty="0">
                <a:latin typeface="Aharoni" panose="02010803020104030203" pitchFamily="2" charset="-79"/>
                <a:cs typeface="Aharoni" panose="02010803020104030203" pitchFamily="2" charset="-79"/>
              </a:rPr>
              <a:t> </a:t>
            </a:r>
            <a:r>
              <a:rPr lang="en-US" sz="3600" b="1" dirty="0" smtClean="0">
                <a:latin typeface="Aharoni" panose="02010803020104030203" pitchFamily="2" charset="-79"/>
                <a:cs typeface="Aharoni" panose="02010803020104030203" pitchFamily="2" charset="-79"/>
              </a:rPr>
              <a:t>2. Encourages the world to honor the Sunday tradition.</a:t>
            </a:r>
          </a:p>
          <a:p>
            <a:r>
              <a:rPr lang="en-US" sz="3600" b="1" dirty="0" smtClean="0">
                <a:latin typeface="Aharoni" panose="02010803020104030203" pitchFamily="2" charset="-79"/>
                <a:cs typeface="Aharoni" panose="02010803020104030203" pitchFamily="2" charset="-79"/>
              </a:rPr>
              <a:t> 3. Deceives the world thru miracle working power.</a:t>
            </a:r>
          </a:p>
          <a:p>
            <a:r>
              <a:rPr lang="en-US" sz="3600" b="1" dirty="0" smtClean="0">
                <a:latin typeface="Aharoni" panose="02010803020104030203" pitchFamily="2" charset="-79"/>
                <a:cs typeface="Aharoni" panose="02010803020104030203" pitchFamily="2" charset="-79"/>
              </a:rPr>
              <a:t> 4. An Image develops in this nation.</a:t>
            </a:r>
          </a:p>
          <a:p>
            <a:r>
              <a:rPr lang="en-US" sz="3600" b="1" dirty="0" smtClean="0">
                <a:latin typeface="Aharoni" panose="02010803020104030203" pitchFamily="2" charset="-79"/>
                <a:cs typeface="Aharoni" panose="02010803020104030203" pitchFamily="2" charset="-79"/>
              </a:rPr>
              <a:t> 5. Persecutes those who refuse to follow her.</a:t>
            </a:r>
            <a:endParaRPr lang="en-US" sz="3600" b="1"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21899262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TotalTime>
  <Words>2229</Words>
  <Application>Microsoft Office PowerPoint</Application>
  <PresentationFormat>On-screen Show (4:3)</PresentationFormat>
  <Paragraphs>62</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Prophecy Arise, pt. 13</vt:lpstr>
      <vt:lpstr>Beasts of Prophecy!</vt:lpstr>
      <vt:lpstr>Beast, Number 1</vt:lpstr>
      <vt:lpstr>PowerPoint Presentation</vt:lpstr>
      <vt:lpstr>Worship or Else!</vt:lpstr>
      <vt:lpstr>Sunday Tradition</vt:lpstr>
      <vt:lpstr>All Fulfilled in Papacy!</vt:lpstr>
      <vt:lpstr>Another Beast</vt:lpstr>
      <vt:lpstr>Characteristics</vt:lpstr>
      <vt:lpstr>PowerPoint Presentation</vt:lpstr>
      <vt:lpstr>The USA</vt:lpstr>
      <vt:lpstr>An image</vt:lpstr>
      <vt:lpstr>3 Messages of Love/Warning</vt:lpstr>
      <vt:lpstr>Focus of these messages</vt:lpstr>
      <vt:lpstr>The Mark of the Beast!</vt:lpstr>
      <vt:lpstr>Christ’s Call</vt:lpstr>
      <vt:lpstr>Christ's Final Call</vt:lpstr>
      <vt:lpstr>Babylon in a Free Fall</vt:lpstr>
      <vt:lpstr>Christ’s Invitation Today</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Prophecy Arise, pt. 13</dc:title>
  <dc:creator>.</dc:creator>
  <cp:lastModifiedBy>.</cp:lastModifiedBy>
  <cp:revision>12</cp:revision>
  <dcterms:created xsi:type="dcterms:W3CDTF">2015-11-25T20:07:09Z</dcterms:created>
  <dcterms:modified xsi:type="dcterms:W3CDTF">2015-11-25T21:48:52Z</dcterms:modified>
</cp:coreProperties>
</file>