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57" r:id="rId8"/>
    <p:sldId id="258" r:id="rId9"/>
    <p:sldId id="259" r:id="rId10"/>
    <p:sldId id="260" r:id="rId11"/>
    <p:sldId id="275" r:id="rId12"/>
    <p:sldId id="261" r:id="rId13"/>
    <p:sldId id="271" r:id="rId14"/>
    <p:sldId id="262" r:id="rId15"/>
    <p:sldId id="263" r:id="rId16"/>
    <p:sldId id="264" r:id="rId17"/>
    <p:sldId id="266" r:id="rId18"/>
    <p:sldId id="272" r:id="rId19"/>
    <p:sldId id="267" r:id="rId20"/>
    <p:sldId id="268" r:id="rId21"/>
    <p:sldId id="269" r:id="rId22"/>
    <p:sldId id="276"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68" d="100"/>
          <a:sy n="68" d="100"/>
        </p:scale>
        <p:origin x="61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A536-1989-4727-A0D6-5580F35E1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7714CB-B7B3-4705-B845-5FF9E7D8DA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EDB4F2-DBDA-4C2D-BB38-F275197E4F05}"/>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5" name="Footer Placeholder 4">
            <a:extLst>
              <a:ext uri="{FF2B5EF4-FFF2-40B4-BE49-F238E27FC236}">
                <a16:creationId xmlns:a16="http://schemas.microsoft.com/office/drawing/2014/main" id="{45555D6B-652E-445A-8081-56DD39F6B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10E0D-7F2D-4755-8A4F-52282928A767}"/>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125303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5CC5-97A3-4BFE-BB81-3D5969BBFD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7AC32-4AA9-482C-AE3F-6C5EBFB6C6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8C182-171B-4570-AE59-A89F076AB4D2}"/>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5" name="Footer Placeholder 4">
            <a:extLst>
              <a:ext uri="{FF2B5EF4-FFF2-40B4-BE49-F238E27FC236}">
                <a16:creationId xmlns:a16="http://schemas.microsoft.com/office/drawing/2014/main" id="{48E14D47-B578-4ACA-964F-B57F71DDE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933B35-5119-4F77-B1C9-3884721BA519}"/>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12753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F7AD5-3692-43CD-AA8F-AE2EA2287E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9A67BF-E737-477A-95B3-8001A3F01D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DAAAA-C90F-4C85-B0A1-B07C6F853B41}"/>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5" name="Footer Placeholder 4">
            <a:extLst>
              <a:ext uri="{FF2B5EF4-FFF2-40B4-BE49-F238E27FC236}">
                <a16:creationId xmlns:a16="http://schemas.microsoft.com/office/drawing/2014/main" id="{FBD9AB60-B055-435E-97F6-07BBCA24F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1C2CE-F407-41D7-9C92-57D1B36DD350}"/>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342156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4626F-DE49-44E6-A20F-8EC17CAD25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EE5A8B-1014-4D42-830F-C7EADDBE30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642EA6-FF23-4F5E-BC94-F261DDD008FE}"/>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5" name="Footer Placeholder 4">
            <a:extLst>
              <a:ext uri="{FF2B5EF4-FFF2-40B4-BE49-F238E27FC236}">
                <a16:creationId xmlns:a16="http://schemas.microsoft.com/office/drawing/2014/main" id="{64E0E27B-1B16-4506-B30A-5B6EAEDEB4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C8E9D-77F7-4DD6-BF8F-36849D91A977}"/>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426821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8322-488C-496E-BC69-469DA77FB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51F689-687B-4973-B3CC-23AEA88B41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BD2674-528C-4BDB-9485-A4CD32A57FF0}"/>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5" name="Footer Placeholder 4">
            <a:extLst>
              <a:ext uri="{FF2B5EF4-FFF2-40B4-BE49-F238E27FC236}">
                <a16:creationId xmlns:a16="http://schemas.microsoft.com/office/drawing/2014/main" id="{B16DB47A-8CFB-4A8E-B649-086FDD7A3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8327D-8659-483E-B948-886D000D4785}"/>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234365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89AA7-E050-4403-BBBF-BCEFF15D9F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1DB1D6-9592-4E4B-BFAE-EC7867801A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C174CA-915C-4FF8-B5D0-4FCBDF96D9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370A4F-3894-48D6-B7B7-1FC3F9271693}"/>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6" name="Footer Placeholder 5">
            <a:extLst>
              <a:ext uri="{FF2B5EF4-FFF2-40B4-BE49-F238E27FC236}">
                <a16:creationId xmlns:a16="http://schemas.microsoft.com/office/drawing/2014/main" id="{DE708A0F-A46B-488E-BE03-7FFDFD9A86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F2D220-8F82-4080-B5CB-9E7523E844C7}"/>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1076831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87722-8897-474D-B74F-C05C081833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D7F8BE-C628-4216-BEB1-0F1255274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D3726D-AF09-47FC-A0C1-DE5F8BA03F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047D8B-AFDE-47A1-9C1B-1A991ECAA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607D41-0966-4887-A6FD-76069640D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1C395F-3E13-4B03-B837-CD917551B2B6}"/>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8" name="Footer Placeholder 7">
            <a:extLst>
              <a:ext uri="{FF2B5EF4-FFF2-40B4-BE49-F238E27FC236}">
                <a16:creationId xmlns:a16="http://schemas.microsoft.com/office/drawing/2014/main" id="{F342871C-913D-42C7-96D8-2852A4BDE3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DCB98F-B811-4C8B-A966-7817B6C6B218}"/>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103805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1614-E490-4D4A-AC1A-D7585186B9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20E557-416D-4BA6-8A4E-B5E36172808F}"/>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4" name="Footer Placeholder 3">
            <a:extLst>
              <a:ext uri="{FF2B5EF4-FFF2-40B4-BE49-F238E27FC236}">
                <a16:creationId xmlns:a16="http://schemas.microsoft.com/office/drawing/2014/main" id="{97AEA0AD-6962-41EB-9611-A424E88ED0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134E63-7CE2-4135-886B-44915CEAF9D7}"/>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265806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8FE2AB-B97E-4EB8-8B61-EAEB7C8705B8}"/>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3" name="Footer Placeholder 2">
            <a:extLst>
              <a:ext uri="{FF2B5EF4-FFF2-40B4-BE49-F238E27FC236}">
                <a16:creationId xmlns:a16="http://schemas.microsoft.com/office/drawing/2014/main" id="{CEFBD874-C066-4B30-9684-0D5E71A735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587345-674C-4AED-A990-8A2B19586E76}"/>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300353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7D75-3A80-4D54-90BB-A174A6222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D8F88A-C845-49EC-899B-A0979091D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DF9E08-C9AD-4234-AF99-3606898B56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290D71-F9A8-4FBF-8670-884FF6182EAC}"/>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6" name="Footer Placeholder 5">
            <a:extLst>
              <a:ext uri="{FF2B5EF4-FFF2-40B4-BE49-F238E27FC236}">
                <a16:creationId xmlns:a16="http://schemas.microsoft.com/office/drawing/2014/main" id="{2CBCA9E0-C240-4FE9-94F7-29CB4A244F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628EA-7734-4F42-A44B-554FFED35052}"/>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417682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15083-41CD-43F0-AF99-E7FD24DA17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1BD511-34B9-40FE-8F5F-33559E04AA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F5F959-EA5D-49FE-B1D9-95886E318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792C14-9F3D-400E-9FCB-11BC6827A2B8}"/>
              </a:ext>
            </a:extLst>
          </p:cNvPr>
          <p:cNvSpPr>
            <a:spLocks noGrp="1"/>
          </p:cNvSpPr>
          <p:nvPr>
            <p:ph type="dt" sz="half" idx="10"/>
          </p:nvPr>
        </p:nvSpPr>
        <p:spPr/>
        <p:txBody>
          <a:bodyPr/>
          <a:lstStyle/>
          <a:p>
            <a:fld id="{53B83D66-7CF1-402E-97A0-B139557E7CC9}" type="datetimeFigureOut">
              <a:rPr lang="en-US" smtClean="0"/>
              <a:t>2/18/2022</a:t>
            </a:fld>
            <a:endParaRPr lang="en-US"/>
          </a:p>
        </p:txBody>
      </p:sp>
      <p:sp>
        <p:nvSpPr>
          <p:cNvPr id="6" name="Footer Placeholder 5">
            <a:extLst>
              <a:ext uri="{FF2B5EF4-FFF2-40B4-BE49-F238E27FC236}">
                <a16:creationId xmlns:a16="http://schemas.microsoft.com/office/drawing/2014/main" id="{582EA68D-5EDA-4D12-B0D0-A4D9DCC20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81299-BAE5-4617-AE51-FACD9887A285}"/>
              </a:ext>
            </a:extLst>
          </p:cNvPr>
          <p:cNvSpPr>
            <a:spLocks noGrp="1"/>
          </p:cNvSpPr>
          <p:nvPr>
            <p:ph type="sldNum" sz="quarter" idx="12"/>
          </p:nvPr>
        </p:nvSpPr>
        <p:spPr/>
        <p:txBody>
          <a:bodyPr/>
          <a:lstStyle/>
          <a:p>
            <a:fld id="{66AC435F-D58F-450B-B6C9-EC187BEE468F}" type="slidenum">
              <a:rPr lang="en-US" smtClean="0"/>
              <a:t>‹#›</a:t>
            </a:fld>
            <a:endParaRPr lang="en-US"/>
          </a:p>
        </p:txBody>
      </p:sp>
    </p:spTree>
    <p:extLst>
      <p:ext uri="{BB962C8B-B14F-4D97-AF65-F5344CB8AC3E}">
        <p14:creationId xmlns:p14="http://schemas.microsoft.com/office/powerpoint/2010/main" val="337394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29DA9-0C1C-41CE-8A3D-9E78C8FC9E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0F75FF-0C3F-41FC-BCB2-87CB339021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1FE08-2073-4A01-8EE5-316099D804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83D66-7CF1-402E-97A0-B139557E7CC9}" type="datetimeFigureOut">
              <a:rPr lang="en-US" smtClean="0"/>
              <a:t>2/18/2022</a:t>
            </a:fld>
            <a:endParaRPr lang="en-US"/>
          </a:p>
        </p:txBody>
      </p:sp>
      <p:sp>
        <p:nvSpPr>
          <p:cNvPr id="5" name="Footer Placeholder 4">
            <a:extLst>
              <a:ext uri="{FF2B5EF4-FFF2-40B4-BE49-F238E27FC236}">
                <a16:creationId xmlns:a16="http://schemas.microsoft.com/office/drawing/2014/main" id="{7C629D68-ED30-4289-A906-F7A92ED464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906C0B-E142-47B6-9E6D-12C0246959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C435F-D58F-450B-B6C9-EC187BEE468F}" type="slidenum">
              <a:rPr lang="en-US" smtClean="0"/>
              <a:t>‹#›</a:t>
            </a:fld>
            <a:endParaRPr lang="en-US"/>
          </a:p>
        </p:txBody>
      </p:sp>
    </p:spTree>
    <p:extLst>
      <p:ext uri="{BB962C8B-B14F-4D97-AF65-F5344CB8AC3E}">
        <p14:creationId xmlns:p14="http://schemas.microsoft.com/office/powerpoint/2010/main" val="1959377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225F8-0AE8-4D96-B7BB-45F3C528AAB9}"/>
              </a:ext>
            </a:extLst>
          </p:cNvPr>
          <p:cNvSpPr>
            <a:spLocks noGrp="1"/>
          </p:cNvSpPr>
          <p:nvPr>
            <p:ph type="ctrTitle"/>
          </p:nvPr>
        </p:nvSpPr>
        <p:spPr/>
        <p:txBody>
          <a:bodyPr/>
          <a:lstStyle/>
          <a:p>
            <a:r>
              <a:rPr lang="en-US" b="1" i="1" u="sng" dirty="0">
                <a:solidFill>
                  <a:srgbClr val="FF0000"/>
                </a:solidFill>
                <a:latin typeface="Algerian" panose="04020705040A02060702" pitchFamily="82" charset="0"/>
              </a:rPr>
              <a:t>75,000,000  Reasons</a:t>
            </a:r>
          </a:p>
        </p:txBody>
      </p:sp>
      <p:sp>
        <p:nvSpPr>
          <p:cNvPr id="3" name="Subtitle 2">
            <a:extLst>
              <a:ext uri="{FF2B5EF4-FFF2-40B4-BE49-F238E27FC236}">
                <a16:creationId xmlns:a16="http://schemas.microsoft.com/office/drawing/2014/main" id="{1E29EE7F-D322-47F9-B9AD-6CC2B7CBF6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4910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1E04-83F9-4094-A285-375EC7F03E76}"/>
              </a:ext>
            </a:extLst>
          </p:cNvPr>
          <p:cNvSpPr>
            <a:spLocks noGrp="1"/>
          </p:cNvSpPr>
          <p:nvPr>
            <p:ph type="title"/>
          </p:nvPr>
        </p:nvSpPr>
        <p:spPr>
          <a:xfrm>
            <a:off x="838200" y="1"/>
            <a:ext cx="10515600" cy="774699"/>
          </a:xfrm>
        </p:spPr>
        <p:txBody>
          <a:bodyPr/>
          <a:lstStyle/>
          <a:p>
            <a:r>
              <a:rPr lang="en-US" dirty="0"/>
              <a:t>                 </a:t>
            </a:r>
            <a:r>
              <a:rPr lang="en-US" b="1" i="1" u="sng" dirty="0">
                <a:solidFill>
                  <a:srgbClr val="00B0F0"/>
                </a:solidFill>
                <a:latin typeface="Algerian" panose="04020705040A02060702" pitchFamily="82" charset="0"/>
              </a:rPr>
              <a:t>That Was Great!!??!!</a:t>
            </a:r>
          </a:p>
        </p:txBody>
      </p:sp>
      <p:pic>
        <p:nvPicPr>
          <p:cNvPr id="5" name="Content Placeholder 4">
            <a:extLst>
              <a:ext uri="{FF2B5EF4-FFF2-40B4-BE49-F238E27FC236}">
                <a16:creationId xmlns:a16="http://schemas.microsoft.com/office/drawing/2014/main" id="{9764705C-8C2B-4A46-A6C8-41FCF37111EA}"/>
              </a:ext>
            </a:extLst>
          </p:cNvPr>
          <p:cNvPicPr>
            <a:picLocks noGrp="1" noChangeAspect="1"/>
          </p:cNvPicPr>
          <p:nvPr>
            <p:ph sz="half" idx="1"/>
          </p:nvPr>
        </p:nvPicPr>
        <p:blipFill>
          <a:blip r:embed="rId2"/>
          <a:stretch>
            <a:fillRect/>
          </a:stretch>
        </p:blipFill>
        <p:spPr>
          <a:xfrm>
            <a:off x="0" y="685800"/>
            <a:ext cx="6096000" cy="6172199"/>
          </a:xfrm>
          <a:prstGeom prst="rect">
            <a:avLst/>
          </a:prstGeom>
        </p:spPr>
      </p:pic>
      <p:sp>
        <p:nvSpPr>
          <p:cNvPr id="4" name="Content Placeholder 3">
            <a:extLst>
              <a:ext uri="{FF2B5EF4-FFF2-40B4-BE49-F238E27FC236}">
                <a16:creationId xmlns:a16="http://schemas.microsoft.com/office/drawing/2014/main" id="{40B3D899-2932-4609-9C1F-A654C5914689}"/>
              </a:ext>
            </a:extLst>
          </p:cNvPr>
          <p:cNvSpPr>
            <a:spLocks noGrp="1"/>
          </p:cNvSpPr>
          <p:nvPr>
            <p:ph sz="half" idx="2"/>
          </p:nvPr>
        </p:nvSpPr>
        <p:spPr>
          <a:xfrm>
            <a:off x="6096000" y="774700"/>
            <a:ext cx="6096000" cy="6083299"/>
          </a:xfrm>
        </p:spPr>
        <p:txBody>
          <a:bodyPr>
            <a:normAutofit/>
          </a:bodyPr>
          <a:lstStyle/>
          <a:p>
            <a:r>
              <a:rPr lang="en-US" sz="3200" dirty="0"/>
              <a:t>If I gave to someone $75,000,000,  I would expect to have a say in how the money was spent or would expect the people to whom I gave the money to take my opinion on things.  I might even think that I what I said would carry huge influence. If the other party refused to do as I say, I might even expect my money returned to me.  The piper is obligated to heed the person doling out the cash.</a:t>
            </a:r>
          </a:p>
        </p:txBody>
      </p:sp>
    </p:spTree>
    <p:extLst>
      <p:ext uri="{BB962C8B-B14F-4D97-AF65-F5344CB8AC3E}">
        <p14:creationId xmlns:p14="http://schemas.microsoft.com/office/powerpoint/2010/main" val="3260644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526A7-11C6-44F4-A557-8EB22914894F}"/>
              </a:ext>
            </a:extLst>
          </p:cNvPr>
          <p:cNvSpPr>
            <a:spLocks noGrp="1"/>
          </p:cNvSpPr>
          <p:nvPr>
            <p:ph type="title"/>
          </p:nvPr>
        </p:nvSpPr>
        <p:spPr>
          <a:xfrm>
            <a:off x="838200" y="1"/>
            <a:ext cx="10515600" cy="927099"/>
          </a:xfrm>
        </p:spPr>
        <p:txBody>
          <a:bodyPr/>
          <a:lstStyle/>
          <a:p>
            <a:r>
              <a:rPr lang="en-US" dirty="0"/>
              <a:t>        </a:t>
            </a:r>
            <a:r>
              <a:rPr lang="en-US" b="1" i="1" u="sng" dirty="0">
                <a:solidFill>
                  <a:srgbClr val="FF0000"/>
                </a:solidFill>
                <a:latin typeface="Algerian" panose="04020705040A02060702" pitchFamily="82" charset="0"/>
              </a:rPr>
              <a:t>Dancing to the Money Lender</a:t>
            </a:r>
          </a:p>
        </p:txBody>
      </p:sp>
      <p:sp>
        <p:nvSpPr>
          <p:cNvPr id="3" name="Content Placeholder 2">
            <a:extLst>
              <a:ext uri="{FF2B5EF4-FFF2-40B4-BE49-F238E27FC236}">
                <a16:creationId xmlns:a16="http://schemas.microsoft.com/office/drawing/2014/main" id="{98DA86C7-129E-4850-BA89-4C1B68BFA21E}"/>
              </a:ext>
            </a:extLst>
          </p:cNvPr>
          <p:cNvSpPr>
            <a:spLocks noGrp="1"/>
          </p:cNvSpPr>
          <p:nvPr>
            <p:ph sz="half" idx="1"/>
          </p:nvPr>
        </p:nvSpPr>
        <p:spPr>
          <a:xfrm>
            <a:off x="0" y="812800"/>
            <a:ext cx="6019800" cy="6045199"/>
          </a:xfrm>
        </p:spPr>
        <p:txBody>
          <a:bodyPr/>
          <a:lstStyle/>
          <a:p>
            <a:r>
              <a:rPr lang="en-US" dirty="0"/>
              <a:t>Somebody gives you 75,000,000.  What are you going to do?  You will follow whatever they say!  In spiritual matters, this is dreadfully serious.  Why has the denomination followed every protocol, every mandate, everything that has been laid out in the last 2 years!!!  Why has the denomination protested nothing?  There are 75,000,000 reasons why!  How far will this go?  This is shocking!!!</a:t>
            </a:r>
          </a:p>
        </p:txBody>
      </p:sp>
      <p:pic>
        <p:nvPicPr>
          <p:cNvPr id="5" name="Content Placeholder 4">
            <a:extLst>
              <a:ext uri="{FF2B5EF4-FFF2-40B4-BE49-F238E27FC236}">
                <a16:creationId xmlns:a16="http://schemas.microsoft.com/office/drawing/2014/main" id="{FE830486-91F0-432E-810E-6BF7510EB17B}"/>
              </a:ext>
            </a:extLst>
          </p:cNvPr>
          <p:cNvPicPr>
            <a:picLocks noGrp="1" noChangeAspect="1"/>
          </p:cNvPicPr>
          <p:nvPr>
            <p:ph sz="half" idx="2"/>
          </p:nvPr>
        </p:nvPicPr>
        <p:blipFill>
          <a:blip r:embed="rId2"/>
          <a:stretch>
            <a:fillRect/>
          </a:stretch>
        </p:blipFill>
        <p:spPr>
          <a:xfrm>
            <a:off x="6019800" y="812800"/>
            <a:ext cx="6172200" cy="6045199"/>
          </a:xfrm>
          <a:prstGeom prst="rect">
            <a:avLst/>
          </a:prstGeom>
        </p:spPr>
      </p:pic>
    </p:spTree>
    <p:extLst>
      <p:ext uri="{BB962C8B-B14F-4D97-AF65-F5344CB8AC3E}">
        <p14:creationId xmlns:p14="http://schemas.microsoft.com/office/powerpoint/2010/main" val="409813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7EA53-4EFB-49DC-A051-84503A3F9964}"/>
              </a:ext>
            </a:extLst>
          </p:cNvPr>
          <p:cNvSpPr>
            <a:spLocks noGrp="1"/>
          </p:cNvSpPr>
          <p:nvPr>
            <p:ph type="title"/>
          </p:nvPr>
        </p:nvSpPr>
        <p:spPr>
          <a:xfrm>
            <a:off x="838200" y="1"/>
            <a:ext cx="10515600" cy="800099"/>
          </a:xfrm>
        </p:spPr>
        <p:txBody>
          <a:bodyPr/>
          <a:lstStyle/>
          <a:p>
            <a:r>
              <a:rPr lang="en-US" dirty="0"/>
              <a:t>                              </a:t>
            </a:r>
            <a:r>
              <a:rPr lang="en-US" b="1" i="1" u="sng" dirty="0">
                <a:solidFill>
                  <a:srgbClr val="00B0F0"/>
                </a:solidFill>
                <a:latin typeface="Algerian" panose="04020705040A02060702" pitchFamily="82" charset="0"/>
              </a:rPr>
              <a:t>75,000,000</a:t>
            </a:r>
          </a:p>
        </p:txBody>
      </p:sp>
      <p:sp>
        <p:nvSpPr>
          <p:cNvPr id="3" name="Content Placeholder 2">
            <a:extLst>
              <a:ext uri="{FF2B5EF4-FFF2-40B4-BE49-F238E27FC236}">
                <a16:creationId xmlns:a16="http://schemas.microsoft.com/office/drawing/2014/main" id="{0644F577-C73E-490D-A724-5D4383AC8632}"/>
              </a:ext>
            </a:extLst>
          </p:cNvPr>
          <p:cNvSpPr>
            <a:spLocks noGrp="1"/>
          </p:cNvSpPr>
          <p:nvPr>
            <p:ph idx="1"/>
          </p:nvPr>
        </p:nvSpPr>
        <p:spPr>
          <a:xfrm>
            <a:off x="0" y="685800"/>
            <a:ext cx="12192000" cy="6172199"/>
          </a:xfrm>
        </p:spPr>
        <p:txBody>
          <a:bodyPr>
            <a:normAutofit/>
          </a:bodyPr>
          <a:lstStyle/>
          <a:p>
            <a:r>
              <a:rPr lang="en-US" sz="4000" dirty="0"/>
              <a:t>Federal funds received by churches and other religious nonprofits have been fully disclosed by a nonpartisan oversight group. It turns out that Seventh-day Adventist entities, conferences, churches, ministries and institutions are some of the biggest beneficiaries of the taxpayer-backed program. The names are there for all to see. All are listed in an easy-to-use database. We will see that entities of the Adventist Church, the independent ministries, the two SDA Reform Movements and even the Shepherd’s Rod have been lining up to receive government assistance and handouts.  </a:t>
            </a:r>
          </a:p>
        </p:txBody>
      </p:sp>
    </p:spTree>
    <p:extLst>
      <p:ext uri="{BB962C8B-B14F-4D97-AF65-F5344CB8AC3E}">
        <p14:creationId xmlns:p14="http://schemas.microsoft.com/office/powerpoint/2010/main" val="3678624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9D71-9665-4B9B-9E99-E62E006E2E32}"/>
              </a:ext>
            </a:extLst>
          </p:cNvPr>
          <p:cNvSpPr>
            <a:spLocks noGrp="1"/>
          </p:cNvSpPr>
          <p:nvPr>
            <p:ph type="title"/>
          </p:nvPr>
        </p:nvSpPr>
        <p:spPr>
          <a:xfrm>
            <a:off x="838200" y="1"/>
            <a:ext cx="10515600" cy="850899"/>
          </a:xfrm>
        </p:spPr>
        <p:txBody>
          <a:bodyPr/>
          <a:lstStyle/>
          <a:p>
            <a:r>
              <a:rPr lang="en-US" dirty="0"/>
              <a:t>                        </a:t>
            </a:r>
            <a:r>
              <a:rPr lang="en-US" b="1" i="1" u="sng" dirty="0">
                <a:solidFill>
                  <a:srgbClr val="0070C0"/>
                </a:solidFill>
                <a:latin typeface="Algerian" panose="04020705040A02060702" pitchFamily="82" charset="0"/>
              </a:rPr>
              <a:t>A Big, Big Scam!!</a:t>
            </a:r>
          </a:p>
        </p:txBody>
      </p:sp>
      <p:sp>
        <p:nvSpPr>
          <p:cNvPr id="3" name="Content Placeholder 2">
            <a:extLst>
              <a:ext uri="{FF2B5EF4-FFF2-40B4-BE49-F238E27FC236}">
                <a16:creationId xmlns:a16="http://schemas.microsoft.com/office/drawing/2014/main" id="{D465C9CF-AC08-409E-BCF6-2A7E6EE32CDA}"/>
              </a:ext>
            </a:extLst>
          </p:cNvPr>
          <p:cNvSpPr>
            <a:spLocks noGrp="1"/>
          </p:cNvSpPr>
          <p:nvPr>
            <p:ph idx="1"/>
          </p:nvPr>
        </p:nvSpPr>
        <p:spPr>
          <a:xfrm>
            <a:off x="0" y="711200"/>
            <a:ext cx="12192000" cy="6146799"/>
          </a:xfrm>
        </p:spPr>
        <p:txBody>
          <a:bodyPr>
            <a:normAutofit fontScale="92500"/>
          </a:bodyPr>
          <a:lstStyle/>
          <a:p>
            <a:r>
              <a:rPr lang="en-US" dirty="0"/>
              <a:t>This was a tax-funded program designed to help small businesses with fewer than 500 employees. The Seventh-day Adventist Church is not a small business and has much more than 500 workers. Unfortunately, when applying for government funding, the church has had to describe itself as a collection of small businesses in order to individually qualify for the more than $72 million that the “church” has collectively received.</a:t>
            </a:r>
          </a:p>
          <a:p>
            <a:endParaRPr lang="en-US" dirty="0"/>
          </a:p>
          <a:p>
            <a:r>
              <a:rPr lang="en-US" dirty="0"/>
              <a:t>But we as Seventh-day Adventists know perfectly well that churches, conferences, unions, divisions and the General Conference are not independent entities. When it serves our purposes, we are NOT many churches, but one church, with more than 20 million members; a representative organization that is “one” global family. But when applying for tax money, each organization, church, conference and union applied individually so that we didn’t go over the 500-employee limit. Tragically, many “real” small businesses did not receive any funding because the big church organizations, Roman Catholic, Protestant and Adventist, got most of the money. Remember, the PPP tax money for small businesses was limited and did run out quickly.</a:t>
            </a:r>
          </a:p>
        </p:txBody>
      </p:sp>
    </p:spTree>
    <p:extLst>
      <p:ext uri="{BB962C8B-B14F-4D97-AF65-F5344CB8AC3E}">
        <p14:creationId xmlns:p14="http://schemas.microsoft.com/office/powerpoint/2010/main" val="27142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CB7B1-B3B2-449C-B430-413A05FB0EE7}"/>
              </a:ext>
            </a:extLst>
          </p:cNvPr>
          <p:cNvSpPr>
            <a:spLocks noGrp="1"/>
          </p:cNvSpPr>
          <p:nvPr>
            <p:ph type="title"/>
          </p:nvPr>
        </p:nvSpPr>
        <p:spPr>
          <a:xfrm>
            <a:off x="838200" y="1"/>
            <a:ext cx="10515600" cy="914399"/>
          </a:xfrm>
        </p:spPr>
        <p:txBody>
          <a:bodyPr/>
          <a:lstStyle/>
          <a:p>
            <a:r>
              <a:rPr lang="en-US" dirty="0"/>
              <a:t>                             </a:t>
            </a:r>
            <a:r>
              <a:rPr lang="en-US" b="1" i="1" u="sng" dirty="0">
                <a:solidFill>
                  <a:srgbClr val="FF0000"/>
                </a:solidFill>
                <a:latin typeface="Algerian" panose="04020705040A02060702" pitchFamily="82" charset="0"/>
              </a:rPr>
              <a:t>What is This????</a:t>
            </a:r>
          </a:p>
        </p:txBody>
      </p:sp>
      <p:sp>
        <p:nvSpPr>
          <p:cNvPr id="3" name="Content Placeholder 2">
            <a:extLst>
              <a:ext uri="{FF2B5EF4-FFF2-40B4-BE49-F238E27FC236}">
                <a16:creationId xmlns:a16="http://schemas.microsoft.com/office/drawing/2014/main" id="{4D200756-5E0A-46F7-97C3-BC156628EDB4}"/>
              </a:ext>
            </a:extLst>
          </p:cNvPr>
          <p:cNvSpPr>
            <a:spLocks noGrp="1"/>
          </p:cNvSpPr>
          <p:nvPr>
            <p:ph idx="1"/>
          </p:nvPr>
        </p:nvSpPr>
        <p:spPr>
          <a:xfrm>
            <a:off x="0" y="914400"/>
            <a:ext cx="12192000" cy="5943599"/>
          </a:xfrm>
        </p:spPr>
        <p:txBody>
          <a:bodyPr>
            <a:normAutofit/>
          </a:bodyPr>
          <a:lstStyle/>
          <a:p>
            <a:r>
              <a:rPr lang="en-US" dirty="0"/>
              <a:t>The General Conference of Seventh-day Adventists received $1.61 Million.</a:t>
            </a:r>
          </a:p>
          <a:p>
            <a:pPr marL="0" indent="0">
              <a:buNone/>
            </a:pPr>
            <a:r>
              <a:rPr lang="en-US" dirty="0"/>
              <a:t>   The North American Division of SDA received $120,800.</a:t>
            </a:r>
          </a:p>
          <a:p>
            <a:pPr marL="0" indent="0">
              <a:buNone/>
            </a:pPr>
            <a:r>
              <a:rPr lang="en-US" dirty="0"/>
              <a:t>   The Lake Union Conference of Seventh-day Adventists received $406,149.</a:t>
            </a:r>
          </a:p>
          <a:p>
            <a:pPr marL="0" indent="0">
              <a:buNone/>
            </a:pPr>
            <a:r>
              <a:rPr lang="en-US" dirty="0"/>
              <a:t>   The Oklahoma Conference of Seventh-day Adventists received $1.14 Million.</a:t>
            </a:r>
          </a:p>
          <a:p>
            <a:pPr marL="0" indent="0">
              <a:buNone/>
            </a:pPr>
            <a:r>
              <a:rPr lang="en-US" dirty="0"/>
              <a:t>   The Greater New York Conference of Seventh-day Adventists received $2.12 Million.</a:t>
            </a:r>
          </a:p>
          <a:p>
            <a:pPr marL="0" indent="0">
              <a:buNone/>
            </a:pPr>
            <a:r>
              <a:rPr lang="en-US" dirty="0"/>
              <a:t>   The Southeastern Conference of Seventh-day Adventists received $2 Million.</a:t>
            </a:r>
          </a:p>
          <a:p>
            <a:pPr marL="0" indent="0">
              <a:buNone/>
            </a:pPr>
            <a:r>
              <a:rPr lang="en-US" dirty="0"/>
              <a:t>   The Wisconsin Conference of Seventh-day Adventists received $1.44 Million.</a:t>
            </a:r>
          </a:p>
          <a:p>
            <a:pPr marL="0" indent="0">
              <a:buNone/>
            </a:pPr>
            <a:r>
              <a:rPr lang="en-US" dirty="0"/>
              <a:t>   The Dakota Conference of Seventh-day Adventists received $624,900.</a:t>
            </a:r>
          </a:p>
          <a:p>
            <a:pPr marL="0" indent="0">
              <a:buNone/>
            </a:pPr>
            <a:r>
              <a:rPr lang="en-US" dirty="0"/>
              <a:t>   The North Caribbean Conference of Seventh-day Adventist received $203,300.</a:t>
            </a:r>
          </a:p>
          <a:p>
            <a:pPr marL="0" indent="0">
              <a:buNone/>
            </a:pPr>
            <a:r>
              <a:rPr lang="en-US" dirty="0"/>
              <a:t>   The New Jersey Conference of Seventh-day Adventists received $1.49 Million.</a:t>
            </a:r>
          </a:p>
          <a:p>
            <a:pPr marL="0" indent="0">
              <a:buNone/>
            </a:pPr>
            <a:endParaRPr lang="en-US" dirty="0"/>
          </a:p>
        </p:txBody>
      </p:sp>
    </p:spTree>
    <p:extLst>
      <p:ext uri="{BB962C8B-B14F-4D97-AF65-F5344CB8AC3E}">
        <p14:creationId xmlns:p14="http://schemas.microsoft.com/office/powerpoint/2010/main" val="1834559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3F0A4-C750-40FA-8DAD-42A42B7A07C8}"/>
              </a:ext>
            </a:extLst>
          </p:cNvPr>
          <p:cNvSpPr>
            <a:spLocks noGrp="1"/>
          </p:cNvSpPr>
          <p:nvPr>
            <p:ph type="title"/>
          </p:nvPr>
        </p:nvSpPr>
        <p:spPr>
          <a:xfrm>
            <a:off x="838200" y="1"/>
            <a:ext cx="10515600" cy="863599"/>
          </a:xfrm>
        </p:spPr>
        <p:txBody>
          <a:bodyPr/>
          <a:lstStyle/>
          <a:p>
            <a:endParaRPr lang="en-US" dirty="0"/>
          </a:p>
        </p:txBody>
      </p:sp>
      <p:sp>
        <p:nvSpPr>
          <p:cNvPr id="3" name="Content Placeholder 2">
            <a:extLst>
              <a:ext uri="{FF2B5EF4-FFF2-40B4-BE49-F238E27FC236}">
                <a16:creationId xmlns:a16="http://schemas.microsoft.com/office/drawing/2014/main" id="{6804A358-065B-4755-87C7-D24CB99C86CC}"/>
              </a:ext>
            </a:extLst>
          </p:cNvPr>
          <p:cNvSpPr>
            <a:spLocks noGrp="1"/>
          </p:cNvSpPr>
          <p:nvPr>
            <p:ph idx="1"/>
          </p:nvPr>
        </p:nvSpPr>
        <p:spPr>
          <a:xfrm>
            <a:off x="0" y="863600"/>
            <a:ext cx="12192000" cy="5994399"/>
          </a:xfrm>
        </p:spPr>
        <p:txBody>
          <a:bodyPr>
            <a:normAutofit fontScale="62500" lnSpcReduction="20000"/>
          </a:bodyPr>
          <a:lstStyle/>
          <a:p>
            <a:r>
              <a:rPr lang="en-US" dirty="0"/>
              <a:t>The Mountainview Conference of Seventh-day Adventist received $383,552.</a:t>
            </a:r>
          </a:p>
          <a:p>
            <a:endParaRPr lang="en-US" dirty="0"/>
          </a:p>
          <a:p>
            <a:r>
              <a:rPr lang="en-US" dirty="0"/>
              <a:t>The Lake Region Conference of Seventh-day Adventist received $1.64 Million.</a:t>
            </a:r>
          </a:p>
          <a:p>
            <a:endParaRPr lang="en-US" dirty="0"/>
          </a:p>
          <a:p>
            <a:r>
              <a:rPr lang="en-US" dirty="0"/>
              <a:t>The Illinois Conference of Seventh-day Adventists received $1.7 Million.</a:t>
            </a:r>
          </a:p>
          <a:p>
            <a:endParaRPr lang="en-US" dirty="0"/>
          </a:p>
          <a:p>
            <a:r>
              <a:rPr lang="en-US" dirty="0"/>
              <a:t>The Florida Conference of Seventh-day Adventists received $618,300.</a:t>
            </a:r>
          </a:p>
          <a:p>
            <a:r>
              <a:rPr lang="en-US" dirty="0"/>
              <a:t>The </a:t>
            </a:r>
            <a:r>
              <a:rPr lang="en-US" dirty="0" err="1"/>
              <a:t>Patomac</a:t>
            </a:r>
            <a:r>
              <a:rPr lang="en-US" dirty="0"/>
              <a:t> Conference of Seventh-day Adventists received $5.4 Million.</a:t>
            </a:r>
          </a:p>
          <a:p>
            <a:endParaRPr lang="en-US" dirty="0"/>
          </a:p>
          <a:p>
            <a:r>
              <a:rPr lang="en-US" dirty="0"/>
              <a:t>The Southwest Region Conference of Seventh-day Adventists received $1.15 Million.</a:t>
            </a:r>
          </a:p>
          <a:p>
            <a:endParaRPr lang="en-US" dirty="0"/>
          </a:p>
          <a:p>
            <a:r>
              <a:rPr lang="en-US" dirty="0"/>
              <a:t>The Southern California Conference of Seventh-day Adventists received $3.36 Million.</a:t>
            </a:r>
          </a:p>
          <a:p>
            <a:endParaRPr lang="en-US" dirty="0"/>
          </a:p>
          <a:p>
            <a:r>
              <a:rPr lang="en-US" dirty="0"/>
              <a:t>The Southeastern California Conference of Seventh-day Adventists received $5.93 Million.</a:t>
            </a:r>
          </a:p>
          <a:p>
            <a:endParaRPr lang="en-US" dirty="0"/>
          </a:p>
          <a:p>
            <a:r>
              <a:rPr lang="en-US" dirty="0"/>
              <a:t>The Pennsylvania Conference of Seventh-day Adventists received $2.19 Million.</a:t>
            </a:r>
          </a:p>
          <a:p>
            <a:endParaRPr lang="en-US" dirty="0"/>
          </a:p>
          <a:p>
            <a:r>
              <a:rPr lang="en-US" dirty="0"/>
              <a:t>The Northeastern Conference of Seventh-day Adventists received $5.58 Million.</a:t>
            </a:r>
          </a:p>
          <a:p>
            <a:endParaRPr lang="en-US" dirty="0"/>
          </a:p>
        </p:txBody>
      </p:sp>
    </p:spTree>
    <p:extLst>
      <p:ext uri="{BB962C8B-B14F-4D97-AF65-F5344CB8AC3E}">
        <p14:creationId xmlns:p14="http://schemas.microsoft.com/office/powerpoint/2010/main" val="403294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E033-D6A8-45EF-BF76-106102418D4F}"/>
              </a:ext>
            </a:extLst>
          </p:cNvPr>
          <p:cNvSpPr>
            <a:spLocks noGrp="1"/>
          </p:cNvSpPr>
          <p:nvPr>
            <p:ph type="title"/>
          </p:nvPr>
        </p:nvSpPr>
        <p:spPr>
          <a:xfrm>
            <a:off x="838200" y="1"/>
            <a:ext cx="10515600" cy="736600"/>
          </a:xfrm>
        </p:spPr>
        <p:txBody>
          <a:bodyPr>
            <a:normAutofit/>
          </a:bodyPr>
          <a:lstStyle/>
          <a:p>
            <a:endParaRPr lang="en-US" dirty="0"/>
          </a:p>
        </p:txBody>
      </p:sp>
      <p:sp>
        <p:nvSpPr>
          <p:cNvPr id="3" name="Content Placeholder 2">
            <a:extLst>
              <a:ext uri="{FF2B5EF4-FFF2-40B4-BE49-F238E27FC236}">
                <a16:creationId xmlns:a16="http://schemas.microsoft.com/office/drawing/2014/main" id="{38E72719-A98A-495C-B5EE-5A7F0E5CBD17}"/>
              </a:ext>
            </a:extLst>
          </p:cNvPr>
          <p:cNvSpPr>
            <a:spLocks noGrp="1"/>
          </p:cNvSpPr>
          <p:nvPr>
            <p:ph idx="1"/>
          </p:nvPr>
        </p:nvSpPr>
        <p:spPr>
          <a:xfrm>
            <a:off x="0" y="736602"/>
            <a:ext cx="12192000" cy="6121398"/>
          </a:xfrm>
        </p:spPr>
        <p:txBody>
          <a:bodyPr>
            <a:normAutofit fontScale="85000" lnSpcReduction="20000"/>
          </a:bodyPr>
          <a:lstStyle/>
          <a:p>
            <a:r>
              <a:rPr lang="en-US" dirty="0"/>
              <a:t>The Indiana Conference of Seventh-day Adventists received $1.26 Million.</a:t>
            </a:r>
          </a:p>
          <a:p>
            <a:endParaRPr lang="en-US" dirty="0"/>
          </a:p>
          <a:p>
            <a:r>
              <a:rPr lang="en-US" dirty="0"/>
              <a:t>The Gulf States Conference of Seventh-day Adventists received $1.28 Million.</a:t>
            </a:r>
          </a:p>
          <a:p>
            <a:r>
              <a:rPr lang="en-US" dirty="0"/>
              <a:t>The Ohio Conference of Seventh-day Adventists received $1.59 Million.</a:t>
            </a:r>
          </a:p>
          <a:p>
            <a:endParaRPr lang="en-US" dirty="0"/>
          </a:p>
          <a:p>
            <a:r>
              <a:rPr lang="en-US" dirty="0"/>
              <a:t>The Northern New England Conference of Seventh-day Adventists received $1.01 Million.</a:t>
            </a:r>
          </a:p>
          <a:p>
            <a:endParaRPr lang="en-US" dirty="0"/>
          </a:p>
          <a:p>
            <a:r>
              <a:rPr lang="en-US" dirty="0"/>
              <a:t>The Allegheny East Conference of Seventh-day Adventists received $2.82 Million.</a:t>
            </a:r>
          </a:p>
          <a:p>
            <a:endParaRPr lang="en-US" dirty="0"/>
          </a:p>
          <a:p>
            <a:r>
              <a:rPr lang="en-US" dirty="0"/>
              <a:t>The Central States Conference of Seventh-day Adventists received $476,196.</a:t>
            </a:r>
          </a:p>
          <a:p>
            <a:endParaRPr lang="en-US" dirty="0"/>
          </a:p>
          <a:p>
            <a:r>
              <a:rPr lang="en-US" dirty="0"/>
              <a:t>The Iowa-Missouri Conference of Seventh-day Adventists received $78,038.</a:t>
            </a:r>
          </a:p>
          <a:p>
            <a:endParaRPr lang="en-US" dirty="0"/>
          </a:p>
          <a:p>
            <a:r>
              <a:rPr lang="en-US" dirty="0"/>
              <a:t>The South-Atlantic Conference of Seventh-day Adventists received $2.84 Million.</a:t>
            </a:r>
          </a:p>
          <a:p>
            <a:endParaRPr lang="en-US" dirty="0"/>
          </a:p>
          <a:p>
            <a:r>
              <a:rPr lang="en-US" dirty="0"/>
              <a:t>The Guam-Micronesia Mission of Seventh-day Adventists received $184,615.</a:t>
            </a:r>
          </a:p>
          <a:p>
            <a:endParaRPr lang="en-US" dirty="0"/>
          </a:p>
        </p:txBody>
      </p:sp>
    </p:spTree>
    <p:extLst>
      <p:ext uri="{BB962C8B-B14F-4D97-AF65-F5344CB8AC3E}">
        <p14:creationId xmlns:p14="http://schemas.microsoft.com/office/powerpoint/2010/main" val="2752257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0138-6604-4F96-857E-739A98FFF6A0}"/>
              </a:ext>
            </a:extLst>
          </p:cNvPr>
          <p:cNvSpPr>
            <a:spLocks noGrp="1"/>
          </p:cNvSpPr>
          <p:nvPr>
            <p:ph type="title"/>
          </p:nvPr>
        </p:nvSpPr>
        <p:spPr>
          <a:xfrm>
            <a:off x="838200" y="1"/>
            <a:ext cx="10515600" cy="825499"/>
          </a:xfrm>
        </p:spPr>
        <p:txBody>
          <a:bodyPr/>
          <a:lstStyle/>
          <a:p>
            <a:endParaRPr lang="en-US" dirty="0"/>
          </a:p>
        </p:txBody>
      </p:sp>
      <p:sp>
        <p:nvSpPr>
          <p:cNvPr id="3" name="Content Placeholder 2">
            <a:extLst>
              <a:ext uri="{FF2B5EF4-FFF2-40B4-BE49-F238E27FC236}">
                <a16:creationId xmlns:a16="http://schemas.microsoft.com/office/drawing/2014/main" id="{BFA570FC-EAB9-4D22-B9BB-2A38A061F5D1}"/>
              </a:ext>
            </a:extLst>
          </p:cNvPr>
          <p:cNvSpPr>
            <a:spLocks noGrp="1"/>
          </p:cNvSpPr>
          <p:nvPr>
            <p:ph idx="1"/>
          </p:nvPr>
        </p:nvSpPr>
        <p:spPr>
          <a:xfrm>
            <a:off x="0" y="825500"/>
            <a:ext cx="12192000" cy="6032499"/>
          </a:xfrm>
        </p:spPr>
        <p:txBody>
          <a:bodyPr>
            <a:normAutofit fontScale="77500" lnSpcReduction="20000"/>
          </a:bodyPr>
          <a:lstStyle/>
          <a:p>
            <a:endParaRPr lang="en-US" dirty="0"/>
          </a:p>
          <a:p>
            <a:r>
              <a:rPr lang="en-US" dirty="0"/>
              <a:t>La Sierra University received $5.64 Million.</a:t>
            </a:r>
          </a:p>
          <a:p>
            <a:endParaRPr lang="en-US" dirty="0"/>
          </a:p>
          <a:p>
            <a:r>
              <a:rPr lang="en-US" dirty="0"/>
              <a:t>Pacific Union College received $3.4 Million.</a:t>
            </a:r>
          </a:p>
          <a:p>
            <a:endParaRPr lang="en-US" dirty="0"/>
          </a:p>
          <a:p>
            <a:r>
              <a:rPr lang="en-US" dirty="0"/>
              <a:t>Southwestern Adventist University received $1.98 Million.</a:t>
            </a:r>
          </a:p>
          <a:p>
            <a:endParaRPr lang="en-US" dirty="0"/>
          </a:p>
          <a:p>
            <a:r>
              <a:rPr lang="en-US" dirty="0"/>
              <a:t>Washington Adventist University received $2.39 Million.</a:t>
            </a:r>
          </a:p>
          <a:p>
            <a:endParaRPr lang="en-US" dirty="0"/>
          </a:p>
          <a:p>
            <a:r>
              <a:rPr lang="en-US" dirty="0"/>
              <a:t>Union College received $2.91 Million.</a:t>
            </a:r>
          </a:p>
          <a:p>
            <a:endParaRPr lang="en-US" dirty="0"/>
          </a:p>
          <a:p>
            <a:r>
              <a:rPr lang="en-US" dirty="0"/>
              <a:t>ADRA received $1.98 Million.</a:t>
            </a:r>
          </a:p>
          <a:p>
            <a:endParaRPr lang="en-US" dirty="0"/>
          </a:p>
          <a:p>
            <a:r>
              <a:rPr lang="en-US" dirty="0"/>
              <a:t>Adventist Health, California received $1.18 Million.</a:t>
            </a:r>
          </a:p>
          <a:p>
            <a:endParaRPr lang="en-US" dirty="0"/>
          </a:p>
          <a:p>
            <a:r>
              <a:rPr lang="en-US" dirty="0"/>
              <a:t>Adventist Media Center received $2 Million.</a:t>
            </a:r>
          </a:p>
          <a:p>
            <a:endParaRPr lang="en-US" dirty="0"/>
          </a:p>
          <a:p>
            <a:endParaRPr lang="en-US" dirty="0"/>
          </a:p>
        </p:txBody>
      </p:sp>
    </p:spTree>
    <p:extLst>
      <p:ext uri="{BB962C8B-B14F-4D97-AF65-F5344CB8AC3E}">
        <p14:creationId xmlns:p14="http://schemas.microsoft.com/office/powerpoint/2010/main" val="4253836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911E5-9CF7-437B-9998-28B126F167A3}"/>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D7492873-C647-4A3E-B60C-8297593B0A87}"/>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D5ED1D5B-BCA3-492F-99EB-3987DCB4AA25}"/>
              </a:ext>
            </a:extLst>
          </p:cNvPr>
          <p:cNvSpPr>
            <a:spLocks noGrp="1"/>
          </p:cNvSpPr>
          <p:nvPr>
            <p:ph sz="half" idx="2"/>
          </p:nvPr>
        </p:nvSpPr>
        <p:spPr>
          <a:xfrm>
            <a:off x="6172200" y="0"/>
            <a:ext cx="6019800" cy="6857999"/>
          </a:xfrm>
        </p:spPr>
        <p:txBody>
          <a:bodyPr>
            <a:normAutofit/>
          </a:bodyPr>
          <a:lstStyle/>
          <a:p>
            <a:r>
              <a:rPr lang="en-US" dirty="0"/>
              <a:t>It was not just church owned entities that were holding out their hands for government assistance. There are self-supporting ministries that are independently owned and have now become tax-funded, government-supported ministries. These ministries claim to be a little more in line with the blue print given to us by God, but they just can’t seem to keep their hands in their own pockets. Interestingly enough, they seem to have found a new way to finance God’s work in these last days.  Taken from Advent Messenger</a:t>
            </a:r>
          </a:p>
        </p:txBody>
      </p:sp>
    </p:spTree>
    <p:extLst>
      <p:ext uri="{BB962C8B-B14F-4D97-AF65-F5344CB8AC3E}">
        <p14:creationId xmlns:p14="http://schemas.microsoft.com/office/powerpoint/2010/main" val="246753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CE32E-D068-49D1-8E0E-88FE3BB33389}"/>
              </a:ext>
            </a:extLst>
          </p:cNvPr>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6CDD0F6-E182-4027-9D68-35289EC61A7F}"/>
              </a:ext>
            </a:extLst>
          </p:cNvPr>
          <p:cNvSpPr>
            <a:spLocks noGrp="1"/>
          </p:cNvSpPr>
          <p:nvPr>
            <p:ph idx="1"/>
          </p:nvPr>
        </p:nvSpPr>
        <p:spPr>
          <a:xfrm>
            <a:off x="0" y="218436"/>
            <a:ext cx="12192000" cy="6639563"/>
          </a:xfrm>
        </p:spPr>
        <p:txBody>
          <a:bodyPr>
            <a:normAutofit fontScale="55000" lnSpcReduction="20000"/>
          </a:bodyPr>
          <a:lstStyle/>
          <a:p>
            <a:r>
              <a:rPr lang="en-US" dirty="0"/>
              <a:t>Hartland Institute of Health and Education received $77,062 and an additional $150,000 for a grand total of $227,062./ Young Disciples received $51,600.</a:t>
            </a:r>
          </a:p>
          <a:p>
            <a:endParaRPr lang="en-US" dirty="0"/>
          </a:p>
          <a:p>
            <a:endParaRPr lang="en-US" dirty="0"/>
          </a:p>
          <a:p>
            <a:r>
              <a:rPr lang="en-US" dirty="0"/>
              <a:t>Light Bearers Ministry received $174,007.</a:t>
            </a:r>
          </a:p>
          <a:p>
            <a:endParaRPr lang="en-US" dirty="0"/>
          </a:p>
          <a:p>
            <a:r>
              <a:rPr lang="en-US" dirty="0"/>
              <a:t>Weimar Institute received $654,502/ Weimar Country Store received $10,489.</a:t>
            </a:r>
          </a:p>
          <a:p>
            <a:endParaRPr lang="en-US" dirty="0"/>
          </a:p>
          <a:p>
            <a:r>
              <a:rPr lang="en-US" sz="5900" dirty="0"/>
              <a:t>3ABN received $1.05 Million.</a:t>
            </a:r>
          </a:p>
          <a:p>
            <a:endParaRPr lang="en-US" dirty="0"/>
          </a:p>
          <a:p>
            <a:r>
              <a:rPr lang="en-US" dirty="0"/>
              <a:t>Adventist Frontier Missions received $249,363.</a:t>
            </a:r>
          </a:p>
          <a:p>
            <a:endParaRPr lang="en-US" dirty="0"/>
          </a:p>
          <a:p>
            <a:r>
              <a:rPr lang="en-US" dirty="0"/>
              <a:t>Your Story Hour received $89,107.</a:t>
            </a:r>
          </a:p>
          <a:p>
            <a:endParaRPr lang="en-US" dirty="0"/>
          </a:p>
          <a:p>
            <a:r>
              <a:rPr lang="en-US" dirty="0"/>
              <a:t>Young Disciples received $51,600.</a:t>
            </a:r>
          </a:p>
          <a:p>
            <a:endParaRPr lang="en-US" dirty="0"/>
          </a:p>
          <a:p>
            <a:r>
              <a:rPr lang="en-US" dirty="0"/>
              <a:t>Maranatha Volunteers International received $524,835.</a:t>
            </a:r>
          </a:p>
          <a:p>
            <a:endParaRPr lang="en-US" dirty="0"/>
          </a:p>
          <a:p>
            <a:r>
              <a:rPr lang="en-US" dirty="0"/>
              <a:t>Teach Services, Inc. received $45,740.</a:t>
            </a:r>
          </a:p>
          <a:p>
            <a:endParaRPr lang="en-US" dirty="0"/>
          </a:p>
          <a:p>
            <a:r>
              <a:rPr lang="en-US" dirty="0"/>
              <a:t>Salt Outreach received $34,000.</a:t>
            </a:r>
          </a:p>
          <a:p>
            <a:endParaRPr lang="en-US" dirty="0"/>
          </a:p>
          <a:p>
            <a:r>
              <a:rPr lang="en-US" dirty="0"/>
              <a:t>Outpost Centers, International received $125,300 plus $48,007 for a total of $173,307.</a:t>
            </a:r>
          </a:p>
          <a:p>
            <a:endParaRPr lang="en-US" dirty="0"/>
          </a:p>
        </p:txBody>
      </p:sp>
    </p:spTree>
    <p:extLst>
      <p:ext uri="{BB962C8B-B14F-4D97-AF65-F5344CB8AC3E}">
        <p14:creationId xmlns:p14="http://schemas.microsoft.com/office/powerpoint/2010/main" val="313026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19FB-BA94-49DC-BB02-0E739106DAC6}"/>
              </a:ext>
            </a:extLst>
          </p:cNvPr>
          <p:cNvSpPr>
            <a:spLocks noGrp="1"/>
          </p:cNvSpPr>
          <p:nvPr>
            <p:ph type="title"/>
          </p:nvPr>
        </p:nvSpPr>
        <p:spPr>
          <a:xfrm>
            <a:off x="838200" y="1"/>
            <a:ext cx="10515600" cy="1079499"/>
          </a:xfrm>
        </p:spPr>
        <p:txBody>
          <a:bodyPr/>
          <a:lstStyle/>
          <a:p>
            <a:r>
              <a:rPr lang="en-US" dirty="0"/>
              <a:t>                     </a:t>
            </a:r>
            <a:r>
              <a:rPr lang="en-US" b="1" i="1" u="sng" dirty="0">
                <a:solidFill>
                  <a:srgbClr val="FF0000"/>
                </a:solidFill>
              </a:rPr>
              <a:t>We Still Believe, Don’t We???</a:t>
            </a:r>
          </a:p>
        </p:txBody>
      </p:sp>
      <p:sp>
        <p:nvSpPr>
          <p:cNvPr id="3" name="Content Placeholder 2">
            <a:extLst>
              <a:ext uri="{FF2B5EF4-FFF2-40B4-BE49-F238E27FC236}">
                <a16:creationId xmlns:a16="http://schemas.microsoft.com/office/drawing/2014/main" id="{A61AFB3C-2D67-475F-8533-195AF2CED2C1}"/>
              </a:ext>
            </a:extLst>
          </p:cNvPr>
          <p:cNvSpPr>
            <a:spLocks noGrp="1"/>
          </p:cNvSpPr>
          <p:nvPr>
            <p:ph idx="1"/>
          </p:nvPr>
        </p:nvSpPr>
        <p:spPr>
          <a:xfrm>
            <a:off x="0" y="801858"/>
            <a:ext cx="12192000" cy="6056141"/>
          </a:xfrm>
        </p:spPr>
        <p:txBody>
          <a:bodyPr>
            <a:normAutofit fontScale="92500"/>
          </a:bodyPr>
          <a:lstStyle/>
          <a:p>
            <a:r>
              <a:rPr lang="en-US" dirty="0"/>
              <a:t>“As the Protestant churches reject the clear, Scriptural arguments in defense of God's law, they will long to silence those whose faith they cannot overthrow by the Bible. Though they blind their own eyes to the fact, they are now adopting a course which will lead to the persecution of those who conscientiously refuse to do what the rest of the Christian world are doing, and acknowledge the claims of the papal sabbath. </a:t>
            </a:r>
          </a:p>
          <a:p>
            <a:endParaRPr lang="en-US" dirty="0"/>
          </a:p>
          <a:p>
            <a:r>
              <a:rPr lang="en-US" dirty="0"/>
              <a:t>The dignitaries of church and state will unite to bribe, persuade, or compel all classes to honor the Sunday. The lack of divine authority will be supplied by oppressive enactments. Political corruption is destroying love of justice and regard for truth; and even in free America, rulers and legislators, in order to secure public favor, will yield to the popular demand for a law enforcing Sunday observance. Liberty of conscience, which has cost so great a sacrifice, will no longer be respected. In the soon-coming conflict we shall see exemplified the prophet's words: “The dragon was wroth with the woman, and went to make war with the remnant of her seed, which keep the commandments of God, and have the testimony of Jesus Christ.” Revelation 12:17.”  GC, pg. 592</a:t>
            </a:r>
          </a:p>
        </p:txBody>
      </p:sp>
    </p:spTree>
    <p:extLst>
      <p:ext uri="{BB962C8B-B14F-4D97-AF65-F5344CB8AC3E}">
        <p14:creationId xmlns:p14="http://schemas.microsoft.com/office/powerpoint/2010/main" val="2624336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40A2-D4AE-4DE6-A6A4-9350F1B457C8}"/>
              </a:ext>
            </a:extLst>
          </p:cNvPr>
          <p:cNvSpPr>
            <a:spLocks noGrp="1"/>
          </p:cNvSpPr>
          <p:nvPr>
            <p:ph type="title"/>
          </p:nvPr>
        </p:nvSpPr>
        <p:spPr>
          <a:xfrm>
            <a:off x="838200" y="1"/>
            <a:ext cx="10515600" cy="787399"/>
          </a:xfrm>
        </p:spPr>
        <p:txBody>
          <a:bodyPr/>
          <a:lstStyle/>
          <a:p>
            <a:r>
              <a:rPr lang="en-US" dirty="0"/>
              <a:t>                     </a:t>
            </a:r>
            <a:r>
              <a:rPr lang="en-US" b="1" i="1" u="sng" dirty="0">
                <a:solidFill>
                  <a:srgbClr val="0070C0"/>
                </a:solidFill>
              </a:rPr>
              <a:t>Have You Wondered Why?</a:t>
            </a:r>
          </a:p>
        </p:txBody>
      </p:sp>
      <p:sp>
        <p:nvSpPr>
          <p:cNvPr id="3" name="Content Placeholder 2">
            <a:extLst>
              <a:ext uri="{FF2B5EF4-FFF2-40B4-BE49-F238E27FC236}">
                <a16:creationId xmlns:a16="http://schemas.microsoft.com/office/drawing/2014/main" id="{392CCB14-4236-42FD-87F3-014564A7A109}"/>
              </a:ext>
            </a:extLst>
          </p:cNvPr>
          <p:cNvSpPr>
            <a:spLocks noGrp="1"/>
          </p:cNvSpPr>
          <p:nvPr>
            <p:ph sz="half" idx="1"/>
          </p:nvPr>
        </p:nvSpPr>
        <p:spPr>
          <a:xfrm>
            <a:off x="-1" y="685800"/>
            <a:ext cx="6019801" cy="6172199"/>
          </a:xfrm>
        </p:spPr>
        <p:txBody>
          <a:bodyPr>
            <a:normAutofit lnSpcReduction="10000"/>
          </a:bodyPr>
          <a:lstStyle/>
          <a:p>
            <a:r>
              <a:rPr lang="en-US" dirty="0"/>
              <a:t>1. Why are Adventist leaders trying so hard to use Ellen White to support this agenda when she may have mentioned the like once in all of her voluminous writings?</a:t>
            </a:r>
          </a:p>
          <a:p>
            <a:r>
              <a:rPr lang="en-US" dirty="0"/>
              <a:t>2.  Why are Adventist leaders pushing this when they know full well that the SOP endorsed and mentioned so many times the 8 laws of health and these are being ignored?</a:t>
            </a:r>
          </a:p>
          <a:p>
            <a:r>
              <a:rPr lang="en-US" dirty="0"/>
              <a:t>3.  Why are Adventist leaders/hospitals/doctors trying to put a guilt trip on Adventists who do not follow the status quo?</a:t>
            </a:r>
          </a:p>
          <a:p>
            <a:r>
              <a:rPr lang="en-US" dirty="0"/>
              <a:t>$75,000,000 reasons why!</a:t>
            </a:r>
          </a:p>
        </p:txBody>
      </p:sp>
      <p:pic>
        <p:nvPicPr>
          <p:cNvPr id="5" name="Content Placeholder 4">
            <a:extLst>
              <a:ext uri="{FF2B5EF4-FFF2-40B4-BE49-F238E27FC236}">
                <a16:creationId xmlns:a16="http://schemas.microsoft.com/office/drawing/2014/main" id="{F887B9C7-90F5-4180-A684-38409258FEEC}"/>
              </a:ext>
            </a:extLst>
          </p:cNvPr>
          <p:cNvPicPr>
            <a:picLocks noGrp="1" noChangeAspect="1"/>
          </p:cNvPicPr>
          <p:nvPr>
            <p:ph sz="half" idx="2"/>
          </p:nvPr>
        </p:nvPicPr>
        <p:blipFill>
          <a:blip r:embed="rId2"/>
          <a:stretch>
            <a:fillRect/>
          </a:stretch>
        </p:blipFill>
        <p:spPr>
          <a:xfrm>
            <a:off x="6019801" y="685800"/>
            <a:ext cx="6172200" cy="6172199"/>
          </a:xfrm>
          <a:prstGeom prst="rect">
            <a:avLst/>
          </a:prstGeom>
        </p:spPr>
      </p:pic>
    </p:spTree>
    <p:extLst>
      <p:ext uri="{BB962C8B-B14F-4D97-AF65-F5344CB8AC3E}">
        <p14:creationId xmlns:p14="http://schemas.microsoft.com/office/powerpoint/2010/main" val="4117839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C015-2491-49ED-B9A5-CE84C0F458CD}"/>
              </a:ext>
            </a:extLst>
          </p:cNvPr>
          <p:cNvSpPr>
            <a:spLocks noGrp="1"/>
          </p:cNvSpPr>
          <p:nvPr>
            <p:ph type="title"/>
          </p:nvPr>
        </p:nvSpPr>
        <p:spPr>
          <a:xfrm flipV="1">
            <a:off x="838200" y="-45718"/>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7A70CEDF-35B5-4CA7-AFE7-F0B385154467}"/>
              </a:ext>
            </a:extLst>
          </p:cNvPr>
          <p:cNvPicPr>
            <a:picLocks noGrp="1" noChangeAspect="1"/>
          </p:cNvPicPr>
          <p:nvPr>
            <p:ph sz="half" idx="1"/>
          </p:nvPr>
        </p:nvPicPr>
        <p:blipFill>
          <a:blip r:embed="rId2"/>
          <a:stretch>
            <a:fillRect/>
          </a:stretch>
        </p:blipFill>
        <p:spPr>
          <a:xfrm>
            <a:off x="0" y="-1"/>
            <a:ext cx="6134100" cy="6857999"/>
          </a:xfrm>
          <a:prstGeom prst="rect">
            <a:avLst/>
          </a:prstGeom>
        </p:spPr>
      </p:pic>
      <p:sp>
        <p:nvSpPr>
          <p:cNvPr id="4" name="Content Placeholder 3">
            <a:extLst>
              <a:ext uri="{FF2B5EF4-FFF2-40B4-BE49-F238E27FC236}">
                <a16:creationId xmlns:a16="http://schemas.microsoft.com/office/drawing/2014/main" id="{455E7C28-C6A5-4D91-830E-7E18A327A04D}"/>
              </a:ext>
            </a:extLst>
          </p:cNvPr>
          <p:cNvSpPr>
            <a:spLocks noGrp="1"/>
          </p:cNvSpPr>
          <p:nvPr>
            <p:ph sz="half" idx="2"/>
          </p:nvPr>
        </p:nvSpPr>
        <p:spPr>
          <a:xfrm>
            <a:off x="6172200" y="299718"/>
            <a:ext cx="6019800" cy="6558279"/>
          </a:xfrm>
        </p:spPr>
        <p:txBody>
          <a:bodyPr>
            <a:normAutofit/>
          </a:bodyPr>
          <a:lstStyle/>
          <a:p>
            <a:pPr marL="0" indent="0">
              <a:buNone/>
            </a:pPr>
            <a:r>
              <a:rPr lang="en-US" sz="4400" dirty="0"/>
              <a:t>   The ONLY possible reason for this is………………….he who pays the piper calls the tune!!  What other things will Adventists leaders embrace simply to go along with those who put money into their pockets?  </a:t>
            </a:r>
          </a:p>
        </p:txBody>
      </p:sp>
    </p:spTree>
    <p:extLst>
      <p:ext uri="{BB962C8B-B14F-4D97-AF65-F5344CB8AC3E}">
        <p14:creationId xmlns:p14="http://schemas.microsoft.com/office/powerpoint/2010/main" val="967495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61E7-74DE-441C-87EC-8614CDE922C5}"/>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latin typeface="Algerian" panose="04020705040A02060702" pitchFamily="82" charset="0"/>
              </a:rPr>
              <a:t>This is Where it is Going!!! </a:t>
            </a:r>
          </a:p>
        </p:txBody>
      </p:sp>
      <p:sp>
        <p:nvSpPr>
          <p:cNvPr id="3" name="Content Placeholder 2">
            <a:extLst>
              <a:ext uri="{FF2B5EF4-FFF2-40B4-BE49-F238E27FC236}">
                <a16:creationId xmlns:a16="http://schemas.microsoft.com/office/drawing/2014/main" id="{20EF3A80-9B02-4843-8E06-99DA88A33304}"/>
              </a:ext>
            </a:extLst>
          </p:cNvPr>
          <p:cNvSpPr>
            <a:spLocks noGrp="1"/>
          </p:cNvSpPr>
          <p:nvPr>
            <p:ph idx="1"/>
          </p:nvPr>
        </p:nvSpPr>
        <p:spPr>
          <a:xfrm>
            <a:off x="0" y="660400"/>
            <a:ext cx="12192000" cy="6197599"/>
          </a:xfrm>
        </p:spPr>
        <p:txBody>
          <a:bodyPr>
            <a:normAutofit/>
          </a:bodyPr>
          <a:lstStyle/>
          <a:p>
            <a:r>
              <a:rPr lang="en-US" sz="3200" dirty="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In churches and in large gatherings in the open air, ministers will urge upon the people the necessity of keeping the first day of the week. 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extLst>
      <p:ext uri="{BB962C8B-B14F-4D97-AF65-F5344CB8AC3E}">
        <p14:creationId xmlns:p14="http://schemas.microsoft.com/office/powerpoint/2010/main" val="1394669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6CA7-9187-4766-9D64-94A5AF083770}"/>
              </a:ext>
            </a:extLst>
          </p:cNvPr>
          <p:cNvSpPr>
            <a:spLocks noGrp="1"/>
          </p:cNvSpPr>
          <p:nvPr>
            <p:ph type="title"/>
          </p:nvPr>
        </p:nvSpPr>
        <p:spPr>
          <a:xfrm>
            <a:off x="0" y="1"/>
            <a:ext cx="11353800" cy="1003299"/>
          </a:xfrm>
        </p:spPr>
        <p:txBody>
          <a:bodyPr/>
          <a:lstStyle/>
          <a:p>
            <a:r>
              <a:rPr lang="en-US" dirty="0"/>
              <a:t>     </a:t>
            </a:r>
            <a:r>
              <a:rPr lang="en-US" b="1" i="1" u="sng" dirty="0">
                <a:solidFill>
                  <a:srgbClr val="FF0000"/>
                </a:solidFill>
              </a:rPr>
              <a:t>What is Our Response?</a:t>
            </a:r>
          </a:p>
        </p:txBody>
      </p:sp>
      <p:sp>
        <p:nvSpPr>
          <p:cNvPr id="3" name="Content Placeholder 2">
            <a:extLst>
              <a:ext uri="{FF2B5EF4-FFF2-40B4-BE49-F238E27FC236}">
                <a16:creationId xmlns:a16="http://schemas.microsoft.com/office/drawing/2014/main" id="{0CDF2135-BCA9-4AD6-B89D-51AC571AD948}"/>
              </a:ext>
            </a:extLst>
          </p:cNvPr>
          <p:cNvSpPr>
            <a:spLocks noGrp="1"/>
          </p:cNvSpPr>
          <p:nvPr>
            <p:ph sz="half" idx="1"/>
          </p:nvPr>
        </p:nvSpPr>
        <p:spPr>
          <a:xfrm>
            <a:off x="0" y="850900"/>
            <a:ext cx="6019800" cy="6007099"/>
          </a:xfrm>
        </p:spPr>
        <p:txBody>
          <a:bodyPr>
            <a:noAutofit/>
          </a:bodyPr>
          <a:lstStyle/>
          <a:p>
            <a:r>
              <a:rPr lang="en-US" sz="3600" dirty="0"/>
              <a:t>The Lord gave us the 8 laws of health for health and healing.  The Jesuits offer us vaccines and medications. What will our response be to our wonderful Savior?  Will we kick Him yet again in the teeth and reject His gracious invitation?  Will we embrace the agenda of Rome for the world or will we embrace the cross of Christ?</a:t>
            </a:r>
          </a:p>
        </p:txBody>
      </p:sp>
      <p:pic>
        <p:nvPicPr>
          <p:cNvPr id="5" name="Content Placeholder 4">
            <a:extLst>
              <a:ext uri="{FF2B5EF4-FFF2-40B4-BE49-F238E27FC236}">
                <a16:creationId xmlns:a16="http://schemas.microsoft.com/office/drawing/2014/main" id="{D501BB88-7533-4A52-BCFB-CB5BB5B7EAD4}"/>
              </a:ext>
            </a:extLst>
          </p:cNvPr>
          <p:cNvPicPr>
            <a:picLocks noGrp="1" noChangeAspect="1"/>
          </p:cNvPicPr>
          <p:nvPr>
            <p:ph sz="half" idx="2"/>
          </p:nvPr>
        </p:nvPicPr>
        <p:blipFill>
          <a:blip r:embed="rId2"/>
          <a:stretch>
            <a:fillRect/>
          </a:stretch>
        </p:blipFill>
        <p:spPr>
          <a:xfrm>
            <a:off x="6096000" y="0"/>
            <a:ext cx="6096000" cy="6858000"/>
          </a:xfrm>
          <a:prstGeom prst="rect">
            <a:avLst/>
          </a:prstGeom>
        </p:spPr>
      </p:pic>
    </p:spTree>
    <p:extLst>
      <p:ext uri="{BB962C8B-B14F-4D97-AF65-F5344CB8AC3E}">
        <p14:creationId xmlns:p14="http://schemas.microsoft.com/office/powerpoint/2010/main" val="2806254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4C18-1946-41EE-BF76-EF1B5F1EA3B2}"/>
              </a:ext>
            </a:extLst>
          </p:cNvPr>
          <p:cNvSpPr>
            <a:spLocks noGrp="1"/>
          </p:cNvSpPr>
          <p:nvPr>
            <p:ph type="title"/>
          </p:nvPr>
        </p:nvSpPr>
        <p:spPr>
          <a:xfrm>
            <a:off x="838200" y="365125"/>
            <a:ext cx="5181600" cy="1325563"/>
          </a:xfrm>
        </p:spPr>
        <p:txBody>
          <a:bodyPr/>
          <a:lstStyle/>
          <a:p>
            <a:endParaRPr lang="en-US" dirty="0"/>
          </a:p>
        </p:txBody>
      </p:sp>
      <p:pic>
        <p:nvPicPr>
          <p:cNvPr id="5" name="Content Placeholder 4">
            <a:extLst>
              <a:ext uri="{FF2B5EF4-FFF2-40B4-BE49-F238E27FC236}">
                <a16:creationId xmlns:a16="http://schemas.microsoft.com/office/drawing/2014/main" id="{7BA78570-CF92-4B81-AEBA-C4C174055453}"/>
              </a:ext>
            </a:extLst>
          </p:cNvPr>
          <p:cNvPicPr>
            <a:picLocks noGrp="1" noChangeAspect="1"/>
          </p:cNvPicPr>
          <p:nvPr>
            <p:ph sz="half" idx="1"/>
          </p:nvPr>
        </p:nvPicPr>
        <p:blipFill>
          <a:blip r:embed="rId2"/>
          <a:stretch>
            <a:fillRect/>
          </a:stretch>
        </p:blipFill>
        <p:spPr>
          <a:xfrm>
            <a:off x="0" y="0"/>
            <a:ext cx="6388100" cy="6857998"/>
          </a:xfrm>
          <a:prstGeom prst="rect">
            <a:avLst/>
          </a:prstGeom>
        </p:spPr>
      </p:pic>
      <p:sp>
        <p:nvSpPr>
          <p:cNvPr id="4" name="Content Placeholder 3">
            <a:extLst>
              <a:ext uri="{FF2B5EF4-FFF2-40B4-BE49-F238E27FC236}">
                <a16:creationId xmlns:a16="http://schemas.microsoft.com/office/drawing/2014/main" id="{49A71E50-158A-4EA0-B7A8-69B523E461E0}"/>
              </a:ext>
            </a:extLst>
          </p:cNvPr>
          <p:cNvSpPr>
            <a:spLocks noGrp="1"/>
          </p:cNvSpPr>
          <p:nvPr>
            <p:ph sz="half" idx="2"/>
          </p:nvPr>
        </p:nvSpPr>
        <p:spPr>
          <a:xfrm>
            <a:off x="6172200" y="0"/>
            <a:ext cx="5181600" cy="6857999"/>
          </a:xfrm>
        </p:spPr>
        <p:txBody>
          <a:bodyPr>
            <a:normAutofit/>
          </a:bodyPr>
          <a:lstStyle/>
          <a:p>
            <a:r>
              <a:rPr lang="en-US" sz="3600" dirty="0"/>
              <a:t>A war would rage toward the end of earth’s history and the civil and religious freedoms that have cost such heartache, bloodshed, and suffering would no longer be respected.  Seventh day Adventists, knowing all this, would surely stand in defense of our blood bought freedoms, or would they???</a:t>
            </a:r>
          </a:p>
        </p:txBody>
      </p:sp>
    </p:spTree>
    <p:extLst>
      <p:ext uri="{BB962C8B-B14F-4D97-AF65-F5344CB8AC3E}">
        <p14:creationId xmlns:p14="http://schemas.microsoft.com/office/powerpoint/2010/main" val="198575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FB6B-3149-4FA8-9C42-8F28B978B5CE}"/>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CD08779-3C74-4BD7-9B6E-77D69D1A239A}"/>
              </a:ext>
            </a:extLst>
          </p:cNvPr>
          <p:cNvSpPr>
            <a:spLocks noGrp="1"/>
          </p:cNvSpPr>
          <p:nvPr>
            <p:ph sz="half" idx="1"/>
          </p:nvPr>
        </p:nvSpPr>
        <p:spPr>
          <a:xfrm>
            <a:off x="0" y="215900"/>
            <a:ext cx="6096000" cy="6642100"/>
          </a:xfrm>
        </p:spPr>
        <p:txBody>
          <a:bodyPr>
            <a:noAutofit/>
          </a:bodyPr>
          <a:lstStyle/>
          <a:p>
            <a:r>
              <a:rPr lang="en-US" sz="3200" dirty="0"/>
              <a:t>Over the last few years, we have seen freedoms set aside so quickly.  </a:t>
            </a:r>
          </a:p>
          <a:p>
            <a:r>
              <a:rPr lang="en-US" sz="3200" dirty="0"/>
              <a:t>1. Churches were closed.</a:t>
            </a:r>
          </a:p>
          <a:p>
            <a:r>
              <a:rPr lang="en-US" sz="3200" dirty="0"/>
              <a:t>2.  Schools were closed.</a:t>
            </a:r>
          </a:p>
          <a:p>
            <a:r>
              <a:rPr lang="en-US" sz="3200" dirty="0"/>
              <a:t>3.  People have lost their power to work.</a:t>
            </a:r>
          </a:p>
          <a:p>
            <a:r>
              <a:rPr lang="en-US" sz="3200" dirty="0"/>
              <a:t>4.  Freedom was thrown to the wind!!!</a:t>
            </a:r>
          </a:p>
          <a:p>
            <a:r>
              <a:rPr lang="en-US" sz="3200" dirty="0"/>
              <a:t>Where are the voices of liberty loving Adventism?  Where are the voices sounding  the alarm in the land?  How may Adventist voices have been heard?</a:t>
            </a:r>
          </a:p>
        </p:txBody>
      </p:sp>
      <p:pic>
        <p:nvPicPr>
          <p:cNvPr id="5" name="Content Placeholder 4">
            <a:extLst>
              <a:ext uri="{FF2B5EF4-FFF2-40B4-BE49-F238E27FC236}">
                <a16:creationId xmlns:a16="http://schemas.microsoft.com/office/drawing/2014/main" id="{D50ABECB-96DF-4ADE-BB84-BB6A793BD700}"/>
              </a:ext>
            </a:extLst>
          </p:cNvPr>
          <p:cNvPicPr>
            <a:picLocks noGrp="1" noChangeAspect="1"/>
          </p:cNvPicPr>
          <p:nvPr>
            <p:ph sz="half" idx="2"/>
          </p:nvPr>
        </p:nvPicPr>
        <p:blipFill>
          <a:blip r:embed="rId2"/>
          <a:stretch>
            <a:fillRect/>
          </a:stretch>
        </p:blipFill>
        <p:spPr>
          <a:xfrm>
            <a:off x="7010400" y="-331304"/>
            <a:ext cx="6096000" cy="6858000"/>
          </a:xfrm>
          <a:prstGeom prst="rect">
            <a:avLst/>
          </a:prstGeom>
        </p:spPr>
      </p:pic>
    </p:spTree>
    <p:extLst>
      <p:ext uri="{BB962C8B-B14F-4D97-AF65-F5344CB8AC3E}">
        <p14:creationId xmlns:p14="http://schemas.microsoft.com/office/powerpoint/2010/main" val="235984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C17F-0734-4CDE-A60E-AB0EF802EF36}"/>
              </a:ext>
            </a:extLst>
          </p:cNvPr>
          <p:cNvSpPr>
            <a:spLocks noGrp="1"/>
          </p:cNvSpPr>
          <p:nvPr>
            <p:ph type="title"/>
          </p:nvPr>
        </p:nvSpPr>
        <p:spPr>
          <a:xfrm>
            <a:off x="838200" y="1"/>
            <a:ext cx="10515600" cy="850899"/>
          </a:xfrm>
        </p:spPr>
        <p:txBody>
          <a:bodyPr>
            <a:normAutofit fontScale="90000"/>
          </a:bodyPr>
          <a:lstStyle/>
          <a:p>
            <a:r>
              <a:rPr lang="en-US" dirty="0"/>
              <a:t>              </a:t>
            </a:r>
            <a:r>
              <a:rPr lang="en-US" b="1" i="1" u="sng" dirty="0">
                <a:solidFill>
                  <a:srgbClr val="0070C0"/>
                </a:solidFill>
              </a:rPr>
              <a:t>Did you ear him cry for Liberty?    But Why?</a:t>
            </a:r>
          </a:p>
        </p:txBody>
      </p:sp>
      <p:pic>
        <p:nvPicPr>
          <p:cNvPr id="5" name="Content Placeholder 4">
            <a:extLst>
              <a:ext uri="{FF2B5EF4-FFF2-40B4-BE49-F238E27FC236}">
                <a16:creationId xmlns:a16="http://schemas.microsoft.com/office/drawing/2014/main" id="{5B8F9952-28C1-4630-AF6A-125019CD4F77}"/>
              </a:ext>
            </a:extLst>
          </p:cNvPr>
          <p:cNvPicPr>
            <a:picLocks noGrp="1" noChangeAspect="1"/>
          </p:cNvPicPr>
          <p:nvPr>
            <p:ph sz="half" idx="1"/>
          </p:nvPr>
        </p:nvPicPr>
        <p:blipFill>
          <a:blip r:embed="rId2"/>
          <a:stretch>
            <a:fillRect/>
          </a:stretch>
        </p:blipFill>
        <p:spPr>
          <a:xfrm>
            <a:off x="0" y="711200"/>
            <a:ext cx="6172200" cy="6032500"/>
          </a:xfrm>
          <a:prstGeom prst="rect">
            <a:avLst/>
          </a:prstGeom>
        </p:spPr>
      </p:pic>
      <p:pic>
        <p:nvPicPr>
          <p:cNvPr id="6" name="Content Placeholder 5">
            <a:extLst>
              <a:ext uri="{FF2B5EF4-FFF2-40B4-BE49-F238E27FC236}">
                <a16:creationId xmlns:a16="http://schemas.microsoft.com/office/drawing/2014/main" id="{9FB0AD3D-D4E1-470E-A337-2F457FD07E2C}"/>
              </a:ext>
            </a:extLst>
          </p:cNvPr>
          <p:cNvPicPr>
            <a:picLocks noGrp="1" noChangeAspect="1"/>
          </p:cNvPicPr>
          <p:nvPr>
            <p:ph sz="half" idx="2"/>
          </p:nvPr>
        </p:nvPicPr>
        <p:blipFill>
          <a:blip r:embed="rId3"/>
          <a:stretch>
            <a:fillRect/>
          </a:stretch>
        </p:blipFill>
        <p:spPr>
          <a:xfrm>
            <a:off x="6324600" y="711200"/>
            <a:ext cx="5867400" cy="6032500"/>
          </a:xfrm>
          <a:prstGeom prst="rect">
            <a:avLst/>
          </a:prstGeom>
        </p:spPr>
      </p:pic>
    </p:spTree>
    <p:extLst>
      <p:ext uri="{BB962C8B-B14F-4D97-AF65-F5344CB8AC3E}">
        <p14:creationId xmlns:p14="http://schemas.microsoft.com/office/powerpoint/2010/main" val="176288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FEF1-BB11-49B7-A14F-D2CDFDBD8E75}"/>
              </a:ext>
            </a:extLst>
          </p:cNvPr>
          <p:cNvSpPr>
            <a:spLocks noGrp="1"/>
          </p:cNvSpPr>
          <p:nvPr>
            <p:ph type="title"/>
          </p:nvPr>
        </p:nvSpPr>
        <p:spPr>
          <a:xfrm>
            <a:off x="838200" y="365125"/>
            <a:ext cx="5181600" cy="1325563"/>
          </a:xfrm>
        </p:spPr>
        <p:txBody>
          <a:bodyPr/>
          <a:lstStyle/>
          <a:p>
            <a:endParaRPr lang="en-US" dirty="0"/>
          </a:p>
        </p:txBody>
      </p:sp>
      <p:pic>
        <p:nvPicPr>
          <p:cNvPr id="5" name="Content Placeholder 4">
            <a:extLst>
              <a:ext uri="{FF2B5EF4-FFF2-40B4-BE49-F238E27FC236}">
                <a16:creationId xmlns:a16="http://schemas.microsoft.com/office/drawing/2014/main" id="{8C0FA167-5090-43CE-9ACD-B51E3DCAD640}"/>
              </a:ext>
            </a:extLst>
          </p:cNvPr>
          <p:cNvPicPr>
            <a:picLocks noGrp="1" noChangeAspect="1"/>
          </p:cNvPicPr>
          <p:nvPr>
            <p:ph sz="half" idx="1"/>
          </p:nvPr>
        </p:nvPicPr>
        <p:blipFill>
          <a:blip r:embed="rId2"/>
          <a:stretch>
            <a:fillRect/>
          </a:stretch>
        </p:blipFill>
        <p:spPr>
          <a:xfrm>
            <a:off x="1" y="0"/>
            <a:ext cx="6413500" cy="6857998"/>
          </a:xfrm>
          <a:prstGeom prst="rect">
            <a:avLst/>
          </a:prstGeom>
        </p:spPr>
      </p:pic>
      <p:sp>
        <p:nvSpPr>
          <p:cNvPr id="4" name="Content Placeholder 3">
            <a:extLst>
              <a:ext uri="{FF2B5EF4-FFF2-40B4-BE49-F238E27FC236}">
                <a16:creationId xmlns:a16="http://schemas.microsoft.com/office/drawing/2014/main" id="{E9BDCFA0-72D9-4B62-AB36-A8A9445A1AEC}"/>
              </a:ext>
            </a:extLst>
          </p:cNvPr>
          <p:cNvSpPr>
            <a:spLocks noGrp="1"/>
          </p:cNvSpPr>
          <p:nvPr>
            <p:ph sz="half" idx="2"/>
          </p:nvPr>
        </p:nvSpPr>
        <p:spPr>
          <a:xfrm>
            <a:off x="6172200" y="0"/>
            <a:ext cx="5181600" cy="6857999"/>
          </a:xfrm>
        </p:spPr>
        <p:txBody>
          <a:bodyPr>
            <a:normAutofit/>
          </a:bodyPr>
          <a:lstStyle/>
          <a:p>
            <a:r>
              <a:rPr lang="en-US" sz="3600" dirty="0"/>
              <a:t>Instead of crying for liberty and defending people’s rights, these men and may, many others have taken the side of mandates, closings, and restrictions of liberty?  The have clearly take the side that destroys liberty.  Why?  There are 75,000,000 reasons why.</a:t>
            </a:r>
          </a:p>
        </p:txBody>
      </p:sp>
    </p:spTree>
    <p:extLst>
      <p:ext uri="{BB962C8B-B14F-4D97-AF65-F5344CB8AC3E}">
        <p14:creationId xmlns:p14="http://schemas.microsoft.com/office/powerpoint/2010/main" val="81709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CE41-C329-4B96-9CF8-0AD1CDB149EE}"/>
              </a:ext>
            </a:extLst>
          </p:cNvPr>
          <p:cNvSpPr>
            <a:spLocks noGrp="1"/>
          </p:cNvSpPr>
          <p:nvPr>
            <p:ph type="title"/>
          </p:nvPr>
        </p:nvSpPr>
        <p:spPr>
          <a:xfrm>
            <a:off x="6172200" y="1"/>
            <a:ext cx="6019800" cy="914399"/>
          </a:xfrm>
        </p:spPr>
        <p:txBody>
          <a:bodyPr/>
          <a:lstStyle/>
          <a:p>
            <a:r>
              <a:rPr lang="en-US" dirty="0"/>
              <a:t>          </a:t>
            </a:r>
            <a:r>
              <a:rPr lang="en-US" b="1" i="1" u="sng" dirty="0">
                <a:solidFill>
                  <a:srgbClr val="00B050"/>
                </a:solidFill>
              </a:rPr>
              <a:t>Lots of Money</a:t>
            </a:r>
          </a:p>
        </p:txBody>
      </p:sp>
      <p:pic>
        <p:nvPicPr>
          <p:cNvPr id="5" name="Content Placeholder 4">
            <a:extLst>
              <a:ext uri="{FF2B5EF4-FFF2-40B4-BE49-F238E27FC236}">
                <a16:creationId xmlns:a16="http://schemas.microsoft.com/office/drawing/2014/main" id="{0E2A4FEA-FE32-46DC-8559-A0CD0AF09ABE}"/>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14A54F23-18E9-4897-9760-F54A75F7E1C7}"/>
              </a:ext>
            </a:extLst>
          </p:cNvPr>
          <p:cNvSpPr>
            <a:spLocks noGrp="1"/>
          </p:cNvSpPr>
          <p:nvPr>
            <p:ph sz="half" idx="2"/>
          </p:nvPr>
        </p:nvSpPr>
        <p:spPr>
          <a:xfrm>
            <a:off x="6172200" y="774700"/>
            <a:ext cx="6019800" cy="6083299"/>
          </a:xfrm>
        </p:spPr>
        <p:txBody>
          <a:bodyPr/>
          <a:lstStyle/>
          <a:p>
            <a:r>
              <a:rPr lang="en-US" dirty="0"/>
              <a:t>Who wouldn’t like $75,000,000?  I mean, think about all the things, books, postage you could buy.  I could send boxes of books at $1,000.00 a day in postage for one year and that would be $240,000.00.  For 5 years, that would be $1,200,000.  For 10 years, that would be $2,400,000.  For 20 years, that would be $4,800,000.  75,000,000 is an insane amount of money!!  That is how much was given to the SDA church and entities during the time of the Paycheck Protection Program back in the year 2020!</a:t>
            </a:r>
          </a:p>
        </p:txBody>
      </p:sp>
    </p:spTree>
    <p:extLst>
      <p:ext uri="{BB962C8B-B14F-4D97-AF65-F5344CB8AC3E}">
        <p14:creationId xmlns:p14="http://schemas.microsoft.com/office/powerpoint/2010/main" val="418087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F4EB-C008-47E8-8DD5-497640A5CEE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Paycheck Protection Program</a:t>
            </a:r>
          </a:p>
        </p:txBody>
      </p:sp>
      <p:sp>
        <p:nvSpPr>
          <p:cNvPr id="3" name="Content Placeholder 2">
            <a:extLst>
              <a:ext uri="{FF2B5EF4-FFF2-40B4-BE49-F238E27FC236}">
                <a16:creationId xmlns:a16="http://schemas.microsoft.com/office/drawing/2014/main" id="{43119E80-4F9D-4567-BDAE-807058D1758E}"/>
              </a:ext>
            </a:extLst>
          </p:cNvPr>
          <p:cNvSpPr>
            <a:spLocks noGrp="1"/>
          </p:cNvSpPr>
          <p:nvPr>
            <p:ph idx="1"/>
          </p:nvPr>
        </p:nvSpPr>
        <p:spPr>
          <a:xfrm>
            <a:off x="0" y="681038"/>
            <a:ext cx="12192000" cy="6176960"/>
          </a:xfrm>
        </p:spPr>
        <p:txBody>
          <a:bodyPr>
            <a:normAutofit lnSpcReduction="10000"/>
          </a:bodyPr>
          <a:lstStyle/>
          <a:p>
            <a:r>
              <a:rPr lang="en-US" sz="3000" dirty="0"/>
              <a:t>The CARES Act, signed into law on 3/27/2020, created the $350b Payroll Protection Program, which is being implemented as this post goes to press. This program creates a new type of loan that will be disbursed by the hundreds of Small Business Administration (SBA) partner banks across the country. </a:t>
            </a:r>
          </a:p>
          <a:p>
            <a:endParaRPr lang="en-US" sz="3000" dirty="0"/>
          </a:p>
          <a:p>
            <a:r>
              <a:rPr lang="en-US" b="1" i="1" u="sng" dirty="0">
                <a:solidFill>
                  <a:srgbClr val="FF0000"/>
                </a:solidFill>
              </a:rPr>
              <a:t>Quick Summary:</a:t>
            </a:r>
          </a:p>
          <a:p>
            <a:r>
              <a:rPr lang="en-US" sz="3600" dirty="0"/>
              <a:t>This program offers nearly all nonprofits a loan for 2.5x your average monthly payroll expenses (max of $10m). As long as your organization spends the loaned money on payroll, mortgage payments, rent and utilities, and you maintain your payroll, the entire loan amount can be forgiven, converting it into a grant. No personal guarantee or collateral is required. </a:t>
            </a:r>
          </a:p>
        </p:txBody>
      </p:sp>
    </p:spTree>
    <p:extLst>
      <p:ext uri="{BB962C8B-B14F-4D97-AF65-F5344CB8AC3E}">
        <p14:creationId xmlns:p14="http://schemas.microsoft.com/office/powerpoint/2010/main" val="143299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8697-1ABD-4451-9B91-4AEB1B19180D}"/>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D0BB59B8-C911-4E78-80A3-F1E6ECD5DA99}"/>
              </a:ext>
            </a:extLst>
          </p:cNvPr>
          <p:cNvSpPr>
            <a:spLocks noGrp="1"/>
          </p:cNvSpPr>
          <p:nvPr>
            <p:ph sz="half" idx="1"/>
          </p:nvPr>
        </p:nvSpPr>
        <p:spPr>
          <a:xfrm>
            <a:off x="0" y="0"/>
            <a:ext cx="6134100" cy="6857999"/>
          </a:xfrm>
        </p:spPr>
        <p:txBody>
          <a:bodyPr>
            <a:normAutofit lnSpcReduction="10000"/>
          </a:bodyPr>
          <a:lstStyle/>
          <a:p>
            <a:pPr marL="0" indent="0">
              <a:buNone/>
            </a:pPr>
            <a:r>
              <a:rPr lang="en-US" dirty="0"/>
              <a:t>     </a:t>
            </a:r>
            <a:r>
              <a:rPr lang="en-US" sz="3600" dirty="0"/>
              <a:t>Last year, the United States Congress passed the Paycheck Protection Program (PPP). For the first time in our nation’s history, the federal government has subsidized clergy salaries across the country. What happened to the separation of church and state?  The federal government  used Covid-19 to further erode our US Constitution and the churches gladly accepted  by their voluntary participation. </a:t>
            </a:r>
          </a:p>
        </p:txBody>
      </p:sp>
      <p:pic>
        <p:nvPicPr>
          <p:cNvPr id="5" name="Content Placeholder 4">
            <a:extLst>
              <a:ext uri="{FF2B5EF4-FFF2-40B4-BE49-F238E27FC236}">
                <a16:creationId xmlns:a16="http://schemas.microsoft.com/office/drawing/2014/main" id="{05C2330A-69C8-4DE8-89C6-09C5B9868B60}"/>
              </a:ext>
            </a:extLst>
          </p:cNvPr>
          <p:cNvPicPr>
            <a:picLocks noGrp="1" noChangeAspect="1"/>
          </p:cNvPicPr>
          <p:nvPr>
            <p:ph sz="half" idx="2"/>
          </p:nvPr>
        </p:nvPicPr>
        <p:blipFill>
          <a:blip r:embed="rId2"/>
          <a:stretch>
            <a:fillRect/>
          </a:stretch>
        </p:blipFill>
        <p:spPr>
          <a:xfrm>
            <a:off x="6172200" y="1"/>
            <a:ext cx="6019800" cy="6857998"/>
          </a:xfrm>
          <a:prstGeom prst="rect">
            <a:avLst/>
          </a:prstGeom>
        </p:spPr>
      </p:pic>
    </p:spTree>
    <p:extLst>
      <p:ext uri="{BB962C8B-B14F-4D97-AF65-F5344CB8AC3E}">
        <p14:creationId xmlns:p14="http://schemas.microsoft.com/office/powerpoint/2010/main" val="1521585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2203</Words>
  <Application>Microsoft Office PowerPoint</Application>
  <PresentationFormat>Widescreen</PresentationFormat>
  <Paragraphs>126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Algerian</vt:lpstr>
      <vt:lpstr>Arial</vt:lpstr>
      <vt:lpstr>Calibri</vt:lpstr>
      <vt:lpstr>Calibri Light</vt:lpstr>
      <vt:lpstr>Office Theme</vt:lpstr>
      <vt:lpstr>75,000,000  Reasons</vt:lpstr>
      <vt:lpstr>                     We Still Believe, Don’t We???</vt:lpstr>
      <vt:lpstr>PowerPoint Presentation</vt:lpstr>
      <vt:lpstr>PowerPoint Presentation</vt:lpstr>
      <vt:lpstr>              Did you ear him cry for Liberty?    But Why?</vt:lpstr>
      <vt:lpstr>PowerPoint Presentation</vt:lpstr>
      <vt:lpstr>          Lots of Money</vt:lpstr>
      <vt:lpstr>                Paycheck Protection Program</vt:lpstr>
      <vt:lpstr>PowerPoint Presentation</vt:lpstr>
      <vt:lpstr>                 That Was Great!!??!!</vt:lpstr>
      <vt:lpstr>        Dancing to the Money Lender</vt:lpstr>
      <vt:lpstr>                              75,000,000</vt:lpstr>
      <vt:lpstr>                        A Big, Big Scam!!</vt:lpstr>
      <vt:lpstr>                             What is This????</vt:lpstr>
      <vt:lpstr>PowerPoint Presentation</vt:lpstr>
      <vt:lpstr>PowerPoint Presentation</vt:lpstr>
      <vt:lpstr>PowerPoint Presentation</vt:lpstr>
      <vt:lpstr>PowerPoint Presentation</vt:lpstr>
      <vt:lpstr>PowerPoint Presentation</vt:lpstr>
      <vt:lpstr>                     Have You Wondered Why?</vt:lpstr>
      <vt:lpstr>PowerPoint Presentation</vt:lpstr>
      <vt:lpstr>            This is Where it is Going!!! </vt:lpstr>
      <vt:lpstr>     What is Our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dc:title>
  <dc:creator>Patron</dc:creator>
  <cp:lastModifiedBy>Kody</cp:lastModifiedBy>
  <cp:revision>20</cp:revision>
  <dcterms:created xsi:type="dcterms:W3CDTF">2021-10-22T18:55:41Z</dcterms:created>
  <dcterms:modified xsi:type="dcterms:W3CDTF">2022-02-19T01:58:43Z</dcterms:modified>
</cp:coreProperties>
</file>