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8" r:id="rId9"/>
    <p:sldId id="263" r:id="rId10"/>
    <p:sldId id="264" r:id="rId11"/>
    <p:sldId id="265" r:id="rId12"/>
    <p:sldId id="266" r:id="rId13"/>
    <p:sldId id="267"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5" d="100"/>
          <a:sy n="65" d="100"/>
        </p:scale>
        <p:origin x="-127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771730-78E4-45E8-8DEB-C5B3492A7AA3}" type="datetimeFigureOut">
              <a:rPr lang="en-US" smtClean="0"/>
              <a:pPr/>
              <a:t>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267673-AF45-44D8-9F6F-7B2A5893FF5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771730-78E4-45E8-8DEB-C5B3492A7AA3}" type="datetimeFigureOut">
              <a:rPr lang="en-US" smtClean="0"/>
              <a:pPr/>
              <a:t>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267673-AF45-44D8-9F6F-7B2A5893FF5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771730-78E4-45E8-8DEB-C5B3492A7AA3}" type="datetimeFigureOut">
              <a:rPr lang="en-US" smtClean="0"/>
              <a:pPr/>
              <a:t>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267673-AF45-44D8-9F6F-7B2A5893FF5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771730-78E4-45E8-8DEB-C5B3492A7AA3}" type="datetimeFigureOut">
              <a:rPr lang="en-US" smtClean="0"/>
              <a:pPr/>
              <a:t>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267673-AF45-44D8-9F6F-7B2A5893FF5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771730-78E4-45E8-8DEB-C5B3492A7AA3}" type="datetimeFigureOut">
              <a:rPr lang="en-US" smtClean="0"/>
              <a:pPr/>
              <a:t>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267673-AF45-44D8-9F6F-7B2A5893FF5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771730-78E4-45E8-8DEB-C5B3492A7AA3}" type="datetimeFigureOut">
              <a:rPr lang="en-US" smtClean="0"/>
              <a:pPr/>
              <a:t>2/18/2017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267673-AF45-44D8-9F6F-7B2A5893FF5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771730-78E4-45E8-8DEB-C5B3492A7AA3}" type="datetimeFigureOut">
              <a:rPr lang="en-US" smtClean="0"/>
              <a:pPr/>
              <a:t>2/18/2017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D267673-AF45-44D8-9F6F-7B2A5893FF5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771730-78E4-45E8-8DEB-C5B3492A7AA3}" type="datetimeFigureOut">
              <a:rPr lang="en-US" smtClean="0"/>
              <a:pPr/>
              <a:t>2/18/2017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D267673-AF45-44D8-9F6F-7B2A5893FF5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771730-78E4-45E8-8DEB-C5B3492A7AA3}" type="datetimeFigureOut">
              <a:rPr lang="en-US" smtClean="0"/>
              <a:pPr/>
              <a:t>2/18/2017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D267673-AF45-44D8-9F6F-7B2A5893FF5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771730-78E4-45E8-8DEB-C5B3492A7AA3}" type="datetimeFigureOut">
              <a:rPr lang="en-US" smtClean="0"/>
              <a:pPr/>
              <a:t>2/18/2017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267673-AF45-44D8-9F6F-7B2A5893FF5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771730-78E4-45E8-8DEB-C5B3492A7AA3}" type="datetimeFigureOut">
              <a:rPr lang="en-US" smtClean="0"/>
              <a:pPr/>
              <a:t>2/18/2017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267673-AF45-44D8-9F6F-7B2A5893FF5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771730-78E4-45E8-8DEB-C5B3492A7AA3}" type="datetimeFigureOut">
              <a:rPr lang="en-US" smtClean="0"/>
              <a:pPr/>
              <a:t>2/18/2017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267673-AF45-44D8-9F6F-7B2A5893FF5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kingjamesbibleonline.org/Matthew-28-19/" TargetMode="External"/><Relationship Id="rId2" Type="http://schemas.openxmlformats.org/officeDocument/2006/relationships/hyperlink" Target="http://www.kingjamesbibleonline.org/Matthew-28-18/" TargetMode="External"/><Relationship Id="rId1" Type="http://schemas.openxmlformats.org/officeDocument/2006/relationships/slideLayout" Target="../slideLayouts/slideLayout4.xml"/><Relationship Id="rId5" Type="http://schemas.openxmlformats.org/officeDocument/2006/relationships/image" Target="../media/image7.jpeg"/><Relationship Id="rId4" Type="http://schemas.openxmlformats.org/officeDocument/2006/relationships/hyperlink" Target="http://www.kingjamesbibleonline.org/Matthew-28-20/"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u="sng" dirty="0" smtClean="0">
                <a:solidFill>
                  <a:srgbClr val="FF0000"/>
                </a:solidFill>
                <a:latin typeface="Algerian" pitchFamily="82" charset="0"/>
              </a:rPr>
              <a:t>Opportunity</a:t>
            </a:r>
            <a:endParaRPr lang="en-US" sz="5400" u="sng" dirty="0">
              <a:solidFill>
                <a:srgbClr val="FF0000"/>
              </a:solidFill>
              <a:latin typeface="Algerian" pitchFamily="82" charset="0"/>
            </a:endParaRPr>
          </a:p>
        </p:txBody>
      </p:sp>
      <p:sp>
        <p:nvSpPr>
          <p:cNvPr id="3" name="Subtitle 2"/>
          <p:cNvSpPr>
            <a:spLocks noGrp="1"/>
          </p:cNvSpPr>
          <p:nvPr>
            <p:ph type="subTitle" idx="1"/>
          </p:nvPr>
        </p:nvSpPr>
        <p:spPr/>
        <p:txBody>
          <a:bodyPr>
            <a:normAutofit/>
          </a:bodyPr>
          <a:lstStyle/>
          <a:p>
            <a:r>
              <a:rPr lang="en-US" sz="4000" u="sng" dirty="0" smtClean="0">
                <a:solidFill>
                  <a:srgbClr val="0070C0"/>
                </a:solidFill>
                <a:latin typeface="Algerian" pitchFamily="82" charset="0"/>
              </a:rPr>
              <a:t>Central Africa</a:t>
            </a:r>
            <a:endParaRPr lang="en-US" sz="4000" u="sng" dirty="0">
              <a:solidFill>
                <a:srgbClr val="0070C0"/>
              </a:solidFill>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u="sng" dirty="0" smtClean="0">
                <a:solidFill>
                  <a:srgbClr val="FF0000"/>
                </a:solidFill>
              </a:rPr>
              <a:t>Late January</a:t>
            </a:r>
            <a:endParaRPr lang="en-US" u="sng" dirty="0">
              <a:solidFill>
                <a:srgbClr val="FF0000"/>
              </a:solidFill>
            </a:endParaRPr>
          </a:p>
        </p:txBody>
      </p:sp>
      <p:sp>
        <p:nvSpPr>
          <p:cNvPr id="3" name="Content Placeholder 2"/>
          <p:cNvSpPr>
            <a:spLocks noGrp="1"/>
          </p:cNvSpPr>
          <p:nvPr>
            <p:ph idx="1"/>
          </p:nvPr>
        </p:nvSpPr>
        <p:spPr>
          <a:xfrm>
            <a:off x="0" y="762000"/>
            <a:ext cx="9144000" cy="6096000"/>
          </a:xfrm>
        </p:spPr>
        <p:txBody>
          <a:bodyPr>
            <a:normAutofit fontScale="92500" lnSpcReduction="10000"/>
          </a:bodyPr>
          <a:lstStyle/>
          <a:p>
            <a:r>
              <a:rPr lang="en-US" dirty="0"/>
              <a:t>“The owner of the radio station has been so pleased with the broadcast that he is extending the air time an extra two weeks—FREE!  For the first time in his life, he understands the book of Revelation.  Several of his friends in his native South Africa have been taping the broadcasts for repeat play in their homes and in their churches.  Many of them have been comparing the teachings in the radio programs with what their pastors have taught them.  They are realizing that their pastors are very ignorant about the prophecies in the book of Revelation.  My contacts across Southern Africa have told me they are thrilled that the messages are going to be repeated.  Many people are following the program and will be so blessed with hearing it a second time. </a:t>
            </a:r>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u="sng" dirty="0" smtClean="0">
                <a:solidFill>
                  <a:srgbClr val="FF0000"/>
                </a:solidFill>
              </a:rPr>
              <a:t>Praise God</a:t>
            </a:r>
            <a:endParaRPr lang="en-US" u="sng" dirty="0">
              <a:solidFill>
                <a:srgbClr val="FF0000"/>
              </a:solidFill>
            </a:endParaRPr>
          </a:p>
        </p:txBody>
      </p:sp>
      <p:sp>
        <p:nvSpPr>
          <p:cNvPr id="3" name="Content Placeholder 2"/>
          <p:cNvSpPr>
            <a:spLocks noGrp="1"/>
          </p:cNvSpPr>
          <p:nvPr>
            <p:ph idx="1"/>
          </p:nvPr>
        </p:nvSpPr>
        <p:spPr>
          <a:xfrm>
            <a:off x="0" y="762000"/>
            <a:ext cx="9144000" cy="6096000"/>
          </a:xfrm>
        </p:spPr>
        <p:txBody>
          <a:bodyPr>
            <a:normAutofit/>
          </a:bodyPr>
          <a:lstStyle/>
          <a:p>
            <a:r>
              <a:rPr lang="en-US" dirty="0"/>
              <a:t>“The broadcast goes twice each day.  Many Catholics are having their eyes open to the nature of their church via the radio program.  Many Adventists are being revived again as well to their original beliefs.  We are considering airing some of the other DVD’s you’ve done on current events and the closing scenes of Jesus’ life.  We praise God for what is happening.”  And everyone said, “AMEN.”  This is a most stupendous opportunity for evangelism with listening capacity over 100,000,000 people.  Because of your gracious support, this is possible.  Praise God!!!</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122" name="Picture 2" descr="C:\Users\Dad\Contacts\Downloads\images.jpg"/>
          <p:cNvPicPr>
            <a:picLocks noGrp="1" noChangeAspect="1" noChangeArrowheads="1"/>
          </p:cNvPicPr>
          <p:nvPr>
            <p:ph idx="1"/>
          </p:nvPr>
        </p:nvPicPr>
        <p:blipFill>
          <a:blip r:embed="rId2" cstate="print"/>
          <a:srcRect/>
          <a:stretch>
            <a:fillRect/>
          </a:stretch>
        </p:blipFill>
        <p:spPr bwMode="auto">
          <a:xfrm>
            <a:off x="0" y="0"/>
            <a:ext cx="9144000" cy="6857999"/>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smtClean="0">
                <a:solidFill>
                  <a:srgbClr val="FF0000"/>
                </a:solidFill>
                <a:latin typeface="Algerian" pitchFamily="82" charset="0"/>
              </a:rPr>
              <a:t>Spreading </a:t>
            </a:r>
            <a:endParaRPr lang="en-US" u="sng" dirty="0">
              <a:solidFill>
                <a:srgbClr val="FF0000"/>
              </a:solidFill>
              <a:latin typeface="Algerian" pitchFamily="82" charset="0"/>
            </a:endParaRPr>
          </a:p>
        </p:txBody>
      </p:sp>
      <p:sp>
        <p:nvSpPr>
          <p:cNvPr id="3" name="Content Placeholder 2"/>
          <p:cNvSpPr>
            <a:spLocks noGrp="1"/>
          </p:cNvSpPr>
          <p:nvPr>
            <p:ph idx="1"/>
          </p:nvPr>
        </p:nvSpPr>
        <p:spPr>
          <a:xfrm>
            <a:off x="0" y="685800"/>
            <a:ext cx="9144000" cy="6172200"/>
          </a:xfrm>
        </p:spPr>
        <p:txBody>
          <a:bodyPr>
            <a:normAutofit fontScale="77500" lnSpcReduction="20000"/>
          </a:bodyPr>
          <a:lstStyle/>
          <a:p>
            <a:r>
              <a:rPr lang="en-US" b="1" dirty="0" smtClean="0"/>
              <a:t>“In Jesus </a:t>
            </a:r>
            <a:r>
              <a:rPr lang="en-US" b="1" dirty="0"/>
              <a:t>name </a:t>
            </a:r>
            <a:r>
              <a:rPr lang="en-US" b="1" dirty="0" smtClean="0"/>
              <a:t>I </a:t>
            </a:r>
            <a:r>
              <a:rPr lang="en-US" b="1" dirty="0"/>
              <a:t>greet you dearest pastor </a:t>
            </a:r>
            <a:r>
              <a:rPr lang="en-US" b="1" dirty="0" smtClean="0"/>
              <a:t>Bill, due </a:t>
            </a:r>
            <a:r>
              <a:rPr lang="en-US" b="1" dirty="0"/>
              <a:t>to the nature of our programe,Mr Gordon has extended our airing broadcast to 75 days because he is </a:t>
            </a:r>
            <a:r>
              <a:rPr lang="en-US" b="1" dirty="0" smtClean="0"/>
              <a:t>as well </a:t>
            </a:r>
            <a:r>
              <a:rPr lang="en-US" b="1" dirty="0"/>
              <a:t>understanding the book of Revelation he says for the first </a:t>
            </a:r>
            <a:r>
              <a:rPr lang="en-US" b="1" dirty="0" smtClean="0"/>
              <a:t>time, several </a:t>
            </a:r>
            <a:r>
              <a:rPr lang="en-US" b="1" dirty="0"/>
              <a:t>of his friends(these are all south African whites) taped the series for their homes and their churches and some for comparing with what their pastors teach and they discovered that their local pastors are very ignorant about the prophecies of Revelation and sometimes you have touched on </a:t>
            </a:r>
            <a:r>
              <a:rPr lang="en-US" b="1" dirty="0" smtClean="0"/>
              <a:t>Daniel </a:t>
            </a:r>
            <a:r>
              <a:rPr lang="en-US" b="1" dirty="0"/>
              <a:t>especially when you are </a:t>
            </a:r>
            <a:r>
              <a:rPr lang="en-US" b="1" dirty="0" smtClean="0"/>
              <a:t>emphasizing </a:t>
            </a:r>
            <a:r>
              <a:rPr lang="en-US" b="1" dirty="0"/>
              <a:t>a </a:t>
            </a:r>
            <a:r>
              <a:rPr lang="en-US" b="1" dirty="0" smtClean="0"/>
              <a:t>point, that </a:t>
            </a:r>
            <a:r>
              <a:rPr lang="en-US" b="1" dirty="0"/>
              <a:t>is what </a:t>
            </a:r>
            <a:r>
              <a:rPr lang="en-US" b="1" dirty="0" smtClean="0"/>
              <a:t>I </a:t>
            </a:r>
            <a:r>
              <a:rPr lang="en-US" b="1" dirty="0"/>
              <a:t>got from </a:t>
            </a:r>
            <a:r>
              <a:rPr lang="en-US" b="1" dirty="0" smtClean="0"/>
              <a:t>Mr. </a:t>
            </a:r>
            <a:r>
              <a:rPr lang="en-US" b="1" dirty="0"/>
              <a:t>Gordon </a:t>
            </a:r>
            <a:r>
              <a:rPr lang="en-US" b="1" dirty="0" smtClean="0"/>
              <a:t>yesterday </a:t>
            </a:r>
            <a:r>
              <a:rPr lang="en-US" b="1" dirty="0"/>
              <a:t>when </a:t>
            </a:r>
            <a:r>
              <a:rPr lang="en-US" b="1" dirty="0" smtClean="0"/>
              <a:t>I </a:t>
            </a:r>
            <a:r>
              <a:rPr lang="en-US" b="1" dirty="0"/>
              <a:t>sent him the money and he is </a:t>
            </a:r>
            <a:r>
              <a:rPr lang="en-US" b="1" dirty="0" smtClean="0"/>
              <a:t>thankful </a:t>
            </a:r>
            <a:r>
              <a:rPr lang="en-US" b="1" dirty="0"/>
              <a:t>to you </a:t>
            </a:r>
            <a:r>
              <a:rPr lang="en-US" b="1" dirty="0" smtClean="0"/>
              <a:t>as well.</a:t>
            </a:r>
            <a:r>
              <a:rPr lang="en-US" dirty="0"/>
              <a:t> </a:t>
            </a:r>
            <a:r>
              <a:rPr lang="en-US" b="1" dirty="0"/>
              <a:t>coming to the signal he has extended to the </a:t>
            </a:r>
            <a:r>
              <a:rPr lang="en-US" b="1" dirty="0" smtClean="0"/>
              <a:t>Indian </a:t>
            </a:r>
            <a:r>
              <a:rPr lang="en-US" b="1" dirty="0"/>
              <a:t>ocean islands although ocean currents are weakening </a:t>
            </a:r>
            <a:r>
              <a:rPr lang="en-US" b="1" dirty="0" smtClean="0"/>
              <a:t>abet </a:t>
            </a:r>
            <a:r>
              <a:rPr lang="en-US" b="1" dirty="0"/>
              <a:t>the signal but in </a:t>
            </a:r>
            <a:r>
              <a:rPr lang="en-US" b="1" dirty="0" smtClean="0"/>
              <a:t>Seychelles </a:t>
            </a:r>
            <a:r>
              <a:rPr lang="en-US" b="1" dirty="0"/>
              <a:t>and other small islands the Radio signal is clear and the message is </a:t>
            </a:r>
            <a:r>
              <a:rPr lang="en-US" b="1" dirty="0" smtClean="0"/>
              <a:t>going, coming </a:t>
            </a:r>
            <a:r>
              <a:rPr lang="en-US" b="1" dirty="0"/>
              <a:t>to our neighboring countries my contacts have told me that they are very </a:t>
            </a:r>
            <a:r>
              <a:rPr lang="en-US" b="1" dirty="0" smtClean="0"/>
              <a:t>thankful </a:t>
            </a:r>
            <a:r>
              <a:rPr lang="en-US" b="1" dirty="0"/>
              <a:t>for the repeat of the program as many in these various countries were following the </a:t>
            </a:r>
            <a:r>
              <a:rPr lang="en-US" b="1" dirty="0" smtClean="0"/>
              <a:t>program(I </a:t>
            </a:r>
            <a:r>
              <a:rPr lang="en-US" b="1" dirty="0"/>
              <a:t>praise the lord).finally in </a:t>
            </a:r>
            <a:r>
              <a:rPr lang="en-US" b="1" dirty="0" smtClean="0"/>
              <a:t>Zambia </a:t>
            </a:r>
            <a:r>
              <a:rPr lang="en-US" b="1" dirty="0"/>
              <a:t>here it is </a:t>
            </a:r>
            <a:r>
              <a:rPr lang="en-US" b="1" dirty="0" smtClean="0"/>
              <a:t>fire!”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smtClean="0">
                <a:solidFill>
                  <a:srgbClr val="FF0000"/>
                </a:solidFill>
              </a:rPr>
              <a:t>Praise God!</a:t>
            </a:r>
            <a:endParaRPr lang="en-US" u="sng" dirty="0">
              <a:solidFill>
                <a:srgbClr val="FF0000"/>
              </a:solidFill>
            </a:endParaRPr>
          </a:p>
        </p:txBody>
      </p:sp>
      <p:sp>
        <p:nvSpPr>
          <p:cNvPr id="3" name="Content Placeholder 2"/>
          <p:cNvSpPr>
            <a:spLocks noGrp="1"/>
          </p:cNvSpPr>
          <p:nvPr>
            <p:ph idx="1"/>
          </p:nvPr>
        </p:nvSpPr>
        <p:spPr>
          <a:xfrm>
            <a:off x="0" y="685800"/>
            <a:ext cx="9144000" cy="6172200"/>
          </a:xfrm>
        </p:spPr>
        <p:txBody>
          <a:bodyPr>
            <a:normAutofit fontScale="92500" lnSpcReduction="20000"/>
          </a:bodyPr>
          <a:lstStyle/>
          <a:p>
            <a:r>
              <a:rPr lang="en-US" dirty="0"/>
              <a:t> From Zambia “Several individuals, who have heard the broadcasts, are now requesting for the entire Revelation series that they are listening to on the radio. Pastor Bill, I’ve gotten these requests from the following countries; 6 different individuals in the Republic of South Africa, Malawi, Zimbabwe, Namibia, Botswana, and from Cape town, South Africa.  In order to do this, I need some means for either a computer or a DVD burner to do this work.  The machines are quite expensive, but I know the Lord will provide.  He has brought us this far and I know He will not forsake us.  While we have gotten many great responses, we are receiving angry, intimidating threats from priests and cardinals who are not pleased with the work we are doing.  I know this is one of the final calls to Africa to ‘Prepare to meet thy God’.”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u="sng" dirty="0" smtClean="0">
                <a:solidFill>
                  <a:srgbClr val="FF0000"/>
                </a:solidFill>
                <a:latin typeface="Algerian" pitchFamily="82" charset="0"/>
              </a:rPr>
              <a:t>Go Ye…………….</a:t>
            </a:r>
            <a:endParaRPr lang="en-US" u="sng" dirty="0">
              <a:solidFill>
                <a:srgbClr val="FF0000"/>
              </a:solidFill>
              <a:latin typeface="Algerian" pitchFamily="82" charset="0"/>
            </a:endParaRPr>
          </a:p>
        </p:txBody>
      </p:sp>
      <p:sp>
        <p:nvSpPr>
          <p:cNvPr id="3" name="Content Placeholder 2"/>
          <p:cNvSpPr>
            <a:spLocks noGrp="1"/>
          </p:cNvSpPr>
          <p:nvPr>
            <p:ph sz="half" idx="1"/>
          </p:nvPr>
        </p:nvSpPr>
        <p:spPr>
          <a:xfrm>
            <a:off x="0" y="762000"/>
            <a:ext cx="4495800" cy="6096000"/>
          </a:xfrm>
        </p:spPr>
        <p:txBody>
          <a:bodyPr>
            <a:normAutofit lnSpcReduction="10000"/>
          </a:bodyPr>
          <a:lstStyle/>
          <a:p>
            <a:r>
              <a:rPr lang="en-US" dirty="0" smtClean="0"/>
              <a:t>“</a:t>
            </a:r>
            <a:r>
              <a:rPr lang="en-US" dirty="0"/>
              <a:t> </a:t>
            </a:r>
            <a:r>
              <a:rPr lang="en-US" dirty="0">
                <a:hlinkClick r:id="rId2" tooltip="View more translations of Matthew 28:18"/>
              </a:rPr>
              <a:t>And Jesus came and spake unto them, saying, All power is given unto me in heaven and in </a:t>
            </a:r>
            <a:r>
              <a:rPr lang="en-US" dirty="0" smtClean="0">
                <a:hlinkClick r:id="rId2" tooltip="View more translations of Matthew 28:18"/>
              </a:rPr>
              <a:t>earth.</a:t>
            </a:r>
            <a:r>
              <a:rPr lang="en-US" dirty="0" smtClean="0"/>
              <a:t>  </a:t>
            </a:r>
            <a:r>
              <a:rPr lang="en-US" dirty="0" smtClean="0">
                <a:hlinkClick r:id="rId3" tooltip="View more translations of Matthew 28:19"/>
              </a:rPr>
              <a:t>Go </a:t>
            </a:r>
            <a:r>
              <a:rPr lang="en-US" dirty="0">
                <a:hlinkClick r:id="rId3" tooltip="View more translations of Matthew 28:19"/>
              </a:rPr>
              <a:t>ye therefore, and teach all nations, baptizing them in the name of the Father, and of the Son, and of the Holy </a:t>
            </a:r>
            <a:r>
              <a:rPr lang="en-US" dirty="0" smtClean="0">
                <a:hlinkClick r:id="rId3" tooltip="View more translations of Matthew 28:19"/>
              </a:rPr>
              <a:t>Ghost:</a:t>
            </a:r>
            <a:r>
              <a:rPr lang="en-US" dirty="0" smtClean="0"/>
              <a:t> </a:t>
            </a:r>
            <a:r>
              <a:rPr lang="en-US" dirty="0" smtClean="0">
                <a:hlinkClick r:id="rId4" tooltip="View more translations of Matthew 28:20"/>
              </a:rPr>
              <a:t>Teaching </a:t>
            </a:r>
            <a:r>
              <a:rPr lang="en-US" dirty="0">
                <a:hlinkClick r:id="rId4" tooltip="View more translations of Matthew 28:20"/>
              </a:rPr>
              <a:t>them to observe all things whatsoever I have commanded you: and, lo, I am with you alway, </a:t>
            </a:r>
            <a:r>
              <a:rPr lang="en-US" dirty="0" smtClean="0">
                <a:hlinkClick r:id="rId4" tooltip="View more translations of Matthew 28:20"/>
              </a:rPr>
              <a:t>even </a:t>
            </a:r>
            <a:r>
              <a:rPr lang="en-US" dirty="0">
                <a:hlinkClick r:id="rId4" tooltip="View more translations of Matthew 28:20"/>
              </a:rPr>
              <a:t>unto the end of the world. Amen</a:t>
            </a:r>
            <a:r>
              <a:rPr lang="en-US" dirty="0" smtClean="0">
                <a:hlinkClick r:id="rId4" tooltip="View more translations of Matthew 28:20"/>
              </a:rPr>
              <a:t>.</a:t>
            </a:r>
            <a:r>
              <a:rPr lang="en-US" dirty="0" smtClean="0"/>
              <a:t>”  Matt. 28:18-20</a:t>
            </a:r>
            <a:endParaRPr lang="en-US" dirty="0"/>
          </a:p>
          <a:p>
            <a:endParaRPr lang="en-US" dirty="0"/>
          </a:p>
        </p:txBody>
      </p:sp>
      <p:pic>
        <p:nvPicPr>
          <p:cNvPr id="7170" name="Picture 2" descr="C:\Users\Dad\Contacts\Downloads\images.jpg"/>
          <p:cNvPicPr>
            <a:picLocks noGrp="1" noChangeAspect="1" noChangeArrowheads="1"/>
          </p:cNvPicPr>
          <p:nvPr>
            <p:ph sz="half" idx="2"/>
          </p:nvPr>
        </p:nvPicPr>
        <p:blipFill>
          <a:blip r:embed="rId5" cstate="print"/>
          <a:srcRect/>
          <a:stretch>
            <a:fillRect/>
          </a:stretch>
        </p:blipFill>
        <p:spPr bwMode="auto">
          <a:xfrm>
            <a:off x="4572000" y="762000"/>
            <a:ext cx="4571999" cy="6096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smtClean="0">
                <a:solidFill>
                  <a:srgbClr val="FF0000"/>
                </a:solidFill>
              </a:rPr>
              <a:t>Trouble Lurks</a:t>
            </a:r>
            <a:endParaRPr lang="en-US" u="sng" dirty="0">
              <a:solidFill>
                <a:srgbClr val="FF0000"/>
              </a:solidFill>
            </a:endParaRPr>
          </a:p>
        </p:txBody>
      </p:sp>
      <p:pic>
        <p:nvPicPr>
          <p:cNvPr id="8194" name="Picture 2" descr="C:\Users\Dad\Contacts\Downloads\images.jpg"/>
          <p:cNvPicPr>
            <a:picLocks noGrp="1" noChangeAspect="1" noChangeArrowheads="1"/>
          </p:cNvPicPr>
          <p:nvPr>
            <p:ph idx="1"/>
          </p:nvPr>
        </p:nvPicPr>
        <p:blipFill>
          <a:blip r:embed="rId2" cstate="print"/>
          <a:srcRect/>
          <a:stretch>
            <a:fillRect/>
          </a:stretch>
        </p:blipFill>
        <p:spPr bwMode="auto">
          <a:xfrm>
            <a:off x="0" y="685800"/>
            <a:ext cx="9144000" cy="61722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u="sng" dirty="0" smtClean="0">
                <a:solidFill>
                  <a:srgbClr val="FF0000"/>
                </a:solidFill>
              </a:rPr>
              <a:t>Heaven Intervenes</a:t>
            </a:r>
            <a:endParaRPr lang="en-US" u="sng" dirty="0">
              <a:solidFill>
                <a:srgbClr val="FF0000"/>
              </a:solidFill>
            </a:endParaRPr>
          </a:p>
        </p:txBody>
      </p:sp>
      <p:sp>
        <p:nvSpPr>
          <p:cNvPr id="3" name="Content Placeholder 2"/>
          <p:cNvSpPr>
            <a:spLocks noGrp="1"/>
          </p:cNvSpPr>
          <p:nvPr>
            <p:ph idx="1"/>
          </p:nvPr>
        </p:nvSpPr>
        <p:spPr>
          <a:xfrm>
            <a:off x="0" y="533400"/>
            <a:ext cx="9144000" cy="6324600"/>
          </a:xfrm>
        </p:spPr>
        <p:txBody>
          <a:bodyPr>
            <a:normAutofit fontScale="70000" lnSpcReduction="20000"/>
          </a:bodyPr>
          <a:lstStyle/>
          <a:p>
            <a:r>
              <a:rPr lang="en-US" dirty="0" smtClean="0"/>
              <a:t>“On </a:t>
            </a:r>
            <a:r>
              <a:rPr lang="en-US" dirty="0"/>
              <a:t>the National Broadcasting station of Zambia the other night, four Catholic priests came on the air.  They had paid for the prime time to announce to the whole nation the following message. ‘There is a false translation series over the book of Revelation by an unknown SDA layman from the USA and we are telling all of Zambia not to mind that radio program which is aired from the station you know.  The messages are a deception and so whenever that American man is on the air, just switch off your radios.’  When the priests finished saying this, the broadcaster asked them, ‘What is your Catholic translation of the book of Revelation?  The man from America speaks very straight and so clear!  Don’t you think what the American is saying is true and right from the Bible?’  Pastor Bill, this was on live, being broadcast all over Zambia.  The priests were quiet; they didn’t know what to say.  The broadcaster then said to all his listeners, ‘If you think the American evangelist on Mr. Gordon’s station is right, then tell your neighbor about it and it’s up to you to decide.’  After hearing this, I immediately contacted Mr. Gordon at the radio station.  He was laughing and said, ‘Those priests came to me already and told me to shut down the programs.  I told them that I can’t because so many of my family and friends back home in the Republic of South Africa are listening to the broadcast and are learning so much.  Praise God, Pastor Bill, for what is happening!”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924800" cy="838200"/>
          </a:xfrm>
        </p:spPr>
        <p:txBody>
          <a:bodyPr/>
          <a:lstStyle/>
          <a:p>
            <a:r>
              <a:rPr lang="en-US" u="sng" dirty="0" smtClean="0">
                <a:solidFill>
                  <a:srgbClr val="FF0000"/>
                </a:solidFill>
                <a:latin typeface="Algerian" pitchFamily="82" charset="0"/>
              </a:rPr>
              <a:t>Go Forward</a:t>
            </a:r>
            <a:endParaRPr lang="en-US" u="sng" dirty="0">
              <a:solidFill>
                <a:srgbClr val="FF0000"/>
              </a:solidFill>
              <a:latin typeface="Algerian" pitchFamily="82" charset="0"/>
            </a:endParaRPr>
          </a:p>
        </p:txBody>
      </p:sp>
      <p:sp>
        <p:nvSpPr>
          <p:cNvPr id="3" name="Content Placeholder 2"/>
          <p:cNvSpPr>
            <a:spLocks noGrp="1"/>
          </p:cNvSpPr>
          <p:nvPr>
            <p:ph sz="half" idx="1"/>
          </p:nvPr>
        </p:nvSpPr>
        <p:spPr>
          <a:xfrm>
            <a:off x="0" y="685800"/>
            <a:ext cx="4572000" cy="6172200"/>
          </a:xfrm>
        </p:spPr>
        <p:txBody>
          <a:bodyPr>
            <a:normAutofit fontScale="92500" lnSpcReduction="10000"/>
          </a:bodyPr>
          <a:lstStyle/>
          <a:p>
            <a:r>
              <a:rPr lang="en-US" dirty="0" smtClean="0"/>
              <a:t>“Am </a:t>
            </a:r>
            <a:r>
              <a:rPr lang="en-US" dirty="0"/>
              <a:t>so determined to air the </a:t>
            </a:r>
            <a:r>
              <a:rPr lang="en-US" dirty="0" smtClean="0"/>
              <a:t>DVD "Vatican's </a:t>
            </a:r>
            <a:r>
              <a:rPr lang="en-US" dirty="0"/>
              <a:t>roll in the n.w.o" this </a:t>
            </a:r>
            <a:r>
              <a:rPr lang="en-US" dirty="0" smtClean="0"/>
              <a:t>DVD</a:t>
            </a:r>
            <a:r>
              <a:rPr lang="en-US" dirty="0"/>
              <a:t>  is being waited by </a:t>
            </a:r>
            <a:r>
              <a:rPr lang="en-US" dirty="0" smtClean="0"/>
              <a:t>Mr. </a:t>
            </a:r>
            <a:r>
              <a:rPr lang="en-US" dirty="0"/>
              <a:t>Gordon </a:t>
            </a:r>
            <a:r>
              <a:rPr lang="en-US" dirty="0" smtClean="0"/>
              <a:t>I advertised </a:t>
            </a:r>
            <a:r>
              <a:rPr lang="en-US" dirty="0"/>
              <a:t>it to him by </a:t>
            </a:r>
            <a:r>
              <a:rPr lang="en-US" dirty="0" smtClean="0"/>
              <a:t>talking. The </a:t>
            </a:r>
            <a:r>
              <a:rPr lang="en-US" dirty="0"/>
              <a:t>program is going on very </a:t>
            </a:r>
            <a:r>
              <a:rPr lang="en-US" dirty="0" smtClean="0"/>
              <a:t>well, next </a:t>
            </a:r>
            <a:r>
              <a:rPr lang="en-US" dirty="0"/>
              <a:t>is the intimidations am getting from the government of zambia,they called me that </a:t>
            </a:r>
            <a:r>
              <a:rPr lang="en-US" dirty="0" smtClean="0"/>
              <a:t>I produce </a:t>
            </a:r>
            <a:r>
              <a:rPr lang="en-US" dirty="0"/>
              <a:t>my </a:t>
            </a:r>
            <a:r>
              <a:rPr lang="en-US" dirty="0" smtClean="0"/>
              <a:t>credentials </a:t>
            </a:r>
            <a:r>
              <a:rPr lang="en-US" dirty="0"/>
              <a:t>and the T.T.M.certificate and make payments to the </a:t>
            </a:r>
            <a:r>
              <a:rPr lang="en-US" dirty="0" smtClean="0"/>
              <a:t>registrar </a:t>
            </a:r>
            <a:r>
              <a:rPr lang="en-US" dirty="0"/>
              <a:t>for the </a:t>
            </a:r>
            <a:r>
              <a:rPr lang="en-US" dirty="0" smtClean="0"/>
              <a:t>ministries </a:t>
            </a:r>
            <a:r>
              <a:rPr lang="en-US" dirty="0"/>
              <a:t>presence in zambia,its the work of </a:t>
            </a:r>
            <a:r>
              <a:rPr lang="en-US" dirty="0" smtClean="0"/>
              <a:t>Jesuits I </a:t>
            </a:r>
            <a:r>
              <a:rPr lang="en-US" dirty="0"/>
              <a:t>know </a:t>
            </a:r>
            <a:r>
              <a:rPr lang="en-US" dirty="0" smtClean="0"/>
              <a:t>I </a:t>
            </a:r>
            <a:r>
              <a:rPr lang="en-US" dirty="0"/>
              <a:t>receive a lot of threats </a:t>
            </a:r>
            <a:r>
              <a:rPr lang="en-US" dirty="0" smtClean="0"/>
              <a:t>.Edward”</a:t>
            </a:r>
            <a:endParaRPr lang="en-US" dirty="0"/>
          </a:p>
        </p:txBody>
      </p:sp>
      <p:pic>
        <p:nvPicPr>
          <p:cNvPr id="9218" name="Picture 2" descr="C:\Users\Dad\Contacts\Downloads\images.jpg"/>
          <p:cNvPicPr>
            <a:picLocks noGrp="1" noChangeAspect="1" noChangeArrowheads="1"/>
          </p:cNvPicPr>
          <p:nvPr>
            <p:ph sz="half" idx="2"/>
          </p:nvPr>
        </p:nvPicPr>
        <p:blipFill>
          <a:blip r:embed="rId2" cstate="print"/>
          <a:srcRect/>
          <a:stretch>
            <a:fillRect/>
          </a:stretch>
        </p:blipFill>
        <p:spPr bwMode="auto">
          <a:xfrm>
            <a:off x="4572001" y="762000"/>
            <a:ext cx="4572000" cy="60960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u="sng" dirty="0" smtClean="0">
                <a:solidFill>
                  <a:srgbClr val="FF0000"/>
                </a:solidFill>
              </a:rPr>
              <a:t>Praise God!</a:t>
            </a:r>
            <a:endParaRPr lang="en-US" u="sng" dirty="0">
              <a:solidFill>
                <a:srgbClr val="FF0000"/>
              </a:solidFill>
            </a:endParaRPr>
          </a:p>
        </p:txBody>
      </p:sp>
      <p:sp>
        <p:nvSpPr>
          <p:cNvPr id="3" name="Content Placeholder 2"/>
          <p:cNvSpPr>
            <a:spLocks noGrp="1"/>
          </p:cNvSpPr>
          <p:nvPr>
            <p:ph idx="1"/>
          </p:nvPr>
        </p:nvSpPr>
        <p:spPr>
          <a:xfrm>
            <a:off x="0" y="609600"/>
            <a:ext cx="9144000" cy="6248400"/>
          </a:xfrm>
        </p:spPr>
        <p:txBody>
          <a:bodyPr>
            <a:normAutofit fontScale="70000" lnSpcReduction="20000"/>
          </a:bodyPr>
          <a:lstStyle/>
          <a:p>
            <a:r>
              <a:rPr lang="en-US" dirty="0" smtClean="0"/>
              <a:t>“Three days ago</a:t>
            </a:r>
            <a:r>
              <a:rPr lang="en-US" dirty="0"/>
              <a:t>, Zambia had two German Nationals who were preaching in the streets of Lusaka that the world was coming to an end in 2016.  They drew the attention of many people.  So much so, that the Main TV Station in Zambia brought on the air the head of the National Council of churches in Zambia.  When the broadcaster asked about the German Nationals, the NCC man declared, ‘Well, maybe they could be telling the truth, but we need to wait and see.  The broadcaster responded, ‘The current American evangelist on Mr. Gordon’s FM station is so clear when he talks about such events in Revelation 7.  He said we need to be very careful about deception in these last days.  Don’t you think it is time we started to listen to the TRUE voice that speaks right from the Bible, like the American evangelist who is straight as an arrow rather than trying to frighten the people?’  The NCC man responded, ‘Yes, what the evangelist says sounds to be ok, but people should listen to their pastors advice on prophecy.’  The broadcaster said, “Have you followed the clear teaching of the American evangelist throughout his broadcasts?’  The NCC man ‘Yes, we are following the program and we are learning some strange and new understandings of the book of Revelation as pastors.’  One thing I did realize from the interview, Pastor Bill, is that even the highest leaders in churches throughout Zambia is tuning in to the broadcast and are hearing the great truths of Revelation for this time!!!”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4800" u="sng" dirty="0" smtClean="0">
                <a:solidFill>
                  <a:srgbClr val="0070C0"/>
                </a:solidFill>
                <a:latin typeface="Algerian" pitchFamily="82" charset="0"/>
              </a:rPr>
              <a:t>16 years</a:t>
            </a:r>
            <a:endParaRPr lang="en-US" sz="4800" u="sng" dirty="0">
              <a:solidFill>
                <a:srgbClr val="0070C0"/>
              </a:solidFill>
              <a:latin typeface="Algerian" pitchFamily="82" charset="0"/>
            </a:endParaRPr>
          </a:p>
        </p:txBody>
      </p:sp>
      <p:sp>
        <p:nvSpPr>
          <p:cNvPr id="3" name="Content Placeholder 2"/>
          <p:cNvSpPr>
            <a:spLocks noGrp="1"/>
          </p:cNvSpPr>
          <p:nvPr>
            <p:ph idx="1"/>
          </p:nvPr>
        </p:nvSpPr>
        <p:spPr>
          <a:xfrm>
            <a:off x="0" y="838200"/>
            <a:ext cx="9144000" cy="6019800"/>
          </a:xfrm>
        </p:spPr>
        <p:txBody>
          <a:bodyPr>
            <a:noAutofit/>
          </a:bodyPr>
          <a:lstStyle/>
          <a:p>
            <a:r>
              <a:rPr lang="en-US" sz="3600" dirty="0" smtClean="0"/>
              <a:t>Since beginning ‘Truth Triumphant ‘ 16 years ago, we have been sending literature and financial support to many in Africa.  About five years ago, I was in contact with a missionary from Zambia.  My question to him was, “Can you tell me of faithful men in Zambia to whom you would recommend me sending them support?”  It didn’t take him long to reply, “Edward Katiba.  I’ve worked with him, tested him; he is true and faithful to the cause of God.”</a:t>
            </a:r>
            <a:endParaRPr lang="en-US"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4" name="Content Placeholder 3"/>
          <p:cNvSpPr>
            <a:spLocks noGrp="1"/>
          </p:cNvSpPr>
          <p:nvPr>
            <p:ph sz="half" idx="2"/>
          </p:nvPr>
        </p:nvSpPr>
        <p:spPr>
          <a:xfrm>
            <a:off x="4648200" y="533400"/>
            <a:ext cx="4495800" cy="6324600"/>
          </a:xfrm>
        </p:spPr>
        <p:txBody>
          <a:bodyPr>
            <a:normAutofit fontScale="85000" lnSpcReduction="20000"/>
          </a:bodyPr>
          <a:lstStyle/>
          <a:p>
            <a:r>
              <a:rPr lang="en-US" dirty="0" smtClean="0"/>
              <a:t>“As </a:t>
            </a:r>
            <a:r>
              <a:rPr lang="en-US" dirty="0"/>
              <a:t>cold waters to a thirsty soul, so </a:t>
            </a:r>
            <a:r>
              <a:rPr lang="en-US" dirty="0" smtClean="0"/>
              <a:t>is </a:t>
            </a:r>
            <a:r>
              <a:rPr lang="en-US" dirty="0"/>
              <a:t>good news from a far country</a:t>
            </a:r>
            <a:r>
              <a:rPr lang="en-US" dirty="0" smtClean="0"/>
              <a:t>.”  Proverbs 25:25</a:t>
            </a:r>
            <a:endParaRPr lang="en-US" dirty="0"/>
          </a:p>
          <a:p>
            <a:r>
              <a:rPr lang="en-US" dirty="0" smtClean="0"/>
              <a:t>“We </a:t>
            </a:r>
            <a:r>
              <a:rPr lang="en-US" dirty="0"/>
              <a:t>need to understand that God will add to the ranks of His people men of ability and influence who are to act their part in warning the world. Not all in the world are lawless and sinful. God has many thousands who have not bowed the knee to Baal. There are God-fearing men and women in the fallen churches… Many of the honest in heart are gasping for a breath of life from heaven. They will recognize the gospel when it is brought to them in the beauty and simplicity with which it is presented in God's Word. </a:t>
            </a:r>
            <a:r>
              <a:rPr lang="en-US" dirty="0" smtClean="0"/>
              <a:t>”  Evangelism, p</a:t>
            </a:r>
            <a:r>
              <a:rPr lang="en-US" dirty="0"/>
              <a:t>. 66</a:t>
            </a:r>
          </a:p>
        </p:txBody>
      </p:sp>
      <p:pic>
        <p:nvPicPr>
          <p:cNvPr id="10242" name="Picture 2" descr="C:\Users\Dad\Contacts\Downloads\download (13).jpg"/>
          <p:cNvPicPr>
            <a:picLocks noGrp="1" noChangeAspect="1" noChangeArrowheads="1"/>
          </p:cNvPicPr>
          <p:nvPr>
            <p:ph sz="half" idx="1"/>
          </p:nvPr>
        </p:nvPicPr>
        <p:blipFill>
          <a:blip r:embed="rId2" cstate="print"/>
          <a:srcRect/>
          <a:stretch>
            <a:fillRect/>
          </a:stretch>
        </p:blipFill>
        <p:spPr bwMode="auto">
          <a:xfrm>
            <a:off x="0" y="0"/>
            <a:ext cx="45720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smtClean="0">
                <a:solidFill>
                  <a:srgbClr val="0070C0"/>
                </a:solidFill>
                <a:latin typeface="Algerian" pitchFamily="82" charset="0"/>
              </a:rPr>
              <a:t>The Map</a:t>
            </a:r>
            <a:endParaRPr lang="en-US" u="sng" dirty="0">
              <a:solidFill>
                <a:srgbClr val="0070C0"/>
              </a:solidFill>
              <a:latin typeface="Algerian" pitchFamily="82" charset="0"/>
            </a:endParaRPr>
          </a:p>
        </p:txBody>
      </p:sp>
      <p:pic>
        <p:nvPicPr>
          <p:cNvPr id="1026" name="Picture 2" descr="C:\Users\Dad\Contacts\Downloads\images.jpg"/>
          <p:cNvPicPr>
            <a:picLocks noGrp="1" noChangeAspect="1" noChangeArrowheads="1"/>
          </p:cNvPicPr>
          <p:nvPr>
            <p:ph idx="1"/>
          </p:nvPr>
        </p:nvPicPr>
        <p:blipFill>
          <a:blip r:embed="rId2" cstate="print"/>
          <a:srcRect/>
          <a:stretch>
            <a:fillRect/>
          </a:stretch>
        </p:blipFill>
        <p:spPr bwMode="auto">
          <a:xfrm>
            <a:off x="0" y="685800"/>
            <a:ext cx="9143999" cy="6172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u="sng" dirty="0" smtClean="0">
                <a:solidFill>
                  <a:srgbClr val="0070C0"/>
                </a:solidFill>
              </a:rPr>
              <a:t>Shipping to Edward</a:t>
            </a:r>
            <a:endParaRPr lang="en-US" u="sng" dirty="0">
              <a:solidFill>
                <a:srgbClr val="0070C0"/>
              </a:solidFill>
            </a:endParaRPr>
          </a:p>
        </p:txBody>
      </p:sp>
      <p:sp>
        <p:nvSpPr>
          <p:cNvPr id="3" name="Content Placeholder 2"/>
          <p:cNvSpPr>
            <a:spLocks noGrp="1"/>
          </p:cNvSpPr>
          <p:nvPr>
            <p:ph sz="half" idx="1"/>
          </p:nvPr>
        </p:nvSpPr>
        <p:spPr>
          <a:xfrm>
            <a:off x="0" y="762000"/>
            <a:ext cx="4953000" cy="6096000"/>
          </a:xfrm>
        </p:spPr>
        <p:txBody>
          <a:bodyPr>
            <a:normAutofit/>
          </a:bodyPr>
          <a:lstStyle/>
          <a:p>
            <a:r>
              <a:rPr lang="en-US" dirty="0" smtClean="0"/>
              <a:t>About 6-7 years ago, we started sending all kinds of evangelistic materials to Edward.  Books, Bibles, tracts, DVD’s of all kinds, health magazines, etc.  He used them.  He started sharing a DVD series I did from my little church in Florida with people all over Zambia.  With God’s blessing, many people embraced the Advent message through this means.</a:t>
            </a:r>
            <a:endParaRPr lang="en-US" dirty="0"/>
          </a:p>
        </p:txBody>
      </p:sp>
      <p:pic>
        <p:nvPicPr>
          <p:cNvPr id="2050" name="Picture 2" descr="C:\Users\Dad\Contacts\Downloads\images.jpg"/>
          <p:cNvPicPr>
            <a:picLocks noGrp="1" noChangeAspect="1" noChangeArrowheads="1"/>
          </p:cNvPicPr>
          <p:nvPr>
            <p:ph sz="half" idx="2"/>
          </p:nvPr>
        </p:nvPicPr>
        <p:blipFill>
          <a:blip r:embed="rId2" cstate="print"/>
          <a:srcRect/>
          <a:stretch>
            <a:fillRect/>
          </a:stretch>
        </p:blipFill>
        <p:spPr bwMode="auto">
          <a:xfrm>
            <a:off x="4572001" y="762000"/>
            <a:ext cx="4572000" cy="609599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u="sng" dirty="0" smtClean="0">
                <a:solidFill>
                  <a:srgbClr val="0070C0"/>
                </a:solidFill>
                <a:latin typeface="Algerian" pitchFamily="82" charset="0"/>
              </a:rPr>
              <a:t>The Plan</a:t>
            </a:r>
            <a:endParaRPr lang="en-US" u="sng" dirty="0">
              <a:solidFill>
                <a:srgbClr val="0070C0"/>
              </a:solidFill>
              <a:latin typeface="Algerian" pitchFamily="82" charset="0"/>
            </a:endParaRPr>
          </a:p>
        </p:txBody>
      </p:sp>
      <p:sp>
        <p:nvSpPr>
          <p:cNvPr id="4" name="Content Placeholder 3"/>
          <p:cNvSpPr>
            <a:spLocks noGrp="1"/>
          </p:cNvSpPr>
          <p:nvPr>
            <p:ph sz="half" idx="2"/>
          </p:nvPr>
        </p:nvSpPr>
        <p:spPr>
          <a:xfrm>
            <a:off x="4648200" y="762000"/>
            <a:ext cx="4495800" cy="6096000"/>
          </a:xfrm>
        </p:spPr>
        <p:txBody>
          <a:bodyPr>
            <a:normAutofit/>
          </a:bodyPr>
          <a:lstStyle/>
          <a:p>
            <a:r>
              <a:rPr lang="en-US" sz="3200" dirty="0" smtClean="0"/>
              <a:t>Edward took the Revelation DVD’s, put the sound onto CD’s, took them to a Radio station in his hometown of Ndola, Zambia and they started airing in December of 2011.  We sent funds to cover the radio programming and……….</a:t>
            </a:r>
            <a:endParaRPr lang="en-US" sz="3200" dirty="0"/>
          </a:p>
        </p:txBody>
      </p:sp>
      <p:pic>
        <p:nvPicPr>
          <p:cNvPr id="3074" name="Picture 2" descr="C:\Users\Dad\Contacts\Downloads\download (12).jpg"/>
          <p:cNvPicPr>
            <a:picLocks noGrp="1" noChangeAspect="1" noChangeArrowheads="1"/>
          </p:cNvPicPr>
          <p:nvPr>
            <p:ph sz="half" idx="1"/>
          </p:nvPr>
        </p:nvPicPr>
        <p:blipFill>
          <a:blip r:embed="rId2" cstate="print"/>
          <a:srcRect/>
          <a:stretch>
            <a:fillRect/>
          </a:stretch>
        </p:blipFill>
        <p:spPr bwMode="auto">
          <a:xfrm>
            <a:off x="1" y="762000"/>
            <a:ext cx="4572000" cy="6095999"/>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u="sng" dirty="0" smtClean="0">
                <a:solidFill>
                  <a:srgbClr val="0070C0"/>
                </a:solidFill>
              </a:rPr>
              <a:t>Dec. 14, 2011</a:t>
            </a:r>
            <a:endParaRPr lang="en-US" u="sng" dirty="0">
              <a:solidFill>
                <a:srgbClr val="0070C0"/>
              </a:solidFill>
            </a:endParaRPr>
          </a:p>
        </p:txBody>
      </p:sp>
      <p:sp>
        <p:nvSpPr>
          <p:cNvPr id="3" name="Content Placeholder 2"/>
          <p:cNvSpPr>
            <a:spLocks noGrp="1"/>
          </p:cNvSpPr>
          <p:nvPr>
            <p:ph idx="1"/>
          </p:nvPr>
        </p:nvSpPr>
        <p:spPr>
          <a:xfrm>
            <a:off x="0" y="838200"/>
            <a:ext cx="9144000" cy="6019800"/>
          </a:xfrm>
        </p:spPr>
        <p:txBody>
          <a:bodyPr>
            <a:normAutofit fontScale="92500" lnSpcReduction="10000"/>
          </a:bodyPr>
          <a:lstStyle/>
          <a:p>
            <a:r>
              <a:rPr lang="en-US" b="1" dirty="0" smtClean="0"/>
              <a:t>“Dearest pastor Bill, the grace of our lord be with you wherever you are by now, Mr. Gordon called me this morning to say that he is receiving many calls from south Africa,Namibia ,and some parts of Seychelles in the Indian ocean to thank him for airing our  revelation series, so many have never heard what they had just heard, He was asking me this morning if he can start airing the program and I settle the amount when I receive time want to report to you that I did not hesitate to let him start today at 15:30h UTC in 1089.63khz SW/FM, he is working on shifting the frequency to 10098.89MHZ/KHZ together will let you know by friday.God bless you and thank you .edward katiba</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u="sng" dirty="0" smtClean="0">
                <a:solidFill>
                  <a:srgbClr val="0070C0"/>
                </a:solidFill>
                <a:latin typeface="Algerian" pitchFamily="82" charset="0"/>
              </a:rPr>
              <a:t>By the 1</a:t>
            </a:r>
            <a:r>
              <a:rPr lang="en-US" u="sng" baseline="30000" dirty="0" smtClean="0">
                <a:solidFill>
                  <a:srgbClr val="0070C0"/>
                </a:solidFill>
                <a:latin typeface="Algerian" pitchFamily="82" charset="0"/>
              </a:rPr>
              <a:t>st</a:t>
            </a:r>
            <a:r>
              <a:rPr lang="en-US" u="sng" dirty="0" smtClean="0">
                <a:solidFill>
                  <a:srgbClr val="0070C0"/>
                </a:solidFill>
                <a:latin typeface="Algerian" pitchFamily="82" charset="0"/>
              </a:rPr>
              <a:t> of January</a:t>
            </a:r>
            <a:endParaRPr lang="en-US" u="sng" dirty="0">
              <a:solidFill>
                <a:srgbClr val="0070C0"/>
              </a:solidFill>
              <a:latin typeface="Algerian" pitchFamily="82" charset="0"/>
            </a:endParaRPr>
          </a:p>
        </p:txBody>
      </p:sp>
      <p:sp>
        <p:nvSpPr>
          <p:cNvPr id="3" name="Content Placeholder 2"/>
          <p:cNvSpPr>
            <a:spLocks noGrp="1"/>
          </p:cNvSpPr>
          <p:nvPr>
            <p:ph idx="1"/>
          </p:nvPr>
        </p:nvSpPr>
        <p:spPr>
          <a:xfrm>
            <a:off x="0" y="762000"/>
            <a:ext cx="9144000" cy="6096000"/>
          </a:xfrm>
        </p:spPr>
        <p:txBody>
          <a:bodyPr>
            <a:normAutofit lnSpcReduction="10000"/>
          </a:bodyPr>
          <a:lstStyle/>
          <a:p>
            <a:r>
              <a:rPr lang="en-US" dirty="0"/>
              <a:t> From Zambia “I am so delighted to let you know that the radio program is proceeding so well.  One of the very prominent Catholic Jesuits that have vehemently opposed our work died recently of heart failure.  I’m receiving information from brethren in several countries that the program is receiving overwhelming attention.  Many, who knows how many, are listening to the very clear signal.  The program is a blessing to so many.  Thousands are being awakened out of their slumber.”   Praise God!!  We are planning to air the program again shortly.  The possible airing audience with a clear signal is over 100,000,000. </a:t>
            </a: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4953000" cy="1143000"/>
          </a:xfrm>
        </p:spPr>
        <p:txBody>
          <a:bodyPr>
            <a:normAutofit fontScale="90000"/>
          </a:bodyPr>
          <a:lstStyle/>
          <a:p>
            <a:r>
              <a:rPr lang="en-US" u="sng" dirty="0" smtClean="0">
                <a:solidFill>
                  <a:srgbClr val="FF0000"/>
                </a:solidFill>
              </a:rPr>
              <a:t>Threatening Phone Call</a:t>
            </a:r>
            <a:endParaRPr lang="en-US" u="sng" dirty="0">
              <a:solidFill>
                <a:srgbClr val="FF0000"/>
              </a:solidFill>
            </a:endParaRPr>
          </a:p>
        </p:txBody>
      </p:sp>
      <p:sp>
        <p:nvSpPr>
          <p:cNvPr id="4" name="Content Placeholder 3"/>
          <p:cNvSpPr>
            <a:spLocks noGrp="1"/>
          </p:cNvSpPr>
          <p:nvPr>
            <p:ph sz="half" idx="2"/>
          </p:nvPr>
        </p:nvSpPr>
        <p:spPr>
          <a:xfrm>
            <a:off x="4572000" y="0"/>
            <a:ext cx="4572000" cy="6858000"/>
          </a:xfrm>
        </p:spPr>
        <p:txBody>
          <a:bodyPr>
            <a:normAutofit fontScale="85000" lnSpcReduction="20000"/>
          </a:bodyPr>
          <a:lstStyle/>
          <a:p>
            <a:r>
              <a:rPr lang="en-US" dirty="0"/>
              <a:t> </a:t>
            </a:r>
            <a:r>
              <a:rPr lang="en-US" dirty="0" smtClean="0"/>
              <a:t>“Shortly </a:t>
            </a:r>
            <a:r>
              <a:rPr lang="en-US" dirty="0"/>
              <a:t>after beginning the airing of these programs, Edward was contacted by the local police station.  They told him to come to their office immediately.  Upon arriving, Edward was asked by the chief, “Are you familiar with the radio programs currently being broadcast?  Who is this guy, Bill Hughes?  What is your connection to him?’  Edward answered the questions.  Then the men said, ‘We have heard all the programs.  We are currently studying the Bible together, have started keeping the 7</a:t>
            </a:r>
            <a:r>
              <a:rPr lang="en-US" baseline="30000" dirty="0"/>
              <a:t>th</a:t>
            </a:r>
            <a:r>
              <a:rPr lang="en-US" dirty="0"/>
              <a:t> day Sabbath, and want you to come and give us Bible studies so that we can be grounded in these great truths.”  Praise God!</a:t>
            </a:r>
          </a:p>
        </p:txBody>
      </p:sp>
      <p:pic>
        <p:nvPicPr>
          <p:cNvPr id="6146" name="Picture 2" descr="C:\Users\Dad\Contacts\Downloads\images.jpg"/>
          <p:cNvPicPr>
            <a:picLocks noGrp="1" noChangeAspect="1" noChangeArrowheads="1"/>
          </p:cNvPicPr>
          <p:nvPr>
            <p:ph sz="half" idx="1"/>
          </p:nvPr>
        </p:nvPicPr>
        <p:blipFill>
          <a:blip r:embed="rId2" cstate="print"/>
          <a:srcRect/>
          <a:stretch>
            <a:fillRect/>
          </a:stretch>
        </p:blipFill>
        <p:spPr bwMode="auto">
          <a:xfrm>
            <a:off x="0" y="1447800"/>
            <a:ext cx="4572000" cy="5410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u="sng" dirty="0" smtClean="0">
                <a:solidFill>
                  <a:srgbClr val="FF0000"/>
                </a:solidFill>
                <a:latin typeface="Algerian" pitchFamily="82" charset="0"/>
              </a:rPr>
              <a:t>A new President</a:t>
            </a:r>
            <a:endParaRPr lang="en-US" u="sng" dirty="0">
              <a:solidFill>
                <a:srgbClr val="FF0000"/>
              </a:solidFill>
              <a:latin typeface="Algerian" pitchFamily="82" charset="0"/>
            </a:endParaRPr>
          </a:p>
        </p:txBody>
      </p:sp>
      <p:sp>
        <p:nvSpPr>
          <p:cNvPr id="4" name="Content Placeholder 3"/>
          <p:cNvSpPr>
            <a:spLocks noGrp="1"/>
          </p:cNvSpPr>
          <p:nvPr>
            <p:ph sz="half" idx="2"/>
          </p:nvPr>
        </p:nvSpPr>
        <p:spPr>
          <a:xfrm>
            <a:off x="4648200" y="838200"/>
            <a:ext cx="4495800" cy="6019800"/>
          </a:xfrm>
        </p:spPr>
        <p:txBody>
          <a:bodyPr>
            <a:normAutofit/>
          </a:bodyPr>
          <a:lstStyle/>
          <a:p>
            <a:r>
              <a:rPr lang="en-US" dirty="0" smtClean="0"/>
              <a:t>“As </a:t>
            </a:r>
            <a:r>
              <a:rPr lang="en-US" dirty="0"/>
              <a:t>I’ve told you before, the new Zambian President, Michael Sata, is a Jesuit priest and a 33</a:t>
            </a:r>
            <a:r>
              <a:rPr lang="en-US" baseline="30000" dirty="0"/>
              <a:t>rd</a:t>
            </a:r>
            <a:r>
              <a:rPr lang="en-US" dirty="0"/>
              <a:t> degree Mason!  Recently, the Catholics sent him a serious complaint against the radio program.  He has assured them that in 2012 he will pass a law making it illegal to speak ill against another church</a:t>
            </a:r>
            <a:r>
              <a:rPr lang="en-US" dirty="0" smtClean="0"/>
              <a:t>.” </a:t>
            </a:r>
            <a:endParaRPr lang="en-US" dirty="0"/>
          </a:p>
        </p:txBody>
      </p:sp>
      <p:pic>
        <p:nvPicPr>
          <p:cNvPr id="4098" name="Picture 2" descr="C:\Users\Dad\Contacts\Downloads\images.jpg"/>
          <p:cNvPicPr>
            <a:picLocks noGrp="1" noChangeAspect="1" noChangeArrowheads="1"/>
          </p:cNvPicPr>
          <p:nvPr>
            <p:ph sz="half" idx="1"/>
          </p:nvPr>
        </p:nvPicPr>
        <p:blipFill>
          <a:blip r:embed="rId2" cstate="print"/>
          <a:srcRect/>
          <a:stretch>
            <a:fillRect/>
          </a:stretch>
        </p:blipFill>
        <p:spPr bwMode="auto">
          <a:xfrm>
            <a:off x="0" y="838200"/>
            <a:ext cx="4572000" cy="60198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1888</Words>
  <Application>Microsoft Office PowerPoint</Application>
  <PresentationFormat>On-screen Show (4:3)</PresentationFormat>
  <Paragraphs>36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Opportunity</vt:lpstr>
      <vt:lpstr>16 years</vt:lpstr>
      <vt:lpstr>The Map</vt:lpstr>
      <vt:lpstr>Shipping to Edward</vt:lpstr>
      <vt:lpstr>The Plan</vt:lpstr>
      <vt:lpstr>Dec. 14, 2011</vt:lpstr>
      <vt:lpstr>By the 1st of January</vt:lpstr>
      <vt:lpstr>Threatening Phone Call</vt:lpstr>
      <vt:lpstr>A new President</vt:lpstr>
      <vt:lpstr>Late January</vt:lpstr>
      <vt:lpstr>Praise God</vt:lpstr>
      <vt:lpstr>Slide 12</vt:lpstr>
      <vt:lpstr>Spreading </vt:lpstr>
      <vt:lpstr>Praise God!</vt:lpstr>
      <vt:lpstr>Go Ye…………….</vt:lpstr>
      <vt:lpstr>Trouble Lurks</vt:lpstr>
      <vt:lpstr>Heaven Intervenes</vt:lpstr>
      <vt:lpstr>Go Forward</vt:lpstr>
      <vt:lpstr>Praise God!</vt:lpstr>
      <vt:lpstr>Slide 20</vt:lpstr>
    </vt:vector>
  </TitlesOfParts>
  <Company>Southern Adventist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Opportunity</dc:title>
  <dc:creator>Dad</dc:creator>
  <cp:lastModifiedBy>Dad</cp:lastModifiedBy>
  <cp:revision>2</cp:revision>
  <dcterms:created xsi:type="dcterms:W3CDTF">2012-03-11T09:07:34Z</dcterms:created>
  <dcterms:modified xsi:type="dcterms:W3CDTF">2017-02-18T14:17:16Z</dcterms:modified>
</cp:coreProperties>
</file>