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1" d="100"/>
          <a:sy n="71" d="100"/>
        </p:scale>
        <p:origin x="-91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F69F0C-959E-4541-BB77-6D0FD98592DA}" type="datetimeFigureOut">
              <a:rPr lang="en-US" smtClean="0"/>
              <a:pPr/>
              <a:t>7/5/2010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68104-C982-4766-AAB6-E4C43B5053F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69F0C-959E-4541-BB77-6D0FD98592DA}" type="datetimeFigureOut">
              <a:rPr lang="en-US" smtClean="0"/>
              <a:pPr/>
              <a:t>7/5/2010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68104-C982-4766-AAB6-E4C43B5053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69F0C-959E-4541-BB77-6D0FD98592DA}" type="datetimeFigureOut">
              <a:rPr lang="en-US" smtClean="0"/>
              <a:pPr/>
              <a:t>7/5/2010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68104-C982-4766-AAB6-E4C43B5053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69F0C-959E-4541-BB77-6D0FD98592DA}" type="datetimeFigureOut">
              <a:rPr lang="en-US" smtClean="0"/>
              <a:pPr/>
              <a:t>7/5/2010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68104-C982-4766-AAB6-E4C43B5053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F69F0C-959E-4541-BB77-6D0FD98592DA}" type="datetimeFigureOut">
              <a:rPr lang="en-US" smtClean="0"/>
              <a:pPr/>
              <a:t>7/5/2010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68104-C982-4766-AAB6-E4C43B5053F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F69F0C-959E-4541-BB77-6D0FD98592DA}" type="datetimeFigureOut">
              <a:rPr lang="en-US" smtClean="0"/>
              <a:pPr/>
              <a:t>7/5/2010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E68104-C982-4766-AAB6-E4C43B5053F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F69F0C-959E-4541-BB77-6D0FD98592DA}" type="datetimeFigureOut">
              <a:rPr lang="en-US" smtClean="0"/>
              <a:pPr/>
              <a:t>7/5/2010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E68104-C982-4766-AAB6-E4C43B5053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F69F0C-959E-4541-BB77-6D0FD98592DA}" type="datetimeFigureOut">
              <a:rPr lang="en-US" smtClean="0"/>
              <a:pPr/>
              <a:t>7/5/2010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E68104-C982-4766-AAB6-E4C43B5053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F69F0C-959E-4541-BB77-6D0FD98592DA}" type="datetimeFigureOut">
              <a:rPr lang="en-US" smtClean="0"/>
              <a:pPr/>
              <a:t>7/5/2010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E68104-C982-4766-AAB6-E4C43B5053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F69F0C-959E-4541-BB77-6D0FD98592DA}" type="datetimeFigureOut">
              <a:rPr lang="en-US" smtClean="0"/>
              <a:pPr/>
              <a:t>7/5/2010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E68104-C982-4766-AAB6-E4C43B5053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F69F0C-959E-4541-BB77-6D0FD98592DA}" type="datetimeFigureOut">
              <a:rPr lang="en-US" smtClean="0"/>
              <a:pPr/>
              <a:t>7/5/2010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E68104-C982-4766-AAB6-E4C43B5053F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69F0C-959E-4541-BB77-6D0FD98592DA}" type="datetimeFigureOut">
              <a:rPr lang="en-US" smtClean="0"/>
              <a:pPr/>
              <a:t>7/5/2010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E68104-C982-4766-AAB6-E4C43B5053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002060"/>
                </a:solidFill>
              </a:rPr>
              <a:t>Daniel 8, pt.2</a:t>
            </a:r>
            <a:endParaRPr lang="en-US" u="sng" dirty="0">
              <a:solidFill>
                <a:srgbClr val="002060"/>
              </a:solidFill>
            </a:endParaRPr>
          </a:p>
        </p:txBody>
      </p:sp>
      <p:sp>
        <p:nvSpPr>
          <p:cNvPr id="3" name="Subtitle 2"/>
          <p:cNvSpPr>
            <a:spLocks noGrp="1"/>
          </p:cNvSpPr>
          <p:nvPr>
            <p:ph type="subTitle" idx="1"/>
          </p:nvPr>
        </p:nvSpPr>
        <p:spPr/>
        <p:txBody>
          <a:bodyPr/>
          <a:lstStyle/>
          <a:p>
            <a:r>
              <a:rPr lang="en-US" u="sng" dirty="0" smtClean="0">
                <a:solidFill>
                  <a:srgbClr val="7030A0"/>
                </a:solidFill>
              </a:rPr>
              <a:t>The Puzzle is Coming Together</a:t>
            </a:r>
            <a:endParaRPr lang="en-US" u="sng" dirty="0">
              <a:solidFill>
                <a:srgbClr val="7030A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990600"/>
          </a:xfrm>
        </p:spPr>
        <p:txBody>
          <a:bodyPr/>
          <a:lstStyle/>
          <a:p>
            <a:r>
              <a:rPr lang="en-US" u="sng" dirty="0" smtClean="0">
                <a:solidFill>
                  <a:srgbClr val="C00000"/>
                </a:solidFill>
              </a:rPr>
              <a:t>Papal Rome</a:t>
            </a:r>
            <a:endParaRPr lang="en-US" u="sng" dirty="0">
              <a:solidFill>
                <a:srgbClr val="C00000"/>
              </a:solidFill>
            </a:endParaRPr>
          </a:p>
        </p:txBody>
      </p:sp>
      <p:sp>
        <p:nvSpPr>
          <p:cNvPr id="4" name="Content Placeholder 3"/>
          <p:cNvSpPr>
            <a:spLocks noGrp="1"/>
          </p:cNvSpPr>
          <p:nvPr>
            <p:ph sz="half" idx="2"/>
          </p:nvPr>
        </p:nvSpPr>
        <p:spPr>
          <a:xfrm>
            <a:off x="4648200" y="0"/>
            <a:ext cx="4495800" cy="6858000"/>
          </a:xfrm>
        </p:spPr>
        <p:txBody>
          <a:bodyPr>
            <a:noAutofit/>
          </a:bodyPr>
          <a:lstStyle/>
          <a:p>
            <a:r>
              <a:rPr lang="en-US" sz="3200" dirty="0" smtClean="0"/>
              <a:t> In Daniel chapter 7, the non-descript beast and the little horn were used to denote pagan and papal Rome.  In Daniel chapter 8, only the one symbol is used.  The reason is because the characteristics of pagan and papal Rome are identical.  Watch as we look at the characteristics………………………..</a:t>
            </a:r>
            <a:endParaRPr lang="en-US" sz="3200"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1143000"/>
            <a:ext cx="4572000" cy="5714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FF0000"/>
                </a:solidFill>
                <a:latin typeface="Algerian" pitchFamily="82" charset="0"/>
              </a:rPr>
              <a:t>Pagan/Papal Rome look-a-likes</a:t>
            </a:r>
            <a:endParaRPr lang="en-US" u="sng" dirty="0">
              <a:solidFill>
                <a:srgbClr val="FF0000"/>
              </a:solidFill>
              <a:latin typeface="Algerian" pitchFamily="82" charset="0"/>
            </a:endParaRPr>
          </a:p>
        </p:txBody>
      </p:sp>
      <p:sp>
        <p:nvSpPr>
          <p:cNvPr id="3" name="Content Placeholder 2"/>
          <p:cNvSpPr>
            <a:spLocks noGrp="1"/>
          </p:cNvSpPr>
          <p:nvPr>
            <p:ph idx="1"/>
          </p:nvPr>
        </p:nvSpPr>
        <p:spPr/>
        <p:txBody>
          <a:bodyPr>
            <a:normAutofit lnSpcReduction="10000"/>
          </a:bodyPr>
          <a:lstStyle/>
          <a:p>
            <a:r>
              <a:rPr lang="en-US" dirty="0" smtClean="0"/>
              <a:t>1. persecuted the people of God.  (v. </a:t>
            </a:r>
            <a:r>
              <a:rPr lang="en-US" dirty="0" smtClean="0"/>
              <a:t>10)</a:t>
            </a:r>
            <a:endParaRPr lang="en-US" dirty="0" smtClean="0"/>
          </a:p>
          <a:p>
            <a:r>
              <a:rPr lang="en-US" dirty="0" smtClean="0"/>
              <a:t>2. magnified himself against Christ. (</a:t>
            </a:r>
            <a:r>
              <a:rPr lang="en-US" dirty="0" smtClean="0"/>
              <a:t>v.11)  </a:t>
            </a:r>
            <a:endParaRPr lang="en-US" dirty="0" smtClean="0"/>
          </a:p>
          <a:p>
            <a:r>
              <a:rPr lang="en-US" dirty="0" smtClean="0"/>
              <a:t>3. the daily and the sanctuary were assaulted by the little horn. (v. 11)  </a:t>
            </a:r>
          </a:p>
          <a:p>
            <a:r>
              <a:rPr lang="en-US" dirty="0" smtClean="0"/>
              <a:t>4. the truth was trampled. (v. 12) </a:t>
            </a:r>
          </a:p>
          <a:p>
            <a:r>
              <a:rPr lang="en-US" dirty="0" smtClean="0"/>
              <a:t>Both were persecutors of God’s people and both attacked Christ.  Both attacked the sanctuary and both trampled on the truth of God.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normAutofit fontScale="90000"/>
          </a:bodyPr>
          <a:lstStyle/>
          <a:p>
            <a:r>
              <a:rPr lang="en-US" u="sng" dirty="0" smtClean="0">
                <a:solidFill>
                  <a:srgbClr val="0070C0"/>
                </a:solidFill>
                <a:latin typeface="Algerian" pitchFamily="82" charset="0"/>
              </a:rPr>
              <a:t>The Truth is Trampled</a:t>
            </a:r>
            <a:endParaRPr lang="en-US" u="sng" dirty="0">
              <a:solidFill>
                <a:srgbClr val="0070C0"/>
              </a:solidFill>
              <a:latin typeface="Algerian" pitchFamily="82" charset="0"/>
            </a:endParaRPr>
          </a:p>
        </p:txBody>
      </p:sp>
      <p:sp>
        <p:nvSpPr>
          <p:cNvPr id="3" name="Content Placeholder 2"/>
          <p:cNvSpPr>
            <a:spLocks noGrp="1"/>
          </p:cNvSpPr>
          <p:nvPr>
            <p:ph sz="half" idx="1"/>
          </p:nvPr>
        </p:nvSpPr>
        <p:spPr/>
        <p:txBody>
          <a:bodyPr>
            <a:noAutofit/>
          </a:bodyPr>
          <a:lstStyle/>
          <a:p>
            <a:r>
              <a:rPr lang="en-US" sz="3200" dirty="0" smtClean="0"/>
              <a:t>“Thy righteousness is an everlasting righteousness, and </a:t>
            </a:r>
            <a:r>
              <a:rPr lang="en-US" sz="3200" u="sng" dirty="0" smtClean="0"/>
              <a:t>thy law is the truth</a:t>
            </a:r>
            <a:r>
              <a:rPr lang="en-US" sz="3200" dirty="0" smtClean="0"/>
              <a:t>.”  Psalm 119:142</a:t>
            </a:r>
          </a:p>
          <a:p>
            <a:r>
              <a:rPr lang="en-US" sz="3200" dirty="0" smtClean="0"/>
              <a:t>“Thou art near, O LORD; and </a:t>
            </a:r>
            <a:r>
              <a:rPr lang="en-US" sz="3200" u="sng" dirty="0" smtClean="0"/>
              <a:t>all thy commandments are truth.</a:t>
            </a:r>
            <a:r>
              <a:rPr lang="en-US" sz="3200" dirty="0" smtClean="0"/>
              <a:t>”  Psalm 119:151</a:t>
            </a:r>
            <a:endParaRPr lang="en-US" sz="3200" dirty="0"/>
          </a:p>
        </p:txBody>
      </p:sp>
      <p:sp>
        <p:nvSpPr>
          <p:cNvPr id="4" name="Content Placeholder 3"/>
          <p:cNvSpPr>
            <a:spLocks noGrp="1"/>
          </p:cNvSpPr>
          <p:nvPr>
            <p:ph sz="half" idx="2"/>
          </p:nvPr>
        </p:nvSpPr>
        <p:spPr>
          <a:xfrm>
            <a:off x="4648200" y="0"/>
            <a:ext cx="4495800" cy="6858000"/>
          </a:xfrm>
        </p:spPr>
        <p:txBody>
          <a:bodyPr>
            <a:normAutofit/>
          </a:bodyPr>
          <a:lstStyle/>
          <a:p>
            <a:r>
              <a:rPr lang="en-US" sz="3000" dirty="0" smtClean="0"/>
              <a:t>Pagan Rome attacked God’s law by the worship of the sun and their rejection of the 7</a:t>
            </a:r>
            <a:r>
              <a:rPr lang="en-US" sz="3000" baseline="30000" dirty="0" smtClean="0"/>
              <a:t>th</a:t>
            </a:r>
            <a:r>
              <a:rPr lang="en-US" sz="3000" dirty="0" smtClean="0"/>
              <a:t> day Sabbath.  They also were most cruel toward their fellow man.</a:t>
            </a:r>
          </a:p>
          <a:p>
            <a:r>
              <a:rPr lang="en-US" sz="3000" dirty="0" smtClean="0"/>
              <a:t>Papal Rome attacked God’s law by  setting up Sunday worship and by expunging the 2</a:t>
            </a:r>
            <a:r>
              <a:rPr lang="en-US" sz="3000" baseline="30000" dirty="0" smtClean="0"/>
              <a:t>nd</a:t>
            </a:r>
            <a:r>
              <a:rPr lang="en-US" sz="3000" dirty="0" smtClean="0"/>
              <a:t> commandment from God’s law</a:t>
            </a:r>
            <a:r>
              <a:rPr lang="en-US" dirty="0" smtClean="0"/>
              <a: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0070C0"/>
                </a:solidFill>
              </a:rPr>
              <a:t>Heaven’s Response to Rome’s Challenge</a:t>
            </a:r>
            <a:endParaRPr lang="en-US" u="sng" dirty="0">
              <a:solidFill>
                <a:srgbClr val="0070C0"/>
              </a:solidFill>
            </a:endParaRPr>
          </a:p>
        </p:txBody>
      </p:sp>
      <p:sp>
        <p:nvSpPr>
          <p:cNvPr id="3" name="Content Placeholder 2"/>
          <p:cNvSpPr>
            <a:spLocks noGrp="1"/>
          </p:cNvSpPr>
          <p:nvPr>
            <p:ph idx="1"/>
          </p:nvPr>
        </p:nvSpPr>
        <p:spPr/>
        <p:txBody>
          <a:bodyPr>
            <a:noAutofit/>
          </a:bodyPr>
          <a:lstStyle/>
          <a:p>
            <a:r>
              <a:rPr lang="en-US" sz="3600" dirty="0" smtClean="0"/>
              <a:t>“Then I heard one saint speaking, and another saint said unto that certain saint which spake, How long shall be the vision concerning the daily sacrifice, and the transgression of desolation, to give both the sanctuary and the host to be trodden under foot?  And he said unto me, Unto two thousand and three hundred days; then shall the sanctuary be cleansed.” </a:t>
            </a:r>
            <a:endParaRPr lang="en-US"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4114800" cy="1066800"/>
          </a:xfrm>
        </p:spPr>
        <p:txBody>
          <a:bodyPr>
            <a:normAutofit fontScale="90000"/>
          </a:bodyPr>
          <a:lstStyle/>
          <a:p>
            <a:r>
              <a:rPr lang="en-US" u="sng" dirty="0" smtClean="0">
                <a:solidFill>
                  <a:srgbClr val="C00000"/>
                </a:solidFill>
              </a:rPr>
              <a:t>Centuries of Conflict</a:t>
            </a:r>
            <a:endParaRPr lang="en-US" u="sng" dirty="0">
              <a:solidFill>
                <a:srgbClr val="C00000"/>
              </a:solidFill>
            </a:endParaRPr>
          </a:p>
        </p:txBody>
      </p:sp>
      <p:sp>
        <p:nvSpPr>
          <p:cNvPr id="3" name="Content Placeholder 2"/>
          <p:cNvSpPr>
            <a:spLocks noGrp="1"/>
          </p:cNvSpPr>
          <p:nvPr>
            <p:ph sz="half" idx="1"/>
          </p:nvPr>
        </p:nvSpPr>
        <p:spPr>
          <a:xfrm>
            <a:off x="0" y="1600200"/>
            <a:ext cx="4495800" cy="5257800"/>
          </a:xfrm>
        </p:spPr>
        <p:txBody>
          <a:bodyPr>
            <a:noAutofit/>
          </a:bodyPr>
          <a:lstStyle/>
          <a:p>
            <a:r>
              <a:rPr lang="en-US" dirty="0" smtClean="0"/>
              <a:t>For centuries, pagan and papal Rome assaulted:</a:t>
            </a:r>
          </a:p>
          <a:p>
            <a:r>
              <a:rPr lang="en-US" dirty="0" smtClean="0"/>
              <a:t>1. God’s people</a:t>
            </a:r>
          </a:p>
          <a:p>
            <a:r>
              <a:rPr lang="en-US" dirty="0" smtClean="0"/>
              <a:t>2. Christ</a:t>
            </a:r>
          </a:p>
          <a:p>
            <a:r>
              <a:rPr lang="en-US" dirty="0" smtClean="0"/>
              <a:t>3. the sanctuary</a:t>
            </a:r>
          </a:p>
          <a:p>
            <a:r>
              <a:rPr lang="en-US" dirty="0" smtClean="0"/>
              <a:t>4. the law of God</a:t>
            </a:r>
          </a:p>
          <a:p>
            <a:r>
              <a:rPr lang="en-US" dirty="0" smtClean="0"/>
              <a:t>Heavenly beings asked ‘For how long will this be allowed?’</a:t>
            </a:r>
            <a:endParaRPr lang="en-US" dirty="0"/>
          </a:p>
        </p:txBody>
      </p:sp>
      <p:pic>
        <p:nvPicPr>
          <p:cNvPr id="2050" name="Picture 2" descr="C:\Users\Dad\AppData\Local\Temp\ws_Nature_Scene_1024x768.jpg"/>
          <p:cNvPicPr>
            <a:picLocks noGrp="1" noChangeAspect="1" noChangeArrowheads="1"/>
          </p:cNvPicPr>
          <p:nvPr>
            <p:ph sz="half" idx="2"/>
          </p:nvPr>
        </p:nvPicPr>
        <p:blipFill>
          <a:blip r:embed="rId2" cstate="print"/>
          <a:srcRect/>
          <a:stretch>
            <a:fillRect/>
          </a:stretch>
        </p:blipFill>
        <p:spPr bwMode="auto">
          <a:xfrm>
            <a:off x="4343400" y="0"/>
            <a:ext cx="4800600" cy="685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1066800"/>
          </a:xfrm>
        </p:spPr>
        <p:txBody>
          <a:bodyPr/>
          <a:lstStyle/>
          <a:p>
            <a:r>
              <a:rPr lang="en-US" u="sng" dirty="0" smtClean="0">
                <a:solidFill>
                  <a:srgbClr val="C00000"/>
                </a:solidFill>
                <a:latin typeface="Algerian" pitchFamily="82" charset="0"/>
              </a:rPr>
              <a:t>2,300 days</a:t>
            </a:r>
            <a:endParaRPr lang="en-US" u="sng" dirty="0">
              <a:solidFill>
                <a:srgbClr val="C00000"/>
              </a:solidFill>
              <a:latin typeface="Algerian" pitchFamily="82" charset="0"/>
            </a:endParaRPr>
          </a:p>
        </p:txBody>
      </p:sp>
      <p:sp>
        <p:nvSpPr>
          <p:cNvPr id="4" name="Content Placeholder 3"/>
          <p:cNvSpPr>
            <a:spLocks noGrp="1"/>
          </p:cNvSpPr>
          <p:nvPr>
            <p:ph sz="half" idx="2"/>
          </p:nvPr>
        </p:nvSpPr>
        <p:spPr>
          <a:xfrm>
            <a:off x="4648200" y="0"/>
            <a:ext cx="4495800" cy="6858000"/>
          </a:xfrm>
        </p:spPr>
        <p:txBody>
          <a:bodyPr>
            <a:normAutofit lnSpcReduction="10000"/>
          </a:bodyPr>
          <a:lstStyle/>
          <a:p>
            <a:r>
              <a:rPr lang="en-US" dirty="0" smtClean="0"/>
              <a:t>Does the answer fit the question?  Many ‘scholars’ say no.  Many say that the word for cleansed is not the right translation and that this has nothing to do with the cleansing of the heavenly sanctuary.  The word for cleansed is tsadaq.  It means ‘to restore to its rightful place’. On what day in the Jewish year was everything restored to its rightful state?  Everything was made right on the Day of Atonement.</a:t>
            </a:r>
            <a:endParaRPr lang="en-US"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0" y="1143000"/>
            <a:ext cx="47244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1143000"/>
          </a:xfrm>
        </p:spPr>
        <p:txBody>
          <a:bodyPr>
            <a:normAutofit fontScale="90000"/>
          </a:bodyPr>
          <a:lstStyle/>
          <a:p>
            <a:r>
              <a:rPr lang="en-US" u="sng" dirty="0" smtClean="0">
                <a:solidFill>
                  <a:srgbClr val="002060"/>
                </a:solidFill>
              </a:rPr>
              <a:t>Synonymous Terms</a:t>
            </a:r>
            <a:endParaRPr lang="en-US" u="sng" dirty="0">
              <a:solidFill>
                <a:srgbClr val="002060"/>
              </a:solidFill>
            </a:endParaRPr>
          </a:p>
        </p:txBody>
      </p:sp>
      <p:sp>
        <p:nvSpPr>
          <p:cNvPr id="3" name="Content Placeholder 2"/>
          <p:cNvSpPr>
            <a:spLocks noGrp="1"/>
          </p:cNvSpPr>
          <p:nvPr>
            <p:ph sz="half" idx="1"/>
          </p:nvPr>
        </p:nvSpPr>
        <p:spPr>
          <a:xfrm>
            <a:off x="0" y="0"/>
            <a:ext cx="4495800" cy="6858000"/>
          </a:xfrm>
        </p:spPr>
        <p:txBody>
          <a:bodyPr>
            <a:normAutofit lnSpcReduction="10000"/>
          </a:bodyPr>
          <a:lstStyle/>
          <a:p>
            <a:r>
              <a:rPr lang="en-US" sz="3200" dirty="0" smtClean="0"/>
              <a:t>It is amazing that there are three terms used to describe one day in the Jewish calendar.  On the 7</a:t>
            </a:r>
            <a:r>
              <a:rPr lang="en-US" sz="3200" baseline="30000" dirty="0" smtClean="0"/>
              <a:t>th</a:t>
            </a:r>
            <a:r>
              <a:rPr lang="en-US" sz="3200" dirty="0" smtClean="0"/>
              <a:t> month and the 10</a:t>
            </a:r>
            <a:r>
              <a:rPr lang="en-US" sz="3200" baseline="30000" dirty="0" smtClean="0"/>
              <a:t>th</a:t>
            </a:r>
            <a:r>
              <a:rPr lang="en-US" sz="3200" dirty="0" smtClean="0"/>
              <a:t> day, there was:</a:t>
            </a:r>
          </a:p>
          <a:p>
            <a:r>
              <a:rPr lang="en-US" sz="3200" dirty="0" smtClean="0"/>
              <a:t>1. the day of atonement</a:t>
            </a:r>
          </a:p>
          <a:p>
            <a:r>
              <a:rPr lang="en-US" sz="3200" dirty="0" smtClean="0"/>
              <a:t>2. the day of judgment</a:t>
            </a:r>
          </a:p>
          <a:p>
            <a:r>
              <a:rPr lang="en-US" sz="3200" dirty="0" smtClean="0"/>
              <a:t>3. the cleansing of the sanctuary</a:t>
            </a:r>
            <a:r>
              <a:rPr lang="en-US" dirty="0" smtClean="0"/>
              <a:t>.</a:t>
            </a:r>
          </a:p>
          <a:p>
            <a:r>
              <a:rPr lang="en-US" dirty="0" smtClean="0"/>
              <a:t>Leviticus 16 and Leviticus 23:26-32 interchange the terms.</a:t>
            </a:r>
            <a:endParaRPr 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572000" y="1143000"/>
            <a:ext cx="4571999"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lstStyle/>
          <a:p>
            <a:r>
              <a:rPr lang="en-US" u="sng" dirty="0" smtClean="0">
                <a:solidFill>
                  <a:srgbClr val="002060"/>
                </a:solidFill>
              </a:rPr>
              <a:t>Does it Fit?</a:t>
            </a:r>
            <a:endParaRPr lang="en-US" u="sng" dirty="0">
              <a:solidFill>
                <a:srgbClr val="002060"/>
              </a:solidFill>
            </a:endParaRPr>
          </a:p>
        </p:txBody>
      </p:sp>
      <p:sp>
        <p:nvSpPr>
          <p:cNvPr id="3" name="Content Placeholder 2"/>
          <p:cNvSpPr>
            <a:spLocks noGrp="1"/>
          </p:cNvSpPr>
          <p:nvPr>
            <p:ph sz="half" idx="1"/>
          </p:nvPr>
        </p:nvSpPr>
        <p:spPr/>
        <p:txBody>
          <a:bodyPr/>
          <a:lstStyle/>
          <a:p>
            <a:r>
              <a:rPr lang="en-US" dirty="0" smtClean="0"/>
              <a:t>What does the Jewish Day of Atonement have to do with the assaults of pagan and papal Rome on the </a:t>
            </a:r>
          </a:p>
          <a:p>
            <a:r>
              <a:rPr lang="en-US" dirty="0" smtClean="0"/>
              <a:t>1. people of God ?</a:t>
            </a:r>
          </a:p>
          <a:p>
            <a:r>
              <a:rPr lang="en-US" dirty="0" smtClean="0"/>
              <a:t>2. Christ?</a:t>
            </a:r>
          </a:p>
          <a:p>
            <a:r>
              <a:rPr lang="en-US" dirty="0" smtClean="0"/>
              <a:t>3. the sanctuary?</a:t>
            </a:r>
          </a:p>
          <a:p>
            <a:r>
              <a:rPr lang="en-US" dirty="0" smtClean="0"/>
              <a:t>4. the law of God?</a:t>
            </a:r>
            <a:endParaRPr lang="en-US"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4343400" y="0"/>
            <a:ext cx="4800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The Rightful State</a:t>
            </a:r>
            <a:endParaRPr lang="en-US" u="sng"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At the end of this 2,300 year period, there would be a restoration of the truth of the sanctuary in heaven and Christ’s work in the heavenly sanctuary.  There would be a vindication of the people of God in this end-time judgment.  The law of God would be exalted at this time and restored.  </a:t>
            </a:r>
          </a:p>
          <a:p>
            <a:r>
              <a:rPr lang="en-US" dirty="0" smtClean="0"/>
              <a:t>Daniel 8:14 involves a group of people that would restore these great truths that had been trampled on for so long.  A people would exalt these truths to all the world.</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792162"/>
          </a:xfrm>
        </p:spPr>
        <p:txBody>
          <a:bodyPr/>
          <a:lstStyle/>
          <a:p>
            <a:r>
              <a:rPr lang="en-US" u="sng" dirty="0" smtClean="0">
                <a:solidFill>
                  <a:srgbClr val="002060"/>
                </a:solidFill>
              </a:rPr>
              <a:t>2,300 years</a:t>
            </a:r>
            <a:endParaRPr lang="en-US" u="sng" dirty="0">
              <a:solidFill>
                <a:srgbClr val="002060"/>
              </a:solidFill>
            </a:endParaRPr>
          </a:p>
        </p:txBody>
      </p:sp>
      <p:sp>
        <p:nvSpPr>
          <p:cNvPr id="3" name="Content Placeholder 2"/>
          <p:cNvSpPr>
            <a:spLocks noGrp="1"/>
          </p:cNvSpPr>
          <p:nvPr>
            <p:ph sz="half" idx="1"/>
          </p:nvPr>
        </p:nvSpPr>
        <p:spPr>
          <a:xfrm>
            <a:off x="0" y="0"/>
            <a:ext cx="4495800" cy="6858000"/>
          </a:xfrm>
        </p:spPr>
        <p:txBody>
          <a:bodyPr>
            <a:normAutofit/>
          </a:bodyPr>
          <a:lstStyle/>
          <a:p>
            <a:r>
              <a:rPr lang="en-US" dirty="0" smtClean="0"/>
              <a:t>From Daniel 7, we were left with the clue that the judgment takes place after 1798.  Now, we are told that 2,300 years would elapse before judgment or the cleansing of the sanctuary would take place.  We are given no starting date for this time.  In fact, this was the part of the chapter Daniel didn’t understand even the 2,300 years.</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419600" y="1143000"/>
            <a:ext cx="47244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990600"/>
          </a:xfrm>
        </p:spPr>
        <p:txBody>
          <a:bodyPr/>
          <a:lstStyle/>
          <a:p>
            <a:r>
              <a:rPr lang="en-US" u="sng" dirty="0" smtClean="0">
                <a:solidFill>
                  <a:srgbClr val="002060"/>
                </a:solidFill>
              </a:rPr>
              <a:t>The Ram Power</a:t>
            </a:r>
            <a:endParaRPr lang="en-US" u="sng" dirty="0">
              <a:solidFill>
                <a:srgbClr val="002060"/>
              </a:solidFill>
            </a:endParaRPr>
          </a:p>
        </p:txBody>
      </p:sp>
      <p:sp>
        <p:nvSpPr>
          <p:cNvPr id="3" name="Content Placeholder 2"/>
          <p:cNvSpPr>
            <a:spLocks noGrp="1"/>
          </p:cNvSpPr>
          <p:nvPr>
            <p:ph sz="half" idx="1"/>
          </p:nvPr>
        </p:nvSpPr>
        <p:spPr>
          <a:xfrm>
            <a:off x="0" y="0"/>
            <a:ext cx="4495800" cy="6858000"/>
          </a:xfrm>
        </p:spPr>
        <p:txBody>
          <a:bodyPr>
            <a:noAutofit/>
          </a:bodyPr>
          <a:lstStyle/>
          <a:p>
            <a:r>
              <a:rPr lang="en-US" sz="2000" dirty="0" smtClean="0"/>
              <a:t>“ And I saw in a vision; and it came to pass, when I saw, that I was at Shushan in the palace, which is in the province of Elam; and I saw in a vision, and I was by the river of Ulai.  Then I lifted up mine eyes, and saw, and, behold, there stood before the river a ram which had two horns: and the two horns were high; but one was higher than the other, and the higher came up last.  I saw the ram pushing westward, and northward, and southward; so that no beasts might stand before him, neither was there any that could deliver out of his hand; but he did according to his will</a:t>
            </a:r>
            <a:r>
              <a:rPr lang="en-US" sz="2000" u="sng" dirty="0" smtClean="0"/>
              <a:t>, and became great</a:t>
            </a:r>
            <a:r>
              <a:rPr lang="en-US" sz="2000" dirty="0" smtClean="0"/>
              <a:t>.” Daniel 8:2-4</a:t>
            </a:r>
          </a:p>
          <a:p>
            <a:r>
              <a:rPr lang="en-US" sz="2000" dirty="0" smtClean="0"/>
              <a:t>“The ram which thou sawest having two horns are the kings of Media and Persia.”  verse 20</a:t>
            </a:r>
            <a:endParaRPr lang="en-US" sz="2000"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572000" y="762000"/>
            <a:ext cx="4572000" cy="6095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1219200"/>
          </a:xfrm>
        </p:spPr>
        <p:txBody>
          <a:bodyPr>
            <a:normAutofit fontScale="90000"/>
          </a:bodyPr>
          <a:lstStyle/>
          <a:p>
            <a:r>
              <a:rPr lang="en-US" u="sng" dirty="0" smtClean="0">
                <a:solidFill>
                  <a:srgbClr val="002060"/>
                </a:solidFill>
              </a:rPr>
              <a:t>He Didn’t Understand it!</a:t>
            </a:r>
            <a:endParaRPr lang="en-US" u="sng" dirty="0">
              <a:solidFill>
                <a:srgbClr val="002060"/>
              </a:solidFill>
            </a:endParaRPr>
          </a:p>
        </p:txBody>
      </p:sp>
      <p:sp>
        <p:nvSpPr>
          <p:cNvPr id="4" name="Content Placeholder 3"/>
          <p:cNvSpPr>
            <a:spLocks noGrp="1"/>
          </p:cNvSpPr>
          <p:nvPr>
            <p:ph sz="half" idx="2"/>
          </p:nvPr>
        </p:nvSpPr>
        <p:spPr>
          <a:xfrm>
            <a:off x="4648200" y="0"/>
            <a:ext cx="4495800" cy="6858000"/>
          </a:xfrm>
        </p:spPr>
        <p:txBody>
          <a:bodyPr>
            <a:normAutofit/>
          </a:bodyPr>
          <a:lstStyle/>
          <a:p>
            <a:r>
              <a:rPr lang="en-US" sz="3000" dirty="0" smtClean="0"/>
              <a:t>“And the vision of the evening and the morning which was told is true: wherefore shut thou up the vision; for it shall be for many days.  And I Daniel fainted, and was sick certain days; afterward I rose up, and did the king's business; and I was astonished at the vision, but none understood it.”  Dan. 8:26,27</a:t>
            </a:r>
          </a:p>
          <a:p>
            <a:endParaRPr lang="en-US" sz="3000"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1447800"/>
            <a:ext cx="44958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0"/>
            <a:ext cx="4495800" cy="1066800"/>
          </a:xfrm>
        </p:spPr>
        <p:txBody>
          <a:bodyPr>
            <a:normAutofit fontScale="90000"/>
          </a:bodyPr>
          <a:lstStyle/>
          <a:p>
            <a:r>
              <a:rPr lang="en-US" u="sng" dirty="0" smtClean="0">
                <a:solidFill>
                  <a:srgbClr val="002060"/>
                </a:solidFill>
                <a:latin typeface="Algerian" pitchFamily="82" charset="0"/>
              </a:rPr>
              <a:t>The plot thickens</a:t>
            </a:r>
            <a:endParaRPr lang="en-US" u="sng" dirty="0">
              <a:solidFill>
                <a:srgbClr val="002060"/>
              </a:solidFill>
              <a:latin typeface="Algerian" pitchFamily="82" charset="0"/>
            </a:endParaRPr>
          </a:p>
        </p:txBody>
      </p:sp>
      <p:sp>
        <p:nvSpPr>
          <p:cNvPr id="3" name="Content Placeholder 2"/>
          <p:cNvSpPr>
            <a:spLocks noGrp="1"/>
          </p:cNvSpPr>
          <p:nvPr>
            <p:ph sz="half" idx="1"/>
          </p:nvPr>
        </p:nvSpPr>
        <p:spPr>
          <a:xfrm>
            <a:off x="457200" y="0"/>
            <a:ext cx="4038600" cy="6126163"/>
          </a:xfrm>
        </p:spPr>
        <p:txBody>
          <a:bodyPr>
            <a:normAutofit/>
          </a:bodyPr>
          <a:lstStyle/>
          <a:p>
            <a:r>
              <a:rPr lang="en-US" dirty="0" smtClean="0"/>
              <a:t>Daniel understood:</a:t>
            </a:r>
          </a:p>
          <a:p>
            <a:pPr>
              <a:buNone/>
            </a:pPr>
            <a:r>
              <a:rPr lang="en-US" dirty="0" smtClean="0"/>
              <a:t>1. the ram-Media/Persia</a:t>
            </a:r>
          </a:p>
          <a:p>
            <a:pPr>
              <a:buNone/>
            </a:pPr>
            <a:r>
              <a:rPr lang="en-US" dirty="0" smtClean="0"/>
              <a:t>2. the he goat-Greece</a:t>
            </a:r>
          </a:p>
          <a:p>
            <a:pPr>
              <a:buNone/>
            </a:pPr>
            <a:r>
              <a:rPr lang="en-US" dirty="0" smtClean="0"/>
              <a:t>3. The little horn-Pagan and Papal Rome</a:t>
            </a:r>
          </a:p>
          <a:p>
            <a:pPr>
              <a:buNone/>
            </a:pPr>
            <a:r>
              <a:rPr lang="en-US" dirty="0" smtClean="0"/>
              <a:t>The only part that wasn’t clear was the part of the vision that related to time, even the 2,300 years, but Gabriel was told to “make this man to understand the vision.”  verse 16</a:t>
            </a:r>
            <a:endParaRPr lang="en-US" dirty="0"/>
          </a:p>
        </p:txBody>
      </p:sp>
      <p:pic>
        <p:nvPicPr>
          <p:cNvPr id="3075" name="Picture 3"/>
          <p:cNvPicPr>
            <a:picLocks noGrp="1" noChangeAspect="1" noChangeArrowheads="1"/>
          </p:cNvPicPr>
          <p:nvPr>
            <p:ph sz="half" idx="2"/>
          </p:nvPr>
        </p:nvPicPr>
        <p:blipFill>
          <a:blip r:embed="rId2" cstate="print"/>
          <a:srcRect/>
          <a:stretch>
            <a:fillRect/>
          </a:stretch>
        </p:blipFill>
        <p:spPr bwMode="auto">
          <a:xfrm>
            <a:off x="4343400" y="1143000"/>
            <a:ext cx="48006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34400" cy="838200"/>
          </a:xfrm>
        </p:spPr>
        <p:txBody>
          <a:bodyPr>
            <a:normAutofit/>
          </a:bodyPr>
          <a:lstStyle/>
          <a:p>
            <a:r>
              <a:rPr lang="en-US" u="sng" dirty="0" smtClean="0">
                <a:solidFill>
                  <a:srgbClr val="C00000"/>
                </a:solidFill>
              </a:rPr>
              <a:t>In Summation</a:t>
            </a:r>
            <a:endParaRPr lang="en-US" u="sng" dirty="0">
              <a:solidFill>
                <a:srgbClr val="C00000"/>
              </a:solidFill>
            </a:endParaRPr>
          </a:p>
        </p:txBody>
      </p:sp>
      <p:sp>
        <p:nvSpPr>
          <p:cNvPr id="3" name="Content Placeholder 2"/>
          <p:cNvSpPr>
            <a:spLocks noGrp="1"/>
          </p:cNvSpPr>
          <p:nvPr>
            <p:ph sz="half" idx="1"/>
          </p:nvPr>
        </p:nvSpPr>
        <p:spPr>
          <a:xfrm>
            <a:off x="0" y="762000"/>
            <a:ext cx="4495800" cy="6096000"/>
          </a:xfrm>
        </p:spPr>
        <p:txBody>
          <a:bodyPr>
            <a:normAutofit/>
          </a:bodyPr>
          <a:lstStyle/>
          <a:p>
            <a:r>
              <a:rPr lang="en-US" sz="3200" dirty="0" smtClean="0"/>
              <a:t>We know:</a:t>
            </a:r>
          </a:p>
          <a:p>
            <a:r>
              <a:rPr lang="en-US" sz="3200" dirty="0" smtClean="0"/>
              <a:t>The judgment takes place after 1798.</a:t>
            </a:r>
          </a:p>
          <a:p>
            <a:r>
              <a:rPr lang="en-US" sz="3200" dirty="0" smtClean="0"/>
              <a:t>There is a time prophecy of 2,300 years connected to the judgment.</a:t>
            </a:r>
          </a:p>
          <a:p>
            <a:r>
              <a:rPr lang="en-US" sz="3200" dirty="0" smtClean="0"/>
              <a:t>We should see Gabriel again, and when we do, he should explain the 2,300 year prophecy.</a:t>
            </a:r>
            <a:endParaRPr lang="en-US" sz="3200"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419600" y="1066800"/>
            <a:ext cx="47244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Parallels</a:t>
            </a:r>
            <a:endParaRPr lang="en-US" u="sng" dirty="0">
              <a:solidFill>
                <a:srgbClr val="002060"/>
              </a:solidFill>
            </a:endParaRPr>
          </a:p>
        </p:txBody>
      </p:sp>
      <p:sp>
        <p:nvSpPr>
          <p:cNvPr id="3" name="Content Placeholder 2"/>
          <p:cNvSpPr>
            <a:spLocks noGrp="1"/>
          </p:cNvSpPr>
          <p:nvPr>
            <p:ph sz="half" idx="1"/>
          </p:nvPr>
        </p:nvSpPr>
        <p:spPr/>
        <p:txBody>
          <a:bodyPr>
            <a:normAutofit lnSpcReduction="10000"/>
          </a:bodyPr>
          <a:lstStyle/>
          <a:p>
            <a:r>
              <a:rPr lang="en-US" dirty="0" smtClean="0"/>
              <a:t>The ram of Daniel 8 has two horns and one is higher than the other.  This is identical to the bear of Daniel 7 that is lopsided.  These two animals are the same as the chest of arms and silver in Daniel 2.  They all represent Media and Persia. </a:t>
            </a:r>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572000" y="1143000"/>
            <a:ext cx="4572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1417638"/>
          </a:xfrm>
        </p:spPr>
        <p:txBody>
          <a:bodyPr>
            <a:normAutofit fontScale="90000"/>
          </a:bodyPr>
          <a:lstStyle/>
          <a:p>
            <a:r>
              <a:rPr lang="en-US" u="sng" dirty="0" smtClean="0">
                <a:solidFill>
                  <a:srgbClr val="002060"/>
                </a:solidFill>
                <a:latin typeface="Algerian" pitchFamily="82" charset="0"/>
              </a:rPr>
              <a:t>The He Goat lets him have it</a:t>
            </a:r>
            <a:endParaRPr lang="en-US" u="sng" dirty="0">
              <a:solidFill>
                <a:srgbClr val="002060"/>
              </a:solidFill>
              <a:latin typeface="Algerian" pitchFamily="82" charset="0"/>
            </a:endParaRPr>
          </a:p>
        </p:txBody>
      </p:sp>
      <p:sp>
        <p:nvSpPr>
          <p:cNvPr id="4" name="Content Placeholder 3"/>
          <p:cNvSpPr>
            <a:spLocks noGrp="1"/>
          </p:cNvSpPr>
          <p:nvPr>
            <p:ph sz="half" idx="2"/>
          </p:nvPr>
        </p:nvSpPr>
        <p:spPr>
          <a:xfrm>
            <a:off x="4648200" y="0"/>
            <a:ext cx="4495800" cy="6858000"/>
          </a:xfrm>
        </p:spPr>
        <p:txBody>
          <a:bodyPr>
            <a:normAutofit fontScale="77500" lnSpcReduction="20000"/>
          </a:bodyPr>
          <a:lstStyle/>
          <a:p>
            <a:r>
              <a:rPr lang="en-US" dirty="0" smtClean="0"/>
              <a:t>“And as I was considering, behold, an he goat came from the west on the face of the whole earth, and touched not the ground: and the goat had a notable horn between his eyes.  And he came to the ram that had two horns, which I had there seen standing before the river, and ran unto him in the fury of his power. </a:t>
            </a:r>
            <a:r>
              <a:rPr lang="en-US" dirty="0"/>
              <a:t> </a:t>
            </a:r>
            <a:r>
              <a:rPr lang="en-US" dirty="0" smtClean="0"/>
              <a:t>And I saw him come close unto the ram, and he was moved with choler against him, and smote the ram, and brake his two horns: and there was no power in the ram to stand before him, but he cast him down to the ground, and stamped upon him: and there was none that could deliver the ram out of his hand. Therefore the he goat </a:t>
            </a:r>
            <a:r>
              <a:rPr lang="en-US" u="sng" dirty="0" smtClean="0"/>
              <a:t>waxed very great</a:t>
            </a:r>
            <a:r>
              <a:rPr lang="en-US" dirty="0" smtClean="0"/>
              <a:t>: and when he was strong, the great horn was broken; and for it came up four notable ones toward the four winds of heaven.”  Daniel 8:5-8</a:t>
            </a:r>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1295400"/>
            <a:ext cx="48006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1066800"/>
          </a:xfrm>
        </p:spPr>
        <p:txBody>
          <a:bodyPr>
            <a:normAutofit fontScale="90000"/>
          </a:bodyPr>
          <a:lstStyle/>
          <a:p>
            <a:r>
              <a:rPr lang="en-US" u="sng" dirty="0" smtClean="0">
                <a:solidFill>
                  <a:srgbClr val="002060"/>
                </a:solidFill>
              </a:rPr>
              <a:t>The He Goats Identity</a:t>
            </a:r>
            <a:endParaRPr lang="en-US" u="sng" dirty="0">
              <a:solidFill>
                <a:srgbClr val="002060"/>
              </a:solidFill>
            </a:endParaRPr>
          </a:p>
        </p:txBody>
      </p:sp>
      <p:sp>
        <p:nvSpPr>
          <p:cNvPr id="3" name="Content Placeholder 2"/>
          <p:cNvSpPr>
            <a:spLocks noGrp="1"/>
          </p:cNvSpPr>
          <p:nvPr>
            <p:ph sz="half" idx="1"/>
          </p:nvPr>
        </p:nvSpPr>
        <p:spPr>
          <a:xfrm>
            <a:off x="0" y="0"/>
            <a:ext cx="4495800" cy="6858000"/>
          </a:xfrm>
        </p:spPr>
        <p:txBody>
          <a:bodyPr>
            <a:normAutofit/>
          </a:bodyPr>
          <a:lstStyle/>
          <a:p>
            <a:r>
              <a:rPr lang="en-US" dirty="0" smtClean="0"/>
              <a:t>“And the rough goat is the king of Grecia: and the great horn that is between his eyes is the first king.  Now that being broken, whereas four stood up for it, four kingdoms shall stand up out of the nation, but not in his power.”  Daniel 8:21,22</a:t>
            </a:r>
          </a:p>
          <a:p>
            <a:r>
              <a:rPr lang="en-US" dirty="0" smtClean="0"/>
              <a:t>History records the destruction of the Medes and Persians at the hands of Alexander and Greece. </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0" y="1371600"/>
            <a:ext cx="4571999"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Parallels</a:t>
            </a:r>
            <a:endParaRPr lang="en-US" u="sng" dirty="0">
              <a:solidFill>
                <a:srgbClr val="0070C0"/>
              </a:solidFill>
            </a:endParaRPr>
          </a:p>
        </p:txBody>
      </p:sp>
      <p:sp>
        <p:nvSpPr>
          <p:cNvPr id="3" name="Content Placeholder 2"/>
          <p:cNvSpPr>
            <a:spLocks noGrp="1"/>
          </p:cNvSpPr>
          <p:nvPr>
            <p:ph idx="1"/>
          </p:nvPr>
        </p:nvSpPr>
        <p:spPr/>
        <p:txBody>
          <a:bodyPr>
            <a:normAutofit fontScale="92500" lnSpcReduction="10000"/>
          </a:bodyPr>
          <a:lstStyle/>
          <a:p>
            <a:r>
              <a:rPr lang="en-US" dirty="0" smtClean="0"/>
              <a:t>Daniel 2,7, and 8 are following very distinct and clear patterns.  Each covers similar ground with some small variations.  Daniel2 covers the kingdoms, but brings in the Second Coming of Christ.</a:t>
            </a:r>
          </a:p>
          <a:p>
            <a:r>
              <a:rPr lang="en-US" dirty="0" smtClean="0"/>
              <a:t>Daniel 7 covers the kingdoms, but brings in the role of the papacy and the judgment taking place in heaven after 1798.</a:t>
            </a:r>
          </a:p>
          <a:p>
            <a:r>
              <a:rPr lang="en-US" dirty="0" smtClean="0"/>
              <a:t>Thus far, Daniel 8 covers kingdoms and will add its own little ‘twists’ as we proceed.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572000" cy="1417638"/>
          </a:xfrm>
        </p:spPr>
        <p:txBody>
          <a:bodyPr>
            <a:normAutofit fontScale="90000"/>
          </a:bodyPr>
          <a:lstStyle/>
          <a:p>
            <a:r>
              <a:rPr lang="en-US" u="sng" dirty="0" smtClean="0">
                <a:solidFill>
                  <a:srgbClr val="0070C0"/>
                </a:solidFill>
              </a:rPr>
              <a:t>The Little Horn of Daniel 8</a:t>
            </a:r>
            <a:endParaRPr lang="en-US" u="sng" dirty="0">
              <a:solidFill>
                <a:srgbClr val="0070C0"/>
              </a:solidFill>
            </a:endParaRPr>
          </a:p>
        </p:txBody>
      </p:sp>
      <p:sp>
        <p:nvSpPr>
          <p:cNvPr id="3" name="Content Placeholder 2"/>
          <p:cNvSpPr>
            <a:spLocks noGrp="1"/>
          </p:cNvSpPr>
          <p:nvPr>
            <p:ph sz="half" idx="1"/>
          </p:nvPr>
        </p:nvSpPr>
        <p:spPr>
          <a:xfrm>
            <a:off x="0" y="0"/>
            <a:ext cx="4495800" cy="6858000"/>
          </a:xfrm>
        </p:spPr>
        <p:txBody>
          <a:bodyPr>
            <a:normAutofit fontScale="85000" lnSpcReduction="20000"/>
          </a:bodyPr>
          <a:lstStyle/>
          <a:p>
            <a:r>
              <a:rPr lang="en-US" dirty="0" smtClean="0"/>
              <a:t>“And out of one of them came forth a little horn, </a:t>
            </a:r>
            <a:r>
              <a:rPr lang="en-US" u="sng" dirty="0" smtClean="0"/>
              <a:t>which waxed exceeding great</a:t>
            </a:r>
            <a:r>
              <a:rPr lang="en-US" dirty="0" smtClean="0"/>
              <a:t>, toward the south, and toward the east, and toward the pleasant land.  And it waxed great, even to the host of heaven; and it cast down some of the host and of the stars to the ground, and stamped upon them. Yea, he magnified himself even to the prince of the host, and by him the daily sacrifice was taken away, and the place of his sanctuary was cast down.  And an host was given him against the daily sacrifice by reason of transgression, and it cast down the truth to the ground; and it practised, and prospered.”  Daniel 8:9-12</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419600" y="1295400"/>
            <a:ext cx="47244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914400"/>
          </a:xfrm>
        </p:spPr>
        <p:txBody>
          <a:bodyPr/>
          <a:lstStyle/>
          <a:p>
            <a:r>
              <a:rPr lang="en-US" u="sng" dirty="0" smtClean="0">
                <a:solidFill>
                  <a:srgbClr val="C00000"/>
                </a:solidFill>
              </a:rPr>
              <a:t>Pagan Rome</a:t>
            </a:r>
            <a:endParaRPr lang="en-US" u="sng" dirty="0">
              <a:solidFill>
                <a:srgbClr val="C00000"/>
              </a:solidFill>
            </a:endParaRPr>
          </a:p>
        </p:txBody>
      </p:sp>
      <p:sp>
        <p:nvSpPr>
          <p:cNvPr id="4" name="Content Placeholder 3"/>
          <p:cNvSpPr>
            <a:spLocks noGrp="1"/>
          </p:cNvSpPr>
          <p:nvPr>
            <p:ph sz="half" idx="2"/>
          </p:nvPr>
        </p:nvSpPr>
        <p:spPr>
          <a:xfrm>
            <a:off x="4648200" y="762000"/>
            <a:ext cx="4495800" cy="6096000"/>
          </a:xfrm>
        </p:spPr>
        <p:txBody>
          <a:bodyPr>
            <a:normAutofit/>
          </a:bodyPr>
          <a:lstStyle/>
          <a:p>
            <a:r>
              <a:rPr lang="en-US" sz="3000" dirty="0" smtClean="0"/>
              <a:t>The little horn defeats the kingdom of Greece.  By 168 B.C., Pagan Rome began to topple the Western part of the Greek Empire.  For the next century and a half, this dismantling continued until the fall of the Greek kingdom of Ptolemy in 30 B.C. brought a final end to the Greek Empire.</a:t>
            </a:r>
            <a:endParaRPr lang="en-US" sz="3000"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0" y="0"/>
            <a:ext cx="4953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274638"/>
            <a:ext cx="4876800" cy="1143000"/>
          </a:xfrm>
        </p:spPr>
        <p:txBody>
          <a:bodyPr>
            <a:normAutofit fontScale="90000"/>
          </a:bodyPr>
          <a:lstStyle/>
          <a:p>
            <a:r>
              <a:rPr lang="en-US" u="sng" dirty="0" smtClean="0">
                <a:solidFill>
                  <a:srgbClr val="C00000"/>
                </a:solidFill>
              </a:rPr>
              <a:t>Why the Little Horn is not Antiochus Epiphanes</a:t>
            </a:r>
            <a:endParaRPr lang="en-US" u="sng" dirty="0">
              <a:solidFill>
                <a:srgbClr val="C00000"/>
              </a:solidFill>
            </a:endParaRPr>
          </a:p>
        </p:txBody>
      </p:sp>
      <p:sp>
        <p:nvSpPr>
          <p:cNvPr id="3" name="Content Placeholder 2"/>
          <p:cNvSpPr>
            <a:spLocks noGrp="1"/>
          </p:cNvSpPr>
          <p:nvPr>
            <p:ph sz="half" idx="1"/>
          </p:nvPr>
        </p:nvSpPr>
        <p:spPr>
          <a:xfrm>
            <a:off x="0" y="533400"/>
            <a:ext cx="4495800" cy="6324600"/>
          </a:xfrm>
        </p:spPr>
        <p:txBody>
          <a:bodyPr>
            <a:normAutofit fontScale="92500" lnSpcReduction="20000"/>
          </a:bodyPr>
          <a:lstStyle/>
          <a:p>
            <a:r>
              <a:rPr lang="en-US" dirty="0" smtClean="0"/>
              <a:t>Antiochus was one leader of the Seleucid Kingdom, a division of Alexander’s Empire of Greece.  He reigned from 175-164 B.C.  This reign was only in the Seleucid part of the kingdom.  The prophecy says that the little horn came from the west and that it waxed exceeding great; this did not happen to Antiochus.  Antiochus did not exceed the power of the Greek kingdom; he was part of it!</a:t>
            </a:r>
          </a:p>
          <a:p>
            <a:r>
              <a:rPr lang="en-US" dirty="0" smtClean="0"/>
              <a:t>The little horn of Daniel 8 is Pagan  Rome and something else……………………………………………..</a:t>
            </a:r>
            <a:endParaRPr 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572000" y="1701006"/>
            <a:ext cx="4571999" cy="51569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1039</TotalTime>
  <Words>1754</Words>
  <Application>Microsoft Office PowerPoint</Application>
  <PresentationFormat>On-screen Show (4:3)</PresentationFormat>
  <Paragraphs>77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Daniel 8, pt.2</vt:lpstr>
      <vt:lpstr>The Ram Power</vt:lpstr>
      <vt:lpstr>Parallels</vt:lpstr>
      <vt:lpstr>The He Goat lets him have it</vt:lpstr>
      <vt:lpstr>The He Goats Identity</vt:lpstr>
      <vt:lpstr>Parallels</vt:lpstr>
      <vt:lpstr>The Little Horn of Daniel 8</vt:lpstr>
      <vt:lpstr>Pagan Rome</vt:lpstr>
      <vt:lpstr>Why the Little Horn is not Antiochus Epiphanes</vt:lpstr>
      <vt:lpstr>Papal Rome</vt:lpstr>
      <vt:lpstr>Pagan/Papal Rome look-a-likes</vt:lpstr>
      <vt:lpstr>The Truth is Trampled</vt:lpstr>
      <vt:lpstr>Heaven’s Response to Rome’s Challenge</vt:lpstr>
      <vt:lpstr>Centuries of Conflict</vt:lpstr>
      <vt:lpstr>2,300 days</vt:lpstr>
      <vt:lpstr>Synonymous Terms</vt:lpstr>
      <vt:lpstr>Does it Fit?</vt:lpstr>
      <vt:lpstr>The Rightful State</vt:lpstr>
      <vt:lpstr>2,300 years</vt:lpstr>
      <vt:lpstr>He Didn’t Understand it!</vt:lpstr>
      <vt:lpstr>The plot thickens</vt:lpstr>
      <vt:lpstr>In Summation</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 8, pt.2</dc:title>
  <dc:creator>Dad</dc:creator>
  <cp:lastModifiedBy>Dad</cp:lastModifiedBy>
  <cp:revision>11</cp:revision>
  <dcterms:created xsi:type="dcterms:W3CDTF">2009-12-12T12:42:45Z</dcterms:created>
  <dcterms:modified xsi:type="dcterms:W3CDTF">2010-07-06T15:42:37Z</dcterms:modified>
</cp:coreProperties>
</file>