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8" r:id="rId5"/>
    <p:sldId id="271" r:id="rId6"/>
    <p:sldId id="272" r:id="rId7"/>
    <p:sldId id="273" r:id="rId8"/>
    <p:sldId id="262" r:id="rId9"/>
    <p:sldId id="259" r:id="rId10"/>
    <p:sldId id="260" r:id="rId11"/>
    <p:sldId id="263" r:id="rId12"/>
    <p:sldId id="264" r:id="rId13"/>
    <p:sldId id="265" r:id="rId14"/>
    <p:sldId id="266" r:id="rId15"/>
    <p:sldId id="267" r:id="rId16"/>
    <p:sldId id="268" r:id="rId17"/>
    <p:sldId id="270" r:id="rId18"/>
    <p:sldId id="27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7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964A57-BD96-4D73-9309-AAAAB7B853CB}"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A6A0DB-D6F3-4338-8A32-090A7832F42E}" type="slidenum">
              <a:rPr lang="en-US" smtClean="0"/>
              <a:t>‹#›</a:t>
            </a:fld>
            <a:endParaRPr lang="en-US"/>
          </a:p>
        </p:txBody>
      </p:sp>
    </p:spTree>
    <p:extLst>
      <p:ext uri="{BB962C8B-B14F-4D97-AF65-F5344CB8AC3E}">
        <p14:creationId xmlns:p14="http://schemas.microsoft.com/office/powerpoint/2010/main" val="1244417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964A57-BD96-4D73-9309-AAAAB7B853CB}"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A6A0DB-D6F3-4338-8A32-090A7832F42E}" type="slidenum">
              <a:rPr lang="en-US" smtClean="0"/>
              <a:t>‹#›</a:t>
            </a:fld>
            <a:endParaRPr lang="en-US"/>
          </a:p>
        </p:txBody>
      </p:sp>
    </p:spTree>
    <p:extLst>
      <p:ext uri="{BB962C8B-B14F-4D97-AF65-F5344CB8AC3E}">
        <p14:creationId xmlns:p14="http://schemas.microsoft.com/office/powerpoint/2010/main" val="849298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964A57-BD96-4D73-9309-AAAAB7B853CB}"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A6A0DB-D6F3-4338-8A32-090A7832F42E}" type="slidenum">
              <a:rPr lang="en-US" smtClean="0"/>
              <a:t>‹#›</a:t>
            </a:fld>
            <a:endParaRPr lang="en-US"/>
          </a:p>
        </p:txBody>
      </p:sp>
    </p:spTree>
    <p:extLst>
      <p:ext uri="{BB962C8B-B14F-4D97-AF65-F5344CB8AC3E}">
        <p14:creationId xmlns:p14="http://schemas.microsoft.com/office/powerpoint/2010/main" val="831253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964A57-BD96-4D73-9309-AAAAB7B853CB}"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A6A0DB-D6F3-4338-8A32-090A7832F42E}" type="slidenum">
              <a:rPr lang="en-US" smtClean="0"/>
              <a:t>‹#›</a:t>
            </a:fld>
            <a:endParaRPr lang="en-US"/>
          </a:p>
        </p:txBody>
      </p:sp>
    </p:spTree>
    <p:extLst>
      <p:ext uri="{BB962C8B-B14F-4D97-AF65-F5344CB8AC3E}">
        <p14:creationId xmlns:p14="http://schemas.microsoft.com/office/powerpoint/2010/main" val="4168596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C964A57-BD96-4D73-9309-AAAAB7B853CB}"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A6A0DB-D6F3-4338-8A32-090A7832F42E}" type="slidenum">
              <a:rPr lang="en-US" smtClean="0"/>
              <a:t>‹#›</a:t>
            </a:fld>
            <a:endParaRPr lang="en-US"/>
          </a:p>
        </p:txBody>
      </p:sp>
    </p:spTree>
    <p:extLst>
      <p:ext uri="{BB962C8B-B14F-4D97-AF65-F5344CB8AC3E}">
        <p14:creationId xmlns:p14="http://schemas.microsoft.com/office/powerpoint/2010/main" val="2163381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964A57-BD96-4D73-9309-AAAAB7B853CB}"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A6A0DB-D6F3-4338-8A32-090A7832F42E}" type="slidenum">
              <a:rPr lang="en-US" smtClean="0"/>
              <a:t>‹#›</a:t>
            </a:fld>
            <a:endParaRPr lang="en-US"/>
          </a:p>
        </p:txBody>
      </p:sp>
    </p:spTree>
    <p:extLst>
      <p:ext uri="{BB962C8B-B14F-4D97-AF65-F5344CB8AC3E}">
        <p14:creationId xmlns:p14="http://schemas.microsoft.com/office/powerpoint/2010/main" val="320622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964A57-BD96-4D73-9309-AAAAB7B853CB}" type="datetimeFigureOut">
              <a:rPr lang="en-US" smtClean="0"/>
              <a:t>9/18/2019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A6A0DB-D6F3-4338-8A32-090A7832F42E}" type="slidenum">
              <a:rPr lang="en-US" smtClean="0"/>
              <a:t>‹#›</a:t>
            </a:fld>
            <a:endParaRPr lang="en-US"/>
          </a:p>
        </p:txBody>
      </p:sp>
    </p:spTree>
    <p:extLst>
      <p:ext uri="{BB962C8B-B14F-4D97-AF65-F5344CB8AC3E}">
        <p14:creationId xmlns:p14="http://schemas.microsoft.com/office/powerpoint/2010/main" val="968703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964A57-BD96-4D73-9309-AAAAB7B853CB}" type="datetimeFigureOut">
              <a:rPr lang="en-US" smtClean="0"/>
              <a:t>9/18/2019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A6A0DB-D6F3-4338-8A32-090A7832F42E}" type="slidenum">
              <a:rPr lang="en-US" smtClean="0"/>
              <a:t>‹#›</a:t>
            </a:fld>
            <a:endParaRPr lang="en-US"/>
          </a:p>
        </p:txBody>
      </p:sp>
    </p:spTree>
    <p:extLst>
      <p:ext uri="{BB962C8B-B14F-4D97-AF65-F5344CB8AC3E}">
        <p14:creationId xmlns:p14="http://schemas.microsoft.com/office/powerpoint/2010/main" val="2005624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964A57-BD96-4D73-9309-AAAAB7B853CB}" type="datetimeFigureOut">
              <a:rPr lang="en-US" smtClean="0"/>
              <a:t>9/18/2019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A6A0DB-D6F3-4338-8A32-090A7832F42E}" type="slidenum">
              <a:rPr lang="en-US" smtClean="0"/>
              <a:t>‹#›</a:t>
            </a:fld>
            <a:endParaRPr lang="en-US"/>
          </a:p>
        </p:txBody>
      </p:sp>
    </p:spTree>
    <p:extLst>
      <p:ext uri="{BB962C8B-B14F-4D97-AF65-F5344CB8AC3E}">
        <p14:creationId xmlns:p14="http://schemas.microsoft.com/office/powerpoint/2010/main" val="3782379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C964A57-BD96-4D73-9309-AAAAB7B853CB}"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A6A0DB-D6F3-4338-8A32-090A7832F42E}" type="slidenum">
              <a:rPr lang="en-US" smtClean="0"/>
              <a:t>‹#›</a:t>
            </a:fld>
            <a:endParaRPr lang="en-US"/>
          </a:p>
        </p:txBody>
      </p:sp>
    </p:spTree>
    <p:extLst>
      <p:ext uri="{BB962C8B-B14F-4D97-AF65-F5344CB8AC3E}">
        <p14:creationId xmlns:p14="http://schemas.microsoft.com/office/powerpoint/2010/main" val="1378954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C964A57-BD96-4D73-9309-AAAAB7B853CB}"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A6A0DB-D6F3-4338-8A32-090A7832F42E}" type="slidenum">
              <a:rPr lang="en-US" smtClean="0"/>
              <a:t>‹#›</a:t>
            </a:fld>
            <a:endParaRPr lang="en-US"/>
          </a:p>
        </p:txBody>
      </p:sp>
    </p:spTree>
    <p:extLst>
      <p:ext uri="{BB962C8B-B14F-4D97-AF65-F5344CB8AC3E}">
        <p14:creationId xmlns:p14="http://schemas.microsoft.com/office/powerpoint/2010/main" val="597624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964A57-BD96-4D73-9309-AAAAB7B853CB}" type="datetimeFigureOut">
              <a:rPr lang="en-US" smtClean="0"/>
              <a:t>9/18/2019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A6A0DB-D6F3-4338-8A32-090A7832F42E}" type="slidenum">
              <a:rPr lang="en-US" smtClean="0"/>
              <a:t>‹#›</a:t>
            </a:fld>
            <a:endParaRPr lang="en-US"/>
          </a:p>
        </p:txBody>
      </p:sp>
    </p:spTree>
    <p:extLst>
      <p:ext uri="{BB962C8B-B14F-4D97-AF65-F5344CB8AC3E}">
        <p14:creationId xmlns:p14="http://schemas.microsoft.com/office/powerpoint/2010/main" val="28651446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u="sng" dirty="0" smtClean="0">
                <a:solidFill>
                  <a:srgbClr val="FF0000"/>
                </a:solidFill>
              </a:rPr>
              <a:t>Holy Spirit</a:t>
            </a:r>
            <a:endParaRPr lang="en-US" b="1" i="1" u="sng" dirty="0">
              <a:solidFill>
                <a:srgbClr val="FF0000"/>
              </a:solidFill>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3451671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23899"/>
          </a:xfrm>
        </p:spPr>
        <p:txBody>
          <a:bodyPr>
            <a:normAutofit/>
          </a:bodyPr>
          <a:lstStyle/>
          <a:p>
            <a:r>
              <a:rPr lang="en-US" dirty="0" smtClean="0"/>
              <a:t>                               </a:t>
            </a:r>
            <a:r>
              <a:rPr lang="en-US" b="1" i="1" u="sng" dirty="0" smtClean="0">
                <a:solidFill>
                  <a:srgbClr val="FF0000"/>
                </a:solidFill>
              </a:rPr>
              <a:t>Pentecost!</a:t>
            </a:r>
            <a:endParaRPr lang="en-US" b="1" i="1" u="sng" dirty="0">
              <a:solidFill>
                <a:srgbClr val="FF0000"/>
              </a:solidFill>
            </a:endParaRPr>
          </a:p>
        </p:txBody>
      </p:sp>
      <p:sp>
        <p:nvSpPr>
          <p:cNvPr id="3" name="Content Placeholder 2"/>
          <p:cNvSpPr>
            <a:spLocks noGrp="1"/>
          </p:cNvSpPr>
          <p:nvPr>
            <p:ph idx="1"/>
          </p:nvPr>
        </p:nvSpPr>
        <p:spPr>
          <a:xfrm>
            <a:off x="0" y="622300"/>
            <a:ext cx="12192000" cy="6235699"/>
          </a:xfrm>
        </p:spPr>
        <p:txBody>
          <a:bodyPr>
            <a:normAutofit/>
          </a:bodyPr>
          <a:lstStyle/>
          <a:p>
            <a:r>
              <a:rPr lang="en-US" sz="3600" dirty="0" smtClean="0"/>
              <a:t>“And when the day of Pentecost was fully come, they were all with one accord in one place. And suddenly there came a sound from heaven as of a rushing mighty wind, and it filled all the house where they were sitting. And there appeared unto them cloven tongues like as of fire, and it sat upon each of them. </a:t>
            </a:r>
            <a:r>
              <a:rPr lang="en-US" sz="3600" b="1" i="1" u="sng" dirty="0" smtClean="0"/>
              <a:t>And they were all filled with the Holy Ghost, and began to speak with other tongues, as the Spirit gave them utterance.</a:t>
            </a:r>
            <a:r>
              <a:rPr lang="en-US" sz="3600" dirty="0" smtClean="0"/>
              <a:t>”  Acts 2:1-4</a:t>
            </a:r>
          </a:p>
          <a:p>
            <a:r>
              <a:rPr lang="en-US" sz="3600" dirty="0" smtClean="0"/>
              <a:t>At Pentecost, the Holy Spirit came down in fulfillment of Christ’s promise to the disciples.  However, this was not only in fulfillment of Christ’s promise; this was also in fulfillment of Joel’s promise, as Peter so clearly states!</a:t>
            </a:r>
          </a:p>
        </p:txBody>
      </p:sp>
    </p:spTree>
    <p:extLst>
      <p:ext uri="{BB962C8B-B14F-4D97-AF65-F5344CB8AC3E}">
        <p14:creationId xmlns:p14="http://schemas.microsoft.com/office/powerpoint/2010/main" val="9253352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60399"/>
          </a:xfrm>
        </p:spPr>
        <p:txBody>
          <a:bodyPr>
            <a:normAutofit fontScale="90000"/>
          </a:bodyPr>
          <a:lstStyle/>
          <a:p>
            <a:r>
              <a:rPr lang="en-US" dirty="0" smtClean="0"/>
              <a:t>                               </a:t>
            </a:r>
            <a:r>
              <a:rPr lang="en-US" b="1" i="1" u="sng" dirty="0" smtClean="0">
                <a:solidFill>
                  <a:srgbClr val="C00000"/>
                </a:solidFill>
              </a:rPr>
              <a:t>Peter Affirms!                                </a:t>
            </a:r>
            <a:endParaRPr lang="en-US" b="1" i="1" u="sng" dirty="0">
              <a:solidFill>
                <a:srgbClr val="C00000"/>
              </a:solidFill>
            </a:endParaRPr>
          </a:p>
        </p:txBody>
      </p:sp>
      <p:sp>
        <p:nvSpPr>
          <p:cNvPr id="3" name="Content Placeholder 2"/>
          <p:cNvSpPr>
            <a:spLocks noGrp="1"/>
          </p:cNvSpPr>
          <p:nvPr>
            <p:ph idx="1"/>
          </p:nvPr>
        </p:nvSpPr>
        <p:spPr>
          <a:xfrm>
            <a:off x="0" y="520700"/>
            <a:ext cx="12192000" cy="6337299"/>
          </a:xfrm>
        </p:spPr>
        <p:txBody>
          <a:bodyPr>
            <a:noAutofit/>
          </a:bodyPr>
          <a:lstStyle/>
          <a:p>
            <a:r>
              <a:rPr lang="en-US" sz="3200" dirty="0" smtClean="0"/>
              <a:t>“But Peter, standing up with the eleven, lifted up his voice, and said unto them, Ye men of Judaea, and all ye that dwell at Jerusalem, be this known unto you, and hearken to my words: For these are not drunken, as ye suppose, seeing it is but the third hour of the day. But this is that which was spoken by the prophet Joel; And it shall come to pass in the last days, saith God, I will pour out of </a:t>
            </a:r>
            <a:r>
              <a:rPr lang="en-US" sz="3200" b="1" i="1" u="sng" dirty="0" smtClean="0"/>
              <a:t>my Spirit </a:t>
            </a:r>
            <a:r>
              <a:rPr lang="en-US" sz="3200" dirty="0" smtClean="0"/>
              <a:t>upon all flesh: and your sons and your daughters shall prophesy, and your young men shall see visions, and your old men shall dream dreams: And on my servants and on my handmaidens I will pour out in those days of </a:t>
            </a:r>
            <a:r>
              <a:rPr lang="en-US" sz="3200" b="1" i="1" u="sng" dirty="0" smtClean="0"/>
              <a:t>my Spirit</a:t>
            </a:r>
            <a:r>
              <a:rPr lang="en-US" sz="3200" dirty="0" smtClean="0"/>
              <a:t>; and they shall prophesy: And I will shew wonders in heaven above, and signs in the earth beneath; blood, and fire, and vapour of smoke: The sun shall be turned into darkness, and the moon into blood, before that great and notable day of the Lord come:”  Acts 2:14-20</a:t>
            </a:r>
            <a:endParaRPr lang="en-US" sz="3200" dirty="0"/>
          </a:p>
        </p:txBody>
      </p:sp>
    </p:spTree>
    <p:extLst>
      <p:ext uri="{BB962C8B-B14F-4D97-AF65-F5344CB8AC3E}">
        <p14:creationId xmlns:p14="http://schemas.microsoft.com/office/powerpoint/2010/main" val="26704325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76299"/>
          </a:xfrm>
        </p:spPr>
        <p:txBody>
          <a:bodyPr>
            <a:normAutofit fontScale="90000"/>
          </a:bodyPr>
          <a:lstStyle/>
          <a:p>
            <a:r>
              <a:rPr lang="en-US" b="1" i="1" u="sng" dirty="0" smtClean="0">
                <a:solidFill>
                  <a:srgbClr val="0070C0"/>
                </a:solidFill>
              </a:rPr>
              <a:t>Jesus Refers to Holy Spirit/Joel Says ‘My Spirit’ Same Thing!</a:t>
            </a:r>
            <a:endParaRPr lang="en-US" b="1" i="1" u="sng" dirty="0">
              <a:solidFill>
                <a:srgbClr val="0070C0"/>
              </a:solidFill>
            </a:endParaRPr>
          </a:p>
        </p:txBody>
      </p:sp>
      <p:sp>
        <p:nvSpPr>
          <p:cNvPr id="3" name="Content Placeholder 2"/>
          <p:cNvSpPr>
            <a:spLocks noGrp="1"/>
          </p:cNvSpPr>
          <p:nvPr>
            <p:ph idx="1"/>
          </p:nvPr>
        </p:nvSpPr>
        <p:spPr>
          <a:xfrm>
            <a:off x="0" y="711200"/>
            <a:ext cx="12192000" cy="6146800"/>
          </a:xfrm>
        </p:spPr>
        <p:txBody>
          <a:bodyPr>
            <a:normAutofit/>
          </a:bodyPr>
          <a:lstStyle/>
          <a:p>
            <a:r>
              <a:rPr lang="en-US" sz="3600" dirty="0" smtClean="0"/>
              <a:t>Jesus clearly is talking about the Holy Spirit; a distinct Person, the Third Person of the Godhead!  Peter says the work of the Holy Spirit is in fulfillment of Joel 2.  There, the Holy Spirit is referred to as ‘My Spirit.’  THEREFORE, when the Bible uses My Spirit or Spirit of God, these terms are synonymous with the Holy Spirit or 3</a:t>
            </a:r>
            <a:r>
              <a:rPr lang="en-US" sz="3600" baseline="30000" dirty="0" smtClean="0"/>
              <a:t>rd</a:t>
            </a:r>
            <a:r>
              <a:rPr lang="en-US" sz="3600" dirty="0" smtClean="0"/>
              <a:t> Person of the Godhead.  It is DEAD wrong to take My Spirit or Spirit of God and make it sound as though that relegates the Holy Spirit to an entity totally dependent on the Father or the Son.  The Bible clearly does not teach this.  The Holy Spirit stands forth as the divine, 3</a:t>
            </a:r>
            <a:r>
              <a:rPr lang="en-US" sz="3600" baseline="30000" dirty="0" smtClean="0"/>
              <a:t>rd</a:t>
            </a:r>
            <a:r>
              <a:rPr lang="en-US" sz="3600" dirty="0" smtClean="0"/>
              <a:t> Person of the Godhead, clearly distinct and separate from the Father and the Son!</a:t>
            </a:r>
            <a:endParaRPr lang="en-US" sz="3600" dirty="0"/>
          </a:p>
        </p:txBody>
      </p:sp>
    </p:spTree>
    <p:extLst>
      <p:ext uri="{BB962C8B-B14F-4D97-AF65-F5344CB8AC3E}">
        <p14:creationId xmlns:p14="http://schemas.microsoft.com/office/powerpoint/2010/main" val="14407462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27100"/>
          </a:xfrm>
        </p:spPr>
        <p:txBody>
          <a:bodyPr>
            <a:normAutofit/>
          </a:bodyPr>
          <a:lstStyle/>
          <a:p>
            <a:r>
              <a:rPr lang="en-US" dirty="0" smtClean="0"/>
              <a:t>                                   </a:t>
            </a:r>
            <a:r>
              <a:rPr lang="en-US" b="1" i="1" u="sng" dirty="0" smtClean="0">
                <a:solidFill>
                  <a:srgbClr val="C00000"/>
                </a:solidFill>
              </a:rPr>
              <a:t>Wow!</a:t>
            </a:r>
            <a:endParaRPr lang="en-US" b="1" i="1" u="sng" dirty="0">
              <a:solidFill>
                <a:srgbClr val="C00000"/>
              </a:solidFill>
            </a:endParaRPr>
          </a:p>
        </p:txBody>
      </p:sp>
      <p:sp>
        <p:nvSpPr>
          <p:cNvPr id="3" name="Content Placeholder 2"/>
          <p:cNvSpPr>
            <a:spLocks noGrp="1"/>
          </p:cNvSpPr>
          <p:nvPr>
            <p:ph idx="1"/>
          </p:nvPr>
        </p:nvSpPr>
        <p:spPr>
          <a:xfrm>
            <a:off x="0" y="711200"/>
            <a:ext cx="12192000" cy="6146799"/>
          </a:xfrm>
        </p:spPr>
        <p:txBody>
          <a:bodyPr>
            <a:normAutofit fontScale="92500" lnSpcReduction="10000"/>
          </a:bodyPr>
          <a:lstStyle/>
          <a:p>
            <a:r>
              <a:rPr lang="en-US" sz="3200" dirty="0" smtClean="0"/>
              <a:t>“I am instructed to say, The sentiments of those who are searching for advanced scientific ideas are not to be trusted. Such representations as the following are made: "The Father is as the light invisible: the Son is as the light embodied; the Spirit is the light shed abroad." "The Father is like the dew, invisible vapor; the Son is like the dew gathered in beauteous form; the Spirit is like the dew fallen to the seat of life." Another representation: "The Father is like the invisible vapor; the Son is like the leaden cloud; the Spirit is rain fallen and working in refreshing power.“ All these spiritualistic representations are simply nothingness. They are imperfect, untrue. They weaken and diminish the Majesty which not earthy likeness can be compared to. God cannot be compared with the things His hands have made. These are mere earthly things, suffering under the curse of God because of the sins of man. The Father cannot be described by the things of earth. The Father is all the fullness of the Godhead bodily, and is invisible to mortal sight…….</a:t>
            </a:r>
          </a:p>
          <a:p>
            <a:endParaRPr lang="en-US" dirty="0" smtClean="0"/>
          </a:p>
        </p:txBody>
      </p:sp>
    </p:spTree>
    <p:extLst>
      <p:ext uri="{BB962C8B-B14F-4D97-AF65-F5344CB8AC3E}">
        <p14:creationId xmlns:p14="http://schemas.microsoft.com/office/powerpoint/2010/main" val="30714064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41400"/>
          </a:xfrm>
        </p:spPr>
        <p:txBody>
          <a:bodyPr>
            <a:normAutofit/>
          </a:bodyPr>
          <a:lstStyle/>
          <a:p>
            <a:r>
              <a:rPr lang="en-US" dirty="0" smtClean="0"/>
              <a:t>                           </a:t>
            </a:r>
            <a:r>
              <a:rPr lang="en-US" b="1" i="1" u="sng" dirty="0" smtClean="0">
                <a:solidFill>
                  <a:srgbClr val="FF0000"/>
                </a:solidFill>
                <a:latin typeface="Algerian" panose="04020705040A02060702" pitchFamily="82" charset="0"/>
              </a:rPr>
              <a:t>Continued!</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idx="1"/>
          </p:nvPr>
        </p:nvSpPr>
        <p:spPr>
          <a:xfrm>
            <a:off x="0" y="800100"/>
            <a:ext cx="12192000" cy="6057899"/>
          </a:xfrm>
        </p:spPr>
        <p:txBody>
          <a:bodyPr>
            <a:noAutofit/>
          </a:bodyPr>
          <a:lstStyle/>
          <a:p>
            <a:r>
              <a:rPr lang="en-US" sz="3200" dirty="0" smtClean="0"/>
              <a:t>“…..The Son is all the fullness of the Godhead manifested. The Word of God declares Him to be "the express image of His person." "God so loved the world, that He gave His only-begotten Son, that whosoever believeth in Him should not perish, but have everlasting life." Here is shown the personality of the Father. The Comforter that Christ promised to send after He ascended to heaven, is the Spirit in all the fullness of the Godhead, making manifest the power of divine grace to all who receive and believe in Christ as a personal Saviour. There are three living persons of the heavenly trio; in the name of these three great powers --the Father, the Son, and the Holy Spirit--those who receive Christ by living faith are baptized, and these powers will co-operate with the obedient subjects of heaven in their efforts to live the new life in Christ.-- Special Testimonies, Series B, No. 7, pp. 62, 63. (1905) </a:t>
            </a:r>
          </a:p>
          <a:p>
            <a:endParaRPr lang="en-US" sz="3200" dirty="0"/>
          </a:p>
        </p:txBody>
      </p:sp>
    </p:spTree>
    <p:extLst>
      <p:ext uri="{BB962C8B-B14F-4D97-AF65-F5344CB8AC3E}">
        <p14:creationId xmlns:p14="http://schemas.microsoft.com/office/powerpoint/2010/main" val="19543754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11199"/>
          </a:xfrm>
        </p:spPr>
        <p:txBody>
          <a:bodyPr/>
          <a:lstStyle/>
          <a:p>
            <a:r>
              <a:rPr lang="en-US" dirty="0" smtClean="0"/>
              <a:t>                               </a:t>
            </a:r>
            <a:r>
              <a:rPr lang="en-US" b="1" i="1" u="sng" dirty="0" smtClean="0">
                <a:solidFill>
                  <a:srgbClr val="FF0000"/>
                </a:solidFill>
              </a:rPr>
              <a:t>Harmony!!!</a:t>
            </a:r>
            <a:endParaRPr lang="en-US" b="1" i="1" u="sng" dirty="0">
              <a:solidFill>
                <a:srgbClr val="FF0000"/>
              </a:solidFill>
            </a:endParaRPr>
          </a:p>
        </p:txBody>
      </p:sp>
      <p:sp>
        <p:nvSpPr>
          <p:cNvPr id="3" name="Content Placeholder 2"/>
          <p:cNvSpPr>
            <a:spLocks noGrp="1"/>
          </p:cNvSpPr>
          <p:nvPr>
            <p:ph idx="1"/>
          </p:nvPr>
        </p:nvSpPr>
        <p:spPr>
          <a:xfrm>
            <a:off x="0" y="609600"/>
            <a:ext cx="12192000" cy="6248399"/>
          </a:xfrm>
        </p:spPr>
        <p:txBody>
          <a:bodyPr>
            <a:normAutofit/>
          </a:bodyPr>
          <a:lstStyle/>
          <a:p>
            <a:r>
              <a:rPr lang="en-US" dirty="0" smtClean="0"/>
              <a:t> </a:t>
            </a:r>
            <a:r>
              <a:rPr lang="en-US" sz="3200" dirty="0" smtClean="0"/>
              <a:t>The Eternal Dignitaries of the Trinity.--The eternal heavenly dignitaries--God, and Christ, and the Holy Spirit--arming them [the disciples] with more than mortal energy, . . . would advance with them to the work and convince the world of sin.-- Manuscript 145, 1901.</a:t>
            </a:r>
          </a:p>
          <a:p>
            <a:pPr marL="0" indent="0">
              <a:buNone/>
            </a:pPr>
            <a:r>
              <a:rPr lang="en-US" sz="3200" dirty="0"/>
              <a:t> </a:t>
            </a:r>
            <a:r>
              <a:rPr lang="en-US" sz="3200" dirty="0" smtClean="0"/>
              <a:t>  </a:t>
            </a:r>
            <a:r>
              <a:rPr lang="en-US" sz="3200" dirty="0" smtClean="0"/>
              <a:t>Personality </a:t>
            </a:r>
            <a:r>
              <a:rPr lang="en-US" sz="3200" dirty="0" smtClean="0"/>
              <a:t>of the Holy Spirit.--</a:t>
            </a:r>
            <a:r>
              <a:rPr lang="en-US" sz="3200" b="1" i="1" u="sng" dirty="0" smtClean="0"/>
              <a:t>We need to realize that the Holy Spirit, who is as much a person as God is a person, is walking through these grounds.-- </a:t>
            </a:r>
            <a:r>
              <a:rPr lang="en-US" sz="3200" dirty="0" smtClean="0"/>
              <a:t>Manuscript 66, 1899. (From a talk to the students at the Avondale School.)</a:t>
            </a:r>
          </a:p>
          <a:p>
            <a:pPr marL="0" indent="0">
              <a:buNone/>
            </a:pPr>
            <a:r>
              <a:rPr lang="en-US" sz="3200" dirty="0"/>
              <a:t> </a:t>
            </a:r>
            <a:r>
              <a:rPr lang="en-US" sz="3200" dirty="0" smtClean="0"/>
              <a:t>  </a:t>
            </a:r>
            <a:r>
              <a:rPr lang="en-US" sz="3200" dirty="0" smtClean="0"/>
              <a:t>The </a:t>
            </a:r>
            <a:r>
              <a:rPr lang="en-US" sz="3200" dirty="0" smtClean="0"/>
              <a:t>Holy Spirit is a person, for He beareth witness with our spirits that we are the children of God. When this witness is borne, it carries with it its own evidence. At such times we believe and are sure that we are the children of God. . . .</a:t>
            </a:r>
          </a:p>
          <a:p>
            <a:pPr marL="0" indent="0">
              <a:buNone/>
            </a:pPr>
            <a:endParaRPr lang="en-US" sz="3200" dirty="0" smtClean="0"/>
          </a:p>
          <a:p>
            <a:endParaRPr lang="en-US" dirty="0" smtClean="0"/>
          </a:p>
          <a:p>
            <a:endParaRPr lang="en-US" dirty="0"/>
          </a:p>
        </p:txBody>
      </p:sp>
    </p:spTree>
    <p:extLst>
      <p:ext uri="{BB962C8B-B14F-4D97-AF65-F5344CB8AC3E}">
        <p14:creationId xmlns:p14="http://schemas.microsoft.com/office/powerpoint/2010/main" val="36898883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03300"/>
          </a:xfrm>
        </p:spPr>
        <p:txBody>
          <a:bodyPr>
            <a:normAutofit/>
          </a:bodyPr>
          <a:lstStyle/>
          <a:p>
            <a:r>
              <a:rPr lang="en-US" dirty="0" smtClean="0"/>
              <a:t>                                 </a:t>
            </a:r>
            <a:r>
              <a:rPr lang="en-US" b="1" i="1" u="sng" dirty="0" smtClean="0">
                <a:solidFill>
                  <a:srgbClr val="0070C0"/>
                </a:solidFill>
                <a:latin typeface="Algerian" panose="04020705040A02060702" pitchFamily="82" charset="0"/>
              </a:rPr>
              <a:t>Potent!!!</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idx="1"/>
          </p:nvPr>
        </p:nvSpPr>
        <p:spPr>
          <a:xfrm>
            <a:off x="0" y="825500"/>
            <a:ext cx="12192000" cy="6032499"/>
          </a:xfrm>
        </p:spPr>
        <p:txBody>
          <a:bodyPr>
            <a:normAutofit lnSpcReduction="10000"/>
          </a:bodyPr>
          <a:lstStyle/>
          <a:p>
            <a:r>
              <a:rPr lang="en-US" dirty="0" smtClean="0"/>
              <a:t>…The </a:t>
            </a:r>
            <a:r>
              <a:rPr lang="en-US" dirty="0" smtClean="0"/>
              <a:t>Holy Spirit has a personality, else He could not bear witness to our spirits and with our spirits that we are the children of God. He must also be a divine person, else He could not search out the secrets which lie hidden in the mind of God. "For what man knoweth the things of a man, save the spirit of man which is in him? even so the things of God knoweth no man, but the Spirit of God."-- Manuscript 20, 1906.</a:t>
            </a:r>
          </a:p>
          <a:p>
            <a:endParaRPr lang="en-US" dirty="0" smtClean="0"/>
          </a:p>
          <a:p>
            <a:r>
              <a:rPr lang="en-US" dirty="0" smtClean="0"/>
              <a:t>The Power of God in the Third Person.--The prince of the power of evil can only be held in check by the power of God in the third person of the Godhead, the Holy Spirit.-- Special Testimonies, Series A, No. 10, p. 37. (1897)</a:t>
            </a:r>
          </a:p>
          <a:p>
            <a:endParaRPr lang="en-US" dirty="0" smtClean="0"/>
          </a:p>
          <a:p>
            <a:r>
              <a:rPr lang="en-US" dirty="0" smtClean="0"/>
              <a:t>In Co-operation With the Three Highest Powers.-- We are to co-operate with the three highest powers in heaven,--the Father, the Son, and the Holy Ghost, --and these powers will work through us, making us workers together with God.-- Special Testimonies, Series B, No. 7, p. 51. (1905) </a:t>
            </a:r>
          </a:p>
          <a:p>
            <a:endParaRPr lang="en-US" dirty="0"/>
          </a:p>
        </p:txBody>
      </p:sp>
    </p:spTree>
    <p:extLst>
      <p:ext uri="{BB962C8B-B14F-4D97-AF65-F5344CB8AC3E}">
        <p14:creationId xmlns:p14="http://schemas.microsoft.com/office/powerpoint/2010/main" val="14696117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65200"/>
          </a:xfrm>
        </p:spPr>
        <p:txBody>
          <a:bodyPr>
            <a:normAutofit/>
          </a:bodyPr>
          <a:lstStyle/>
          <a:p>
            <a:endParaRPr lang="en-US" dirty="0"/>
          </a:p>
        </p:txBody>
      </p:sp>
      <p:sp>
        <p:nvSpPr>
          <p:cNvPr id="3" name="Content Placeholder 2"/>
          <p:cNvSpPr>
            <a:spLocks noGrp="1"/>
          </p:cNvSpPr>
          <p:nvPr>
            <p:ph idx="1"/>
          </p:nvPr>
        </p:nvSpPr>
        <p:spPr>
          <a:xfrm>
            <a:off x="0" y="965202"/>
            <a:ext cx="12192000" cy="5892798"/>
          </a:xfrm>
        </p:spPr>
        <p:txBody>
          <a:bodyPr>
            <a:normAutofit/>
          </a:bodyPr>
          <a:lstStyle/>
          <a:p>
            <a:r>
              <a:rPr lang="en-US" dirty="0" smtClean="0"/>
              <a:t>“In describing to His disciples the office work of the Holy Spirit, Jesus sought to inspire them with the joy and hope that inspired His own heart. He rejoiced because of the abundant help He had provided for His church. The Holy Spirit was the highest of all gifts that He could solicit from His Father for the exaltation of His people. The Spirit was to be given as a regenerating agent, and without this the sacrifice of Christ would have been of no avail. </a:t>
            </a:r>
            <a:r>
              <a:rPr lang="en-US" b="1" i="1" u="sng" dirty="0" smtClean="0">
                <a:solidFill>
                  <a:srgbClr val="0070C0"/>
                </a:solidFill>
              </a:rPr>
              <a:t>The power of evil had been strengthening for centuries, and the submission of men to this satanic captivity was amazing. Sin could be resisted and overcome only through the mighty agency of the Third Person of the Godhead, who would come with no modified energy, but in the fullness of divine power. It is the Spirit that makes effectual what has been wrought out by the world's Redeemer. It is by the Spirit that the heart is made pure. Through the Spirit the believer becomes a partaker of the divine nature. Christ has given His Spirit as a divine power to overcome all hereditary and cultivated tendencies to evil, and to impress His own character upon His church.”</a:t>
            </a:r>
            <a:r>
              <a:rPr lang="en-US" dirty="0" smtClean="0"/>
              <a:t>  DA, pg. 671</a:t>
            </a:r>
          </a:p>
          <a:p>
            <a:endParaRPr lang="en-US" dirty="0"/>
          </a:p>
        </p:txBody>
      </p:sp>
    </p:spTree>
    <p:extLst>
      <p:ext uri="{BB962C8B-B14F-4D97-AF65-F5344CB8AC3E}">
        <p14:creationId xmlns:p14="http://schemas.microsoft.com/office/powerpoint/2010/main" val="9175669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74699"/>
          </a:xfrm>
        </p:spPr>
        <p:txBody>
          <a:bodyPr>
            <a:normAutofit fontScale="90000"/>
          </a:bodyPr>
          <a:lstStyle/>
          <a:p>
            <a:r>
              <a:rPr lang="en-US" dirty="0" smtClean="0"/>
              <a:t>           </a:t>
            </a:r>
            <a:r>
              <a:rPr lang="en-US" b="1" i="1" u="sng" dirty="0" smtClean="0">
                <a:solidFill>
                  <a:srgbClr val="7030A0"/>
                </a:solidFill>
                <a:latin typeface="Algerian" panose="04020705040A02060702" pitchFamily="82" charset="0"/>
              </a:rPr>
              <a:t>God’s Dynamic, Magnificent Gift</a:t>
            </a:r>
            <a:endParaRPr lang="en-US" b="1" i="1" u="sng" dirty="0">
              <a:solidFill>
                <a:srgbClr val="7030A0"/>
              </a:solidFill>
              <a:latin typeface="Algerian" panose="04020705040A02060702" pitchFamily="82" charset="0"/>
            </a:endParaRPr>
          </a:p>
        </p:txBody>
      </p:sp>
      <p:sp>
        <p:nvSpPr>
          <p:cNvPr id="3" name="Content Placeholder 2"/>
          <p:cNvSpPr>
            <a:spLocks noGrp="1"/>
          </p:cNvSpPr>
          <p:nvPr>
            <p:ph sz="half" idx="1"/>
          </p:nvPr>
        </p:nvSpPr>
        <p:spPr>
          <a:xfrm>
            <a:off x="0" y="673100"/>
            <a:ext cx="6019800" cy="6184900"/>
          </a:xfrm>
        </p:spPr>
        <p:txBody>
          <a:bodyPr>
            <a:normAutofit fontScale="92500" lnSpcReduction="10000"/>
          </a:bodyPr>
          <a:lstStyle/>
          <a:p>
            <a:r>
              <a:rPr lang="en-US" dirty="0" smtClean="0"/>
              <a:t>“Their </a:t>
            </a:r>
            <a:r>
              <a:rPr lang="en-US" dirty="0"/>
              <a:t>warfare is not to be waged against flesh and blood, but “against the principalities, against the powers, against the world rulers of this darkness, against the spiritual hosts of wickedness in the heavenly places.” Ephesians 6:12, R. V. They are to contend with supernatural forces, but they are assured of supernatural help. All the intelligences of heaven are in this army. And more than angels are in the ranks. The Holy Spirit, the representative of the Captain of the Lord's host, comes down to direct the battle. Our infirmities may be many, our sins and mistakes grievous; but the grace of God is for all who seek it with contrition. The power of Omnipotence is enlisted in behalf of those who trust in God</a:t>
            </a:r>
            <a:r>
              <a:rPr lang="en-US" dirty="0" smtClean="0"/>
              <a:t>.”  DA, pg. 352 </a:t>
            </a:r>
            <a:endParaRPr lang="en-US" dirty="0"/>
          </a:p>
        </p:txBody>
      </p:sp>
      <p:pic>
        <p:nvPicPr>
          <p:cNvPr id="5" name="Content Placeholder 4"/>
          <p:cNvPicPr>
            <a:picLocks noGrp="1" noChangeAspect="1"/>
          </p:cNvPicPr>
          <p:nvPr>
            <p:ph sz="half" idx="2"/>
          </p:nvPr>
        </p:nvPicPr>
        <p:blipFill>
          <a:blip r:embed="rId2"/>
          <a:stretch>
            <a:fillRect/>
          </a:stretch>
        </p:blipFill>
        <p:spPr>
          <a:xfrm>
            <a:off x="6019800" y="673100"/>
            <a:ext cx="6172200" cy="6184900"/>
          </a:xfrm>
          <a:prstGeom prst="rect">
            <a:avLst/>
          </a:prstGeom>
        </p:spPr>
      </p:pic>
    </p:spTree>
    <p:extLst>
      <p:ext uri="{BB962C8B-B14F-4D97-AF65-F5344CB8AC3E}">
        <p14:creationId xmlns:p14="http://schemas.microsoft.com/office/powerpoint/2010/main" val="3635654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558799"/>
          </a:xfrm>
        </p:spPr>
        <p:txBody>
          <a:bodyPr>
            <a:normAutofit fontScale="90000"/>
          </a:bodyPr>
          <a:lstStyle/>
          <a:p>
            <a:r>
              <a:rPr lang="en-US" dirty="0" smtClean="0"/>
              <a:t>                </a:t>
            </a:r>
            <a:r>
              <a:rPr lang="en-US" b="1" i="1" u="sng" dirty="0" smtClean="0">
                <a:solidFill>
                  <a:srgbClr val="0070C0"/>
                </a:solidFill>
              </a:rPr>
              <a:t>Old Testament Holy Spirit</a:t>
            </a:r>
            <a:endParaRPr lang="en-US" b="1" i="1" u="sng" dirty="0">
              <a:solidFill>
                <a:srgbClr val="0070C0"/>
              </a:solidFill>
            </a:endParaRPr>
          </a:p>
        </p:txBody>
      </p:sp>
      <p:sp>
        <p:nvSpPr>
          <p:cNvPr id="3" name="Content Placeholder 2"/>
          <p:cNvSpPr>
            <a:spLocks noGrp="1"/>
          </p:cNvSpPr>
          <p:nvPr>
            <p:ph idx="1"/>
          </p:nvPr>
        </p:nvSpPr>
        <p:spPr>
          <a:xfrm>
            <a:off x="0" y="457200"/>
            <a:ext cx="12192000" cy="6400800"/>
          </a:xfrm>
        </p:spPr>
        <p:txBody>
          <a:bodyPr>
            <a:noAutofit/>
          </a:bodyPr>
          <a:lstStyle/>
          <a:p>
            <a:r>
              <a:rPr lang="en-US" sz="3400" dirty="0" smtClean="0"/>
              <a:t>“Because the palaces shall be forsaken; the multitude of the city shall be left; the forts and towers shall be for dens for ever, a joy of wild asses, a pasture of flocks; Until </a:t>
            </a:r>
            <a:r>
              <a:rPr lang="en-US" sz="3400" b="1" i="1" u="sng" dirty="0" smtClean="0"/>
              <a:t>the spirit be poured upon us from on high</a:t>
            </a:r>
            <a:r>
              <a:rPr lang="en-US" sz="3400" dirty="0" smtClean="0"/>
              <a:t>, and the wilderness be a fruitful field, and the fruitful field be counted for a forest.”  Isaiah 32:14,15</a:t>
            </a:r>
          </a:p>
          <a:p>
            <a:r>
              <a:rPr lang="en-US" sz="3400" dirty="0" smtClean="0"/>
              <a:t>“And the LORD said unto Moses, Take thee Joshua the son of Nun, </a:t>
            </a:r>
            <a:r>
              <a:rPr lang="en-US" sz="3400" b="1" i="1" u="sng" dirty="0" smtClean="0"/>
              <a:t>a man in whom is the spirit,</a:t>
            </a:r>
            <a:r>
              <a:rPr lang="en-US" sz="3400" dirty="0" smtClean="0"/>
              <a:t> and lay thine hand upon him; And set him before Eleazar the priest, and before all the congregation; and give him a charge in their sight.”  Numbers 27:18,19</a:t>
            </a:r>
          </a:p>
          <a:p>
            <a:r>
              <a:rPr lang="en-US" sz="3400" dirty="0" smtClean="0"/>
              <a:t>“</a:t>
            </a:r>
            <a:r>
              <a:rPr lang="en-US" sz="3400" b="1" i="1" u="sng" dirty="0" smtClean="0"/>
              <a:t>And the spirit entered into me </a:t>
            </a:r>
            <a:r>
              <a:rPr lang="en-US" sz="3400" dirty="0" smtClean="0"/>
              <a:t>when he spake unto me, and set me upon my feet, that I heard him that spake unto me</a:t>
            </a:r>
            <a:r>
              <a:rPr lang="en-US" sz="3400" dirty="0"/>
              <a:t>.” Ezekiel 2:2 </a:t>
            </a:r>
            <a:endParaRPr lang="en-US" sz="3400" dirty="0" smtClean="0"/>
          </a:p>
        </p:txBody>
      </p:sp>
    </p:spTree>
    <p:extLst>
      <p:ext uri="{BB962C8B-B14F-4D97-AF65-F5344CB8AC3E}">
        <p14:creationId xmlns:p14="http://schemas.microsoft.com/office/powerpoint/2010/main" val="376851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52499"/>
          </a:xfrm>
        </p:spPr>
        <p:txBody>
          <a:bodyPr/>
          <a:lstStyle/>
          <a:p>
            <a:r>
              <a:rPr lang="en-US" dirty="0" smtClean="0"/>
              <a:t>                              </a:t>
            </a:r>
            <a:r>
              <a:rPr lang="en-US" b="1" i="1" u="sng" dirty="0" smtClean="0">
                <a:solidFill>
                  <a:srgbClr val="FF0000"/>
                </a:solidFill>
              </a:rPr>
              <a:t>Continued</a:t>
            </a:r>
            <a:endParaRPr lang="en-US" b="1" i="1" u="sng" dirty="0">
              <a:solidFill>
                <a:srgbClr val="FF0000"/>
              </a:solidFill>
            </a:endParaRPr>
          </a:p>
        </p:txBody>
      </p:sp>
      <p:sp>
        <p:nvSpPr>
          <p:cNvPr id="3" name="Content Placeholder 2"/>
          <p:cNvSpPr>
            <a:spLocks noGrp="1"/>
          </p:cNvSpPr>
          <p:nvPr>
            <p:ph idx="1"/>
          </p:nvPr>
        </p:nvSpPr>
        <p:spPr>
          <a:xfrm>
            <a:off x="0" y="800100"/>
            <a:ext cx="12192000" cy="6057900"/>
          </a:xfrm>
        </p:spPr>
        <p:txBody>
          <a:bodyPr/>
          <a:lstStyle/>
          <a:p>
            <a:r>
              <a:rPr lang="en-US" sz="3200" dirty="0" smtClean="0"/>
              <a:t>“Men and brethren, this scripture must needs have been fulfilled, </a:t>
            </a:r>
            <a:r>
              <a:rPr lang="en-US" sz="3200" b="1" i="1" u="sng" dirty="0" smtClean="0">
                <a:solidFill>
                  <a:srgbClr val="0070C0"/>
                </a:solidFill>
              </a:rPr>
              <a:t>which the Holy Ghost by the mouth of David spake before concerning Judas, </a:t>
            </a:r>
            <a:r>
              <a:rPr lang="en-US" sz="3200" dirty="0" smtClean="0"/>
              <a:t>which was guide to them that took Jesus.”  Acts 1 :16</a:t>
            </a:r>
          </a:p>
          <a:p>
            <a:r>
              <a:rPr lang="en-US" sz="3200" dirty="0" smtClean="0"/>
              <a:t>“And the LORD came down in a cloud, and spake unto him, and </a:t>
            </a:r>
            <a:r>
              <a:rPr lang="en-US" sz="3200" b="1" i="1" u="sng" dirty="0" smtClean="0">
                <a:solidFill>
                  <a:srgbClr val="FF0000"/>
                </a:solidFill>
              </a:rPr>
              <a:t>took of the spirit that was upon him, </a:t>
            </a:r>
            <a:r>
              <a:rPr lang="en-US" sz="3200" dirty="0" smtClean="0"/>
              <a:t>and gave it unto the seventy elders: and it came to pass, that, </a:t>
            </a:r>
            <a:r>
              <a:rPr lang="en-US" sz="3200" b="1" i="1" u="sng" dirty="0" smtClean="0">
                <a:solidFill>
                  <a:srgbClr val="0070C0"/>
                </a:solidFill>
              </a:rPr>
              <a:t>when the spirit rested upon them, </a:t>
            </a:r>
            <a:r>
              <a:rPr lang="en-US" sz="3200" dirty="0" smtClean="0"/>
              <a:t>they prophesied, and did not cease.”  Numbers </a:t>
            </a:r>
            <a:r>
              <a:rPr lang="en-US" sz="3200" dirty="0" smtClean="0"/>
              <a:t>11:25</a:t>
            </a:r>
          </a:p>
          <a:p>
            <a:r>
              <a:rPr lang="en-US" sz="3200" dirty="0" smtClean="0"/>
              <a:t>“</a:t>
            </a:r>
            <a:r>
              <a:rPr lang="en-US" sz="3200" dirty="0"/>
              <a:t>And he put forth the form of an hand, and took me by a lock of mine head; and the spirit lifted me up between the earth and the heaven, and brought me in the visions of God to Jerusalem, to the door of the inner gate that looketh toward the north; where was the seat of the image of jealousy, which provoketh to jealousy.” Ezekiel 8:3 </a:t>
            </a:r>
          </a:p>
          <a:p>
            <a:endParaRPr lang="en-US" dirty="0" smtClean="0"/>
          </a:p>
          <a:p>
            <a:endParaRPr lang="en-US" dirty="0"/>
          </a:p>
        </p:txBody>
      </p:sp>
    </p:spTree>
    <p:extLst>
      <p:ext uri="{BB962C8B-B14F-4D97-AF65-F5344CB8AC3E}">
        <p14:creationId xmlns:p14="http://schemas.microsoft.com/office/powerpoint/2010/main" val="29185975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469899"/>
          </a:xfrm>
        </p:spPr>
        <p:txBody>
          <a:bodyPr>
            <a:normAutofit fontScale="90000"/>
          </a:bodyPr>
          <a:lstStyle/>
          <a:p>
            <a:r>
              <a:rPr lang="en-US" dirty="0" smtClean="0">
                <a:solidFill>
                  <a:srgbClr val="FF0000"/>
                </a:solidFill>
              </a:rPr>
              <a:t>                </a:t>
            </a:r>
            <a:r>
              <a:rPr lang="en-US" b="1" i="1" u="sng" dirty="0" smtClean="0">
                <a:solidFill>
                  <a:srgbClr val="FF0000"/>
                </a:solidFill>
              </a:rPr>
              <a:t>Spirit of God is the Holy Spirit!</a:t>
            </a:r>
            <a:endParaRPr lang="en-US" b="1" i="1" u="sng" dirty="0">
              <a:solidFill>
                <a:srgbClr val="FF0000"/>
              </a:solidFill>
            </a:endParaRPr>
          </a:p>
        </p:txBody>
      </p:sp>
      <p:sp>
        <p:nvSpPr>
          <p:cNvPr id="3" name="Content Placeholder 2"/>
          <p:cNvSpPr>
            <a:spLocks noGrp="1"/>
          </p:cNvSpPr>
          <p:nvPr>
            <p:ph idx="1"/>
          </p:nvPr>
        </p:nvSpPr>
        <p:spPr>
          <a:xfrm>
            <a:off x="0" y="304800"/>
            <a:ext cx="12192000" cy="6553199"/>
          </a:xfrm>
        </p:spPr>
        <p:txBody>
          <a:bodyPr>
            <a:noAutofit/>
          </a:bodyPr>
          <a:lstStyle/>
          <a:p>
            <a:pPr marL="0" indent="0">
              <a:buNone/>
            </a:pPr>
            <a:r>
              <a:rPr lang="en-US" sz="4000" dirty="0" smtClean="0"/>
              <a:t>Many times in the </a:t>
            </a:r>
            <a:r>
              <a:rPr lang="en-US" sz="4000" dirty="0" smtClean="0"/>
              <a:t>Bible, there are references to the Spirit of God or Spirit of Christ.  Many claim that this is showing the Holy Spirit to be an influence or force coming from the Father or the Son and that these references show clearly that the Holy Spirit is not a person.  Well, one passage where the Spirit of God, or My Spirit, is referenced is found in Joel 2:28,29.  </a:t>
            </a:r>
            <a:r>
              <a:rPr lang="en-US" sz="4000" dirty="0"/>
              <a:t>The Bible reads, “And it shall come to pass afterward, that I will pour out </a:t>
            </a:r>
            <a:r>
              <a:rPr lang="en-US" sz="4000" b="1" i="1" u="sng" dirty="0"/>
              <a:t>my spirit</a:t>
            </a:r>
            <a:r>
              <a:rPr lang="en-US" sz="4000" dirty="0"/>
              <a:t> upon all flesh; and your sons and your daughters shall prophesy, your old men shall dream dreams, your young men shall see visions</a:t>
            </a:r>
            <a:r>
              <a:rPr lang="en-US" sz="4000" dirty="0" smtClean="0"/>
              <a:t>:…</a:t>
            </a:r>
            <a:endParaRPr lang="en-US" sz="4000" dirty="0"/>
          </a:p>
          <a:p>
            <a:pPr marL="0" indent="0">
              <a:buNone/>
            </a:pPr>
            <a:endParaRPr lang="en-US" sz="4000" dirty="0"/>
          </a:p>
        </p:txBody>
      </p:sp>
    </p:spTree>
    <p:extLst>
      <p:ext uri="{BB962C8B-B14F-4D97-AF65-F5344CB8AC3E}">
        <p14:creationId xmlns:p14="http://schemas.microsoft.com/office/powerpoint/2010/main" val="5386556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38199"/>
          </a:xfrm>
        </p:spPr>
        <p:txBody>
          <a:bodyPr/>
          <a:lstStyle/>
          <a:p>
            <a:r>
              <a:rPr lang="en-US" dirty="0" smtClean="0"/>
              <a:t>                    </a:t>
            </a:r>
            <a:r>
              <a:rPr lang="en-US" b="1" i="1" u="sng" dirty="0" smtClean="0">
                <a:solidFill>
                  <a:srgbClr val="C00000"/>
                </a:solidFill>
                <a:latin typeface="Algerian" panose="04020705040A02060702" pitchFamily="82" charset="0"/>
              </a:rPr>
              <a:t>Distinctive Person!</a:t>
            </a:r>
            <a:endParaRPr lang="en-US" b="1" i="1" u="sng" dirty="0">
              <a:solidFill>
                <a:srgbClr val="C00000"/>
              </a:solidFill>
              <a:latin typeface="Algerian" panose="04020705040A02060702" pitchFamily="82" charset="0"/>
            </a:endParaRPr>
          </a:p>
        </p:txBody>
      </p:sp>
      <p:sp>
        <p:nvSpPr>
          <p:cNvPr id="3" name="Content Placeholder 2"/>
          <p:cNvSpPr>
            <a:spLocks noGrp="1"/>
          </p:cNvSpPr>
          <p:nvPr>
            <p:ph idx="1"/>
          </p:nvPr>
        </p:nvSpPr>
        <p:spPr>
          <a:xfrm>
            <a:off x="0" y="685800"/>
            <a:ext cx="12192000" cy="6172199"/>
          </a:xfrm>
        </p:spPr>
        <p:txBody>
          <a:bodyPr>
            <a:normAutofit/>
          </a:bodyPr>
          <a:lstStyle/>
          <a:p>
            <a:r>
              <a:rPr lang="en-US" sz="3200" dirty="0" smtClean="0"/>
              <a:t>And </a:t>
            </a:r>
            <a:r>
              <a:rPr lang="en-US" sz="3200" dirty="0"/>
              <a:t>also upon the servants and upon the handmaids in those days will I pour out </a:t>
            </a:r>
            <a:r>
              <a:rPr lang="en-US" sz="3200" b="1" i="1" u="sng" dirty="0"/>
              <a:t>my </a:t>
            </a:r>
            <a:r>
              <a:rPr lang="en-US" sz="3200" b="1" i="1" u="sng" dirty="0" smtClean="0"/>
              <a:t>spirit</a:t>
            </a:r>
            <a:r>
              <a:rPr lang="en-US" sz="3200" dirty="0" smtClean="0"/>
              <a:t>.” What is fascinating about this passage is that when Joel 2 is quoted in the sermon at Pentecost, Peter looks at the Holy Spirit in a very different way than the modern twisters of Scripture! Notice what Peter said</a:t>
            </a:r>
            <a:r>
              <a:rPr lang="en-US" sz="3200" dirty="0"/>
              <a:t>, “Therefore being by the right hand of God exalted, and having received of the Father the promise of the Holy Ghost, he hath shed forth this, which ye now see and hear</a:t>
            </a:r>
            <a:r>
              <a:rPr lang="en-US" sz="3200" dirty="0" smtClean="0"/>
              <a:t>.” verse 33</a:t>
            </a:r>
          </a:p>
          <a:p>
            <a:r>
              <a:rPr lang="en-US" sz="3200" dirty="0"/>
              <a:t>“Then Peter said unto them, Repent, and be baptized every one of you in the name of Jesus Christ for the remission of sins, and ye shall receive the gift of the Holy Ghost</a:t>
            </a:r>
            <a:r>
              <a:rPr lang="en-US" sz="3200" dirty="0" smtClean="0"/>
              <a:t>.”  verse 38</a:t>
            </a:r>
          </a:p>
          <a:p>
            <a:r>
              <a:rPr lang="en-US" sz="3200" dirty="0" smtClean="0"/>
              <a:t>Peter’s references to the Spirit in Acts 2 see Him as a distinct Person, independent of all, and standing as the 3</a:t>
            </a:r>
            <a:r>
              <a:rPr lang="en-US" sz="3200" baseline="30000" dirty="0" smtClean="0"/>
              <a:t>rd</a:t>
            </a:r>
            <a:r>
              <a:rPr lang="en-US" sz="3200" dirty="0" smtClean="0"/>
              <a:t> Person of the Godhead!</a:t>
            </a:r>
            <a:endParaRPr lang="en-US" sz="3200" dirty="0"/>
          </a:p>
          <a:p>
            <a:endParaRPr lang="en-US" sz="3200" dirty="0"/>
          </a:p>
          <a:p>
            <a:endParaRPr lang="en-US" sz="3200" dirty="0"/>
          </a:p>
        </p:txBody>
      </p:sp>
    </p:spTree>
    <p:extLst>
      <p:ext uri="{BB962C8B-B14F-4D97-AF65-F5344CB8AC3E}">
        <p14:creationId xmlns:p14="http://schemas.microsoft.com/office/powerpoint/2010/main" val="2170981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00099"/>
          </a:xfrm>
        </p:spPr>
        <p:txBody>
          <a:bodyPr/>
          <a:lstStyle/>
          <a:p>
            <a:r>
              <a:rPr lang="en-US" dirty="0" smtClean="0"/>
              <a:t>                 </a:t>
            </a:r>
            <a:r>
              <a:rPr lang="en-US" b="1" i="1" u="sng" dirty="0" smtClean="0">
                <a:solidFill>
                  <a:srgbClr val="0070C0"/>
                </a:solidFill>
                <a:latin typeface="Algerian" panose="04020705040A02060702" pitchFamily="82" charset="0"/>
              </a:rPr>
              <a:t>Christ Said the Same!</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sz="half" idx="1"/>
          </p:nvPr>
        </p:nvSpPr>
        <p:spPr>
          <a:xfrm>
            <a:off x="0" y="685800"/>
            <a:ext cx="6019800" cy="6172200"/>
          </a:xfrm>
        </p:spPr>
        <p:txBody>
          <a:bodyPr/>
          <a:lstStyle/>
          <a:p>
            <a:r>
              <a:rPr lang="en-US" dirty="0" smtClean="0"/>
              <a:t>“But </a:t>
            </a:r>
            <a:r>
              <a:rPr lang="en-US" dirty="0"/>
              <a:t>ye shall receive power, </a:t>
            </a:r>
            <a:r>
              <a:rPr lang="en-US" b="1" i="1" u="sng" dirty="0">
                <a:solidFill>
                  <a:srgbClr val="FF0000"/>
                </a:solidFill>
              </a:rPr>
              <a:t>after that the Holy Ghost is come upon you</a:t>
            </a:r>
            <a:r>
              <a:rPr lang="en-US" dirty="0"/>
              <a:t>: and ye shall be witnesses unto me both in Jerusalem, and in all Judaea, and in Samaria, and unto the uttermost part of the earth</a:t>
            </a:r>
            <a:r>
              <a:rPr lang="en-US" dirty="0" smtClean="0"/>
              <a:t>.”  Acts 1:8</a:t>
            </a:r>
          </a:p>
          <a:p>
            <a:r>
              <a:rPr lang="en-US" dirty="0" smtClean="0"/>
              <a:t>Luke Hits Clear!</a:t>
            </a:r>
          </a:p>
          <a:p>
            <a:r>
              <a:rPr lang="en-US" dirty="0"/>
              <a:t>“And they were all filled with the </a:t>
            </a:r>
            <a:r>
              <a:rPr lang="en-US" b="1" i="1" u="sng" dirty="0"/>
              <a:t>Holy Ghost, and began to speak with other tongues, as the Spirit </a:t>
            </a:r>
            <a:r>
              <a:rPr lang="en-US" dirty="0"/>
              <a:t>gave them utterance</a:t>
            </a:r>
            <a:r>
              <a:rPr lang="en-US" dirty="0" smtClean="0"/>
              <a:t>.” Acts 2:4</a:t>
            </a:r>
          </a:p>
          <a:p>
            <a:r>
              <a:rPr lang="en-US" dirty="0" smtClean="0"/>
              <a:t>Clearly, the Holy Spirit, as a distinct and Separate Person and the My Spirit is the same thing!!!</a:t>
            </a:r>
            <a:endParaRPr lang="en-US" dirty="0"/>
          </a:p>
        </p:txBody>
      </p:sp>
      <p:pic>
        <p:nvPicPr>
          <p:cNvPr id="5" name="Content Placeholder 4"/>
          <p:cNvPicPr>
            <a:picLocks noGrp="1" noChangeAspect="1"/>
          </p:cNvPicPr>
          <p:nvPr>
            <p:ph sz="half" idx="2"/>
          </p:nvPr>
        </p:nvPicPr>
        <p:blipFill>
          <a:blip r:embed="rId2"/>
          <a:stretch>
            <a:fillRect/>
          </a:stretch>
        </p:blipFill>
        <p:spPr>
          <a:xfrm>
            <a:off x="6019800" y="685800"/>
            <a:ext cx="6172199" cy="6172200"/>
          </a:xfrm>
          <a:prstGeom prst="rect">
            <a:avLst/>
          </a:prstGeom>
        </p:spPr>
      </p:pic>
    </p:spTree>
    <p:extLst>
      <p:ext uri="{BB962C8B-B14F-4D97-AF65-F5344CB8AC3E}">
        <p14:creationId xmlns:p14="http://schemas.microsoft.com/office/powerpoint/2010/main" val="17690558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9600" y="1"/>
            <a:ext cx="6502400" cy="977899"/>
          </a:xfrm>
        </p:spPr>
        <p:txBody>
          <a:bodyPr>
            <a:normAutofit fontScale="90000"/>
          </a:bodyPr>
          <a:lstStyle/>
          <a:p>
            <a:r>
              <a:rPr lang="en-US" dirty="0" smtClean="0"/>
              <a:t> </a:t>
            </a:r>
            <a:r>
              <a:rPr lang="en-US" b="1" i="1" u="sng" dirty="0" smtClean="0">
                <a:solidFill>
                  <a:srgbClr val="7030A0"/>
                </a:solidFill>
                <a:latin typeface="Algerian" panose="04020705040A02060702" pitchFamily="82" charset="0"/>
              </a:rPr>
              <a:t>Joel 2/Acts 2 Nailed it!</a:t>
            </a:r>
            <a:endParaRPr lang="en-US" b="1" i="1" u="sng" dirty="0">
              <a:solidFill>
                <a:srgbClr val="7030A0"/>
              </a:solidFill>
              <a:latin typeface="Algerian" panose="04020705040A02060702" pitchFamily="82" charset="0"/>
            </a:endParaRPr>
          </a:p>
        </p:txBody>
      </p:sp>
      <p:pic>
        <p:nvPicPr>
          <p:cNvPr id="5" name="Content Placeholder 4"/>
          <p:cNvPicPr>
            <a:picLocks noGrp="1" noChangeAspect="1"/>
          </p:cNvPicPr>
          <p:nvPr>
            <p:ph sz="half" idx="1"/>
          </p:nvPr>
        </p:nvPicPr>
        <p:blipFill>
          <a:blip r:embed="rId2"/>
          <a:stretch>
            <a:fillRect/>
          </a:stretch>
        </p:blipFill>
        <p:spPr>
          <a:xfrm>
            <a:off x="0" y="1"/>
            <a:ext cx="5918200" cy="6857997"/>
          </a:xfrm>
          <a:prstGeom prst="rect">
            <a:avLst/>
          </a:prstGeom>
        </p:spPr>
      </p:pic>
      <p:sp>
        <p:nvSpPr>
          <p:cNvPr id="4" name="Content Placeholder 3"/>
          <p:cNvSpPr>
            <a:spLocks noGrp="1"/>
          </p:cNvSpPr>
          <p:nvPr>
            <p:ph sz="half" idx="2"/>
          </p:nvPr>
        </p:nvSpPr>
        <p:spPr>
          <a:xfrm>
            <a:off x="6019800" y="774700"/>
            <a:ext cx="6172200" cy="6083299"/>
          </a:xfrm>
        </p:spPr>
        <p:txBody>
          <a:bodyPr>
            <a:noAutofit/>
          </a:bodyPr>
          <a:lstStyle/>
          <a:p>
            <a:r>
              <a:rPr lang="en-US" sz="4000" dirty="0" smtClean="0"/>
              <a:t>Amazingly, ALL Biblical references, based on the Joel 2 and Acts 2 comparison, reveal that wherever the reference is made to My Spirit or spirit of God, these clearly mean the Holy Spirit as a distinctive Personage, even the 3</a:t>
            </a:r>
            <a:r>
              <a:rPr lang="en-US" sz="4000" baseline="30000" dirty="0" smtClean="0"/>
              <a:t>rd</a:t>
            </a:r>
            <a:r>
              <a:rPr lang="en-US" sz="4000" dirty="0" smtClean="0"/>
              <a:t> Person of the Godhead!!</a:t>
            </a:r>
            <a:endParaRPr lang="en-US" sz="4000" dirty="0"/>
          </a:p>
        </p:txBody>
      </p:sp>
    </p:spTree>
    <p:extLst>
      <p:ext uri="{BB962C8B-B14F-4D97-AF65-F5344CB8AC3E}">
        <p14:creationId xmlns:p14="http://schemas.microsoft.com/office/powerpoint/2010/main" val="9900872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457199"/>
          </a:xfrm>
        </p:spPr>
        <p:txBody>
          <a:bodyPr>
            <a:normAutofit fontScale="90000"/>
          </a:bodyPr>
          <a:lstStyle/>
          <a:p>
            <a:r>
              <a:rPr lang="en-US" dirty="0" smtClean="0"/>
              <a:t>                       </a:t>
            </a:r>
            <a:r>
              <a:rPr lang="en-US" b="1" i="1" u="sng" dirty="0" smtClean="0">
                <a:solidFill>
                  <a:srgbClr val="0070C0"/>
                </a:solidFill>
                <a:latin typeface="Algerian" panose="04020705040A02060702" pitchFamily="82" charset="0"/>
              </a:rPr>
              <a:t>Jesus’ Promise </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idx="1"/>
          </p:nvPr>
        </p:nvSpPr>
        <p:spPr>
          <a:xfrm>
            <a:off x="0" y="457200"/>
            <a:ext cx="12192000" cy="6400799"/>
          </a:xfrm>
        </p:spPr>
        <p:txBody>
          <a:bodyPr>
            <a:noAutofit/>
          </a:bodyPr>
          <a:lstStyle/>
          <a:p>
            <a:r>
              <a:rPr lang="en-US" sz="3200" dirty="0" smtClean="0"/>
              <a:t>“Nevertheless I tell you the truth; It is expedient for you that I go away: for if I go not away, </a:t>
            </a:r>
            <a:r>
              <a:rPr lang="en-US" sz="3200" b="1" i="1" u="sng" dirty="0" smtClean="0"/>
              <a:t>the Comforter </a:t>
            </a:r>
            <a:r>
              <a:rPr lang="en-US" sz="3200" dirty="0" smtClean="0"/>
              <a:t>will not come unto you; but if I depart, I will </a:t>
            </a:r>
            <a:r>
              <a:rPr lang="en-US" sz="3200" b="1" i="1" u="sng" dirty="0" smtClean="0"/>
              <a:t>send him </a:t>
            </a:r>
            <a:r>
              <a:rPr lang="en-US" sz="3200" dirty="0" smtClean="0"/>
              <a:t>unto you. And when </a:t>
            </a:r>
            <a:r>
              <a:rPr lang="en-US" sz="3200" u="sng" dirty="0" smtClean="0"/>
              <a:t>he</a:t>
            </a:r>
            <a:r>
              <a:rPr lang="en-US" sz="3200" dirty="0" smtClean="0"/>
              <a:t> is come</a:t>
            </a:r>
            <a:r>
              <a:rPr lang="en-US" sz="3200" u="sng" dirty="0" smtClean="0"/>
              <a:t>, he </a:t>
            </a:r>
            <a:r>
              <a:rPr lang="en-US" sz="3200" dirty="0" smtClean="0"/>
              <a:t>will reprove the world of sin, and of righteousness, and of judgment: Of sin, because they believe not on me; Of righteousness, because I go to my Father, and ye see me no more; Of judgment, because the prince of this world is judged. I have yet many things to say unto you, but ye cannot bear them now. Howbeit </a:t>
            </a:r>
            <a:r>
              <a:rPr lang="en-US" sz="3200" b="1" i="1" u="sng" dirty="0" smtClean="0"/>
              <a:t>when he, the Spirit of truth, is come, he will guide you into all truth: for he shall not speak of himself; but whatsoever he shall hear, that shall he speak: and he will shew you things to come. He shall glorify me: for he shall receive of mine, and shall shew it unto you.</a:t>
            </a:r>
            <a:r>
              <a:rPr lang="en-US" sz="3200" dirty="0" smtClean="0"/>
              <a:t>”  John 16:7-14</a:t>
            </a:r>
          </a:p>
          <a:p>
            <a:r>
              <a:rPr lang="en-US" sz="3200" dirty="0" smtClean="0"/>
              <a:t>12 times, Christ promised in these verses that the distinctive 3</a:t>
            </a:r>
            <a:r>
              <a:rPr lang="en-US" sz="3200" baseline="30000" dirty="0" smtClean="0"/>
              <a:t>rd</a:t>
            </a:r>
            <a:r>
              <a:rPr lang="en-US" sz="3200" dirty="0" smtClean="0"/>
              <a:t> Person of the Godhead, the Holy Spirit, would come.</a:t>
            </a:r>
            <a:endParaRPr lang="en-US" sz="3200" dirty="0"/>
          </a:p>
        </p:txBody>
      </p:sp>
    </p:spTree>
    <p:extLst>
      <p:ext uri="{BB962C8B-B14F-4D97-AF65-F5344CB8AC3E}">
        <p14:creationId xmlns:p14="http://schemas.microsoft.com/office/powerpoint/2010/main" val="38170054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63600"/>
          </a:xfrm>
        </p:spPr>
        <p:txBody>
          <a:bodyPr>
            <a:normAutofit/>
          </a:bodyPr>
          <a:lstStyle/>
          <a:p>
            <a:r>
              <a:rPr lang="en-US" dirty="0" smtClean="0"/>
              <a:t>                         </a:t>
            </a:r>
            <a:r>
              <a:rPr lang="en-US" b="1" i="1" u="sng" dirty="0" smtClean="0"/>
              <a:t>Jesus’ Promise Repeated</a:t>
            </a:r>
            <a:endParaRPr lang="en-US" b="1" i="1" u="sng" dirty="0"/>
          </a:p>
        </p:txBody>
      </p:sp>
      <p:sp>
        <p:nvSpPr>
          <p:cNvPr id="3" name="Content Placeholder 2"/>
          <p:cNvSpPr>
            <a:spLocks noGrp="1"/>
          </p:cNvSpPr>
          <p:nvPr>
            <p:ph idx="1"/>
          </p:nvPr>
        </p:nvSpPr>
        <p:spPr>
          <a:xfrm>
            <a:off x="0" y="596900"/>
            <a:ext cx="12192000" cy="6261100"/>
          </a:xfrm>
        </p:spPr>
        <p:txBody>
          <a:bodyPr>
            <a:noAutofit/>
          </a:bodyPr>
          <a:lstStyle/>
          <a:p>
            <a:r>
              <a:rPr lang="en-US" sz="4000" dirty="0" smtClean="0"/>
              <a:t>“And he said unto them, It is not for you to know the times or the seasons, which the Father hath put in his own power. </a:t>
            </a:r>
            <a:r>
              <a:rPr lang="en-US" sz="4000" b="1" i="1" u="sng" dirty="0" smtClean="0"/>
              <a:t>But ye shall receive power, after that the Holy Ghost is come upon you:</a:t>
            </a:r>
            <a:r>
              <a:rPr lang="en-US" sz="4000" dirty="0" smtClean="0"/>
              <a:t> and ye shall be witnesses unto me both in Jerusalem, and in all Judaea, and in Samaria, and unto the uttermost part of the earth.”  Acts 1:7,8</a:t>
            </a:r>
          </a:p>
          <a:p>
            <a:r>
              <a:rPr lang="en-US" sz="4000" dirty="0" smtClean="0"/>
              <a:t>Jesus promised in Acts 1:7,8 that the Holy Spirit would come upon the disciples.  Clearly, the Holy Spirit is a distinct Person that Christ promised would come.</a:t>
            </a:r>
          </a:p>
          <a:p>
            <a:r>
              <a:rPr lang="en-US" sz="4000" dirty="0" smtClean="0"/>
              <a:t>When was Christ’s promise fulfilled?</a:t>
            </a:r>
            <a:endParaRPr lang="en-US" sz="4000" dirty="0"/>
          </a:p>
        </p:txBody>
      </p:sp>
    </p:spTree>
    <p:extLst>
      <p:ext uri="{BB962C8B-B14F-4D97-AF65-F5344CB8AC3E}">
        <p14:creationId xmlns:p14="http://schemas.microsoft.com/office/powerpoint/2010/main" val="10844488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TotalTime>
  <Words>2833</Words>
  <Application>Microsoft Office PowerPoint</Application>
  <PresentationFormat>Widescreen</PresentationFormat>
  <Paragraphs>54</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Algerian</vt:lpstr>
      <vt:lpstr>Arial</vt:lpstr>
      <vt:lpstr>Calibri</vt:lpstr>
      <vt:lpstr>Calibri Light</vt:lpstr>
      <vt:lpstr>Office Theme</vt:lpstr>
      <vt:lpstr>Holy Spirit</vt:lpstr>
      <vt:lpstr>                Old Testament Holy Spirit</vt:lpstr>
      <vt:lpstr>                              Continued</vt:lpstr>
      <vt:lpstr>                Spirit of God is the Holy Spirit!</vt:lpstr>
      <vt:lpstr>                    Distinctive Person!</vt:lpstr>
      <vt:lpstr>                 Christ Said the Same!</vt:lpstr>
      <vt:lpstr> Joel 2/Acts 2 Nailed it!</vt:lpstr>
      <vt:lpstr>                       Jesus’ Promise </vt:lpstr>
      <vt:lpstr>                         Jesus’ Promise Repeated</vt:lpstr>
      <vt:lpstr>                               Pentecost!</vt:lpstr>
      <vt:lpstr>                               Peter Affirms!                                </vt:lpstr>
      <vt:lpstr>Jesus Refers to Holy Spirit/Joel Says ‘My Spirit’ Same Thing!</vt:lpstr>
      <vt:lpstr>                                   Wow!</vt:lpstr>
      <vt:lpstr>                           Continued!</vt:lpstr>
      <vt:lpstr>                               Harmony!!!</vt:lpstr>
      <vt:lpstr>                                 Potent!!!</vt:lpstr>
      <vt:lpstr>PowerPoint Presentation</vt:lpstr>
      <vt:lpstr>           God’s Dynamic, Magnificent Gift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Holy Spirit</dc:title>
  <dc:creator>All Public</dc:creator>
  <cp:lastModifiedBy>All Public</cp:lastModifiedBy>
  <cp:revision>15</cp:revision>
  <dcterms:created xsi:type="dcterms:W3CDTF">2019-09-13T19:10:08Z</dcterms:created>
  <dcterms:modified xsi:type="dcterms:W3CDTF">2019-09-18T19:49:47Z</dcterms:modified>
</cp:coreProperties>
</file>