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746330-D012-4F87-A4F2-06FCF490439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46330-D012-4F87-A4F2-06FCF490439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46330-D012-4F87-A4F2-06FCF490439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46330-D012-4F87-A4F2-06FCF490439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46330-D012-4F87-A4F2-06FCF490439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746330-D012-4F87-A4F2-06FCF490439F}"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746330-D012-4F87-A4F2-06FCF490439F}" type="datetimeFigureOut">
              <a:rPr lang="en-US" smtClean="0"/>
              <a:pPr/>
              <a:t>8/29/2012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746330-D012-4F87-A4F2-06FCF490439F}" type="datetimeFigureOut">
              <a:rPr lang="en-US" smtClean="0"/>
              <a:pPr/>
              <a:t>8/29/2012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46330-D012-4F87-A4F2-06FCF490439F}" type="datetimeFigureOut">
              <a:rPr lang="en-US" smtClean="0"/>
              <a:pPr/>
              <a:t>8/29/2012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46330-D012-4F87-A4F2-06FCF490439F}"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46330-D012-4F87-A4F2-06FCF490439F}"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F4038-35A0-43D9-BC7D-4EB21E3C3E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46330-D012-4F87-A4F2-06FCF490439F}" type="datetimeFigureOut">
              <a:rPr lang="en-US" smtClean="0"/>
              <a:pPr/>
              <a:t>8/29/2012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F4038-35A0-43D9-BC7D-4EB21E3C3E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FF0000"/>
                </a:solidFill>
                <a:latin typeface="Algerian" pitchFamily="82" charset="0"/>
              </a:rPr>
              <a:t>The Departing</a:t>
            </a:r>
            <a:endParaRPr lang="en-US" sz="60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u="sng" dirty="0" smtClean="0">
                <a:solidFill>
                  <a:srgbClr val="002060"/>
                </a:solidFill>
                <a:latin typeface="Algerian" pitchFamily="82" charset="0"/>
              </a:rPr>
              <a:t>Ezekiel. Pt. 6</a:t>
            </a:r>
            <a:endParaRPr lang="en-US" sz="4800"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219200"/>
          </a:xfrm>
        </p:spPr>
        <p:txBody>
          <a:bodyPr>
            <a:normAutofit fontScale="90000"/>
          </a:bodyPr>
          <a:lstStyle/>
          <a:p>
            <a:r>
              <a:rPr lang="en-US" u="sng" dirty="0" smtClean="0">
                <a:solidFill>
                  <a:srgbClr val="FF0000"/>
                </a:solidFill>
              </a:rPr>
              <a:t>John Greenleaf Whittier</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4000" dirty="0"/>
              <a:t>“God pity them both! and pity us all,  </a:t>
            </a:r>
            <a:r>
              <a:rPr lang="en-US" sz="4000" dirty="0" smtClean="0"/>
              <a:t/>
            </a:r>
            <a:br>
              <a:rPr lang="en-US" sz="4000" dirty="0" smtClean="0"/>
            </a:br>
            <a:r>
              <a:rPr lang="en-US" sz="4000" dirty="0"/>
              <a:t>Who vainly the dreams of youth recall;    </a:t>
            </a:r>
            <a:r>
              <a:rPr lang="en-US" sz="4000" dirty="0" smtClean="0"/>
              <a:t/>
            </a:r>
            <a:br>
              <a:rPr lang="en-US" sz="4000" dirty="0" smtClean="0"/>
            </a:br>
            <a:r>
              <a:rPr lang="en-US" sz="4000" dirty="0"/>
              <a:t>For of all sad words of tongue or pen,  </a:t>
            </a:r>
            <a:r>
              <a:rPr lang="en-US" sz="4000" dirty="0" smtClean="0"/>
              <a:t/>
            </a:r>
            <a:br>
              <a:rPr lang="en-US" sz="4000" dirty="0" smtClean="0"/>
            </a:br>
            <a:r>
              <a:rPr lang="en-US" sz="4000" dirty="0"/>
              <a:t>The saddest are these: ‘It might have been!’  </a:t>
            </a:r>
          </a:p>
        </p:txBody>
      </p:sp>
      <p:pic>
        <p:nvPicPr>
          <p:cNvPr id="6146" name="Picture 2" descr="C:\Users\Dad\Contacts\Downloads\download (26).jpg"/>
          <p:cNvPicPr>
            <a:picLocks noGrp="1" noChangeAspect="1" noChangeArrowheads="1"/>
          </p:cNvPicPr>
          <p:nvPr>
            <p:ph sz="half" idx="2"/>
          </p:nvPr>
        </p:nvPicPr>
        <p:blipFill>
          <a:blip r:embed="rId2" cstate="print"/>
          <a:srcRect/>
          <a:stretch>
            <a:fillRect/>
          </a:stretch>
        </p:blipFill>
        <p:spPr bwMode="auto">
          <a:xfrm>
            <a:off x="4572001" y="1219200"/>
            <a:ext cx="4572000" cy="56387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We Are SAFE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t>
            </a:r>
            <a:r>
              <a:rPr lang="en-US" dirty="0"/>
              <a:t> Moreover the spirit lifted me up, and brought me unto the east gate of the LORD'S house, which looketh eastward: and behold at the door of the gate five and twenty men; among whom I saw Jaazaniah the son of Azur, and Pelatiah the son of Benaiah, princes of the </a:t>
            </a:r>
            <a:r>
              <a:rPr lang="en-US" dirty="0" smtClean="0"/>
              <a:t>people. </a:t>
            </a:r>
            <a:r>
              <a:rPr lang="en-US" b="1" u="sng" dirty="0" smtClean="0"/>
              <a:t>Then </a:t>
            </a:r>
            <a:r>
              <a:rPr lang="en-US" b="1" u="sng" dirty="0"/>
              <a:t>said he unto me, Son of man, these </a:t>
            </a:r>
            <a:r>
              <a:rPr lang="en-US" b="1" i="1" u="sng" dirty="0"/>
              <a:t>are</a:t>
            </a:r>
            <a:r>
              <a:rPr lang="en-US" b="1" u="sng" dirty="0"/>
              <a:t> the men that devise mischief, and give wicked counsel in this city</a:t>
            </a:r>
            <a:r>
              <a:rPr lang="en-US" b="1" u="sng" dirty="0" smtClean="0"/>
              <a:t>:</a:t>
            </a:r>
            <a:r>
              <a:rPr lang="en-US" b="1" u="sng" dirty="0"/>
              <a:t> Which say, </a:t>
            </a:r>
            <a:r>
              <a:rPr lang="en-US" b="1" i="1" u="sng" dirty="0"/>
              <a:t>It is</a:t>
            </a:r>
            <a:r>
              <a:rPr lang="en-US" b="1" u="sng" dirty="0"/>
              <a:t> not near; let us build houses: this </a:t>
            </a:r>
            <a:r>
              <a:rPr lang="en-US" b="1" i="1" u="sng" dirty="0"/>
              <a:t>city is</a:t>
            </a:r>
            <a:r>
              <a:rPr lang="en-US" b="1" u="sng" dirty="0"/>
              <a:t> the caldron, and we </a:t>
            </a:r>
            <a:r>
              <a:rPr lang="en-US" b="1" i="1" u="sng" dirty="0"/>
              <a:t>be</a:t>
            </a:r>
            <a:r>
              <a:rPr lang="en-US" b="1" u="sng" dirty="0"/>
              <a:t> the flesh</a:t>
            </a:r>
            <a:r>
              <a:rPr lang="en-US" b="1" u="sng" dirty="0" smtClean="0"/>
              <a:t>.</a:t>
            </a:r>
            <a:r>
              <a:rPr lang="en-US" dirty="0"/>
              <a:t> Therefore prophesy against them, prophesy, O son of man</a:t>
            </a:r>
            <a:r>
              <a:rPr lang="en-US" dirty="0" smtClean="0"/>
              <a:t>. </a:t>
            </a:r>
            <a:r>
              <a:rPr lang="en-US" dirty="0"/>
              <a:t> And the Spirit of the LORD fell upon me, and said unto me, Speak; Thus saith the LORD; Thus have ye said, O house of Israel: for I know the things that come into your mind, </a:t>
            </a:r>
            <a:r>
              <a:rPr lang="en-US" i="1" dirty="0"/>
              <a:t>every one of</a:t>
            </a:r>
            <a:r>
              <a:rPr lang="en-US" dirty="0"/>
              <a:t> them</a:t>
            </a:r>
            <a:r>
              <a:rPr lang="en-US" dirty="0" smtClean="0"/>
              <a:t>.</a:t>
            </a:r>
            <a:r>
              <a:rPr lang="en-US" dirty="0"/>
              <a:t> Ye have multiplied your slain in this city, and ye have filled the streets thereof with the slain</a:t>
            </a:r>
            <a:r>
              <a:rPr lang="en-US" dirty="0" smtClean="0"/>
              <a:t>.”  Ezek. 11:1-6</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a:bodyPr>
          <a:lstStyle/>
          <a:p>
            <a:r>
              <a:rPr lang="en-US" u="sng" dirty="0" smtClean="0">
                <a:solidFill>
                  <a:srgbClr val="FF0000"/>
                </a:solidFill>
              </a:rPr>
              <a:t>Stay With the Ship!</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Ezekiel had said, “Judgment is coming on Jerusalem.”  These men said, “Don’t worry; everything is fine.”  They encouraged the people with the fact that Jerusalem was God’s city; nothing could happen to her!</a:t>
            </a:r>
            <a:endParaRPr lang="en-US" sz="3600" dirty="0"/>
          </a:p>
        </p:txBody>
      </p:sp>
      <p:pic>
        <p:nvPicPr>
          <p:cNvPr id="717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Institutional Salvation</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 ”Thus saith the LORD of hosts, the God of Israel, Amend your ways and your doings, and I will cause you to dwell in this place.  </a:t>
            </a:r>
            <a:r>
              <a:rPr lang="en-US" b="1" u="sng" dirty="0" smtClean="0"/>
              <a:t>Trust ye not in lying words, saying, The temple of the LORD, The temple of the LORD, The temple of the LORD, </a:t>
            </a:r>
            <a:r>
              <a:rPr lang="en-US" b="1" i="1" u="sng" dirty="0" smtClean="0"/>
              <a:t>are</a:t>
            </a:r>
            <a:r>
              <a:rPr lang="en-US" b="1" u="sng" dirty="0" smtClean="0"/>
              <a:t> these.  For if ye </a:t>
            </a:r>
            <a:r>
              <a:rPr lang="en-US" dirty="0" smtClean="0"/>
              <a:t>thoroughly amend your ways and your doings; if ye thoroughly execute judgment between a man and his neighbour;   </a:t>
            </a:r>
            <a:r>
              <a:rPr lang="en-US" i="1" dirty="0" smtClean="0"/>
              <a:t>If</a:t>
            </a:r>
            <a:r>
              <a:rPr lang="en-US" dirty="0" smtClean="0"/>
              <a:t> ye oppress not the stranger, the fatherless, and the widow, and shed not innocent blood in this place, neither walk after other gods to your hurt: Then will I cause you to dwell in this place, in the land that I gave to your fathers, for ever and ever. Behold, ye trust in lying words, that cannot profit.”  Jer. 7:3-8</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a:bodyPr>
          <a:lstStyle/>
          <a:p>
            <a:r>
              <a:rPr lang="en-US" u="sng" dirty="0" smtClean="0">
                <a:solidFill>
                  <a:srgbClr val="002060"/>
                </a:solidFill>
              </a:rPr>
              <a:t>Balderdash</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200" dirty="0" smtClean="0"/>
              <a:t>1.  We are God’s people</a:t>
            </a:r>
          </a:p>
          <a:p>
            <a:r>
              <a:rPr lang="en-US" sz="3200" dirty="0" smtClean="0"/>
              <a:t>2.  We have a great hospital system.</a:t>
            </a:r>
          </a:p>
          <a:p>
            <a:r>
              <a:rPr lang="en-US" sz="3200" dirty="0" smtClean="0"/>
              <a:t>3.  We have a worldwide educational system.</a:t>
            </a:r>
          </a:p>
          <a:p>
            <a:r>
              <a:rPr lang="en-US" sz="3200" dirty="0" smtClean="0"/>
              <a:t>4.  We are 17,00,000 strong.</a:t>
            </a:r>
          </a:p>
          <a:p>
            <a:r>
              <a:rPr lang="en-US" sz="3200" dirty="0" smtClean="0"/>
              <a:t>5.  We perform so much good community service around the world.</a:t>
            </a:r>
            <a:endParaRPr lang="en-US" sz="3200" dirty="0"/>
          </a:p>
        </p:txBody>
      </p:sp>
      <p:pic>
        <p:nvPicPr>
          <p:cNvPr id="819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1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762000"/>
          </a:xfrm>
        </p:spPr>
        <p:txBody>
          <a:bodyPr/>
          <a:lstStyle/>
          <a:p>
            <a:r>
              <a:rPr lang="en-US" u="sng" dirty="0" smtClean="0">
                <a:solidFill>
                  <a:srgbClr val="002060"/>
                </a:solidFill>
              </a:rPr>
              <a:t>No Fire Here</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“Not </a:t>
            </a:r>
            <a:r>
              <a:rPr lang="en-US" dirty="0"/>
              <a:t>by its name, but by its fruit, is the value of a tree determined. If the fruit is worthless, the name cannot save the tree from destruction. John declared to the Jews that their standing before God was to be decided by their character and life. Profession was worthless. If their life and character were not in harmony with God's law, they were not His people</a:t>
            </a:r>
            <a:r>
              <a:rPr lang="en-US" dirty="0" smtClean="0"/>
              <a:t>.”  DA., pg. 107</a:t>
            </a:r>
            <a:endParaRPr lang="en-US" dirty="0"/>
          </a:p>
          <a:p>
            <a:endParaRPr lang="en-US" dirty="0"/>
          </a:p>
          <a:p>
            <a:endParaRPr lang="en-US" dirty="0"/>
          </a:p>
        </p:txBody>
      </p:sp>
      <p:pic>
        <p:nvPicPr>
          <p:cNvPr id="9218" name="Picture 2" descr="C:\Users\Dad\Contacts\Downloads\download (27).jpg"/>
          <p:cNvPicPr>
            <a:picLocks noGrp="1" noChangeAspect="1" noChangeArrowheads="1"/>
          </p:cNvPicPr>
          <p:nvPr>
            <p:ph sz="half" idx="1"/>
          </p:nvPr>
        </p:nvPicPr>
        <p:blipFill>
          <a:blip r:embed="rId2" cstate="print"/>
          <a:srcRect/>
          <a:stretch>
            <a:fillRect/>
          </a:stretch>
        </p:blipFill>
        <p:spPr bwMode="auto">
          <a:xfrm>
            <a:off x="0" y="685800"/>
            <a:ext cx="4953000"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a:bodyPr>
          <a:lstStyle/>
          <a:p>
            <a:r>
              <a:rPr lang="en-US" dirty="0" smtClean="0"/>
              <a:t>“To </a:t>
            </a:r>
            <a:r>
              <a:rPr lang="en-US" dirty="0"/>
              <a:t>a people in whose hearts His law is written, the favor of God is assured. They are one with Him. But the Jews had separated themselves from God. Because of their sins they were suffering under His judgments. This was the cause of their bondage to a heathen nation. Their minds were darkened by transgression, and because in times past the Lord had shown them so great favor, they excused their sins. They flattered themselves that they were better than other men, and entitled to His blessings</a:t>
            </a:r>
            <a:r>
              <a:rPr lang="en-US" dirty="0" smtClean="0"/>
              <a:t>.”  DA, pg. 106</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Trouble for Fakes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 And I will bring you out of the midst thereof, and deliver you into the hands of strangers, and will execute judgments among you</a:t>
            </a:r>
            <a:r>
              <a:rPr lang="en-US" dirty="0" smtClean="0"/>
              <a:t>. </a:t>
            </a:r>
            <a:r>
              <a:rPr lang="en-US" dirty="0" smtClean="0"/>
              <a:t> Ye shall fall by the sword; I will judge you in the border of Israel; and ye shall know that I </a:t>
            </a:r>
            <a:r>
              <a:rPr lang="en-US" i="1" dirty="0" smtClean="0"/>
              <a:t>am</a:t>
            </a:r>
            <a:r>
              <a:rPr lang="en-US" dirty="0" smtClean="0"/>
              <a:t> the </a:t>
            </a:r>
            <a:r>
              <a:rPr lang="en-US" dirty="0" smtClean="0"/>
              <a:t>LORD.  This</a:t>
            </a:r>
            <a:r>
              <a:rPr lang="en-US" dirty="0" smtClean="0"/>
              <a:t> </a:t>
            </a:r>
            <a:r>
              <a:rPr lang="en-US" i="1" dirty="0" smtClean="0"/>
              <a:t>city</a:t>
            </a:r>
            <a:r>
              <a:rPr lang="en-US" dirty="0" smtClean="0"/>
              <a:t> shall not be your caldron, neither shall ye be the flesh in the midst thereof; </a:t>
            </a:r>
            <a:r>
              <a:rPr lang="en-US" i="1" dirty="0" smtClean="0"/>
              <a:t>but</a:t>
            </a:r>
            <a:r>
              <a:rPr lang="en-US" dirty="0" smtClean="0"/>
              <a:t> I will judge you in the border of Israel</a:t>
            </a:r>
            <a:r>
              <a:rPr lang="en-US" dirty="0" smtClean="0"/>
              <a:t>: </a:t>
            </a:r>
            <a:r>
              <a:rPr lang="en-US" dirty="0" smtClean="0"/>
              <a:t> And ye shall know that I </a:t>
            </a:r>
            <a:r>
              <a:rPr lang="en-US" i="1" dirty="0" smtClean="0"/>
              <a:t>am</a:t>
            </a:r>
            <a:r>
              <a:rPr lang="en-US" dirty="0" smtClean="0"/>
              <a:t> the LORD: for ye have not walked in my statutes, neither executed my judgments, but have done after the manners of the heathen that </a:t>
            </a:r>
            <a:r>
              <a:rPr lang="en-US" i="1" dirty="0" smtClean="0"/>
              <a:t>are</a:t>
            </a:r>
            <a:r>
              <a:rPr lang="en-US" dirty="0" smtClean="0"/>
              <a:t> round about </a:t>
            </a:r>
            <a:r>
              <a:rPr lang="en-US" dirty="0" smtClean="0"/>
              <a:t>you.  And </a:t>
            </a:r>
            <a:r>
              <a:rPr lang="en-US" dirty="0" smtClean="0"/>
              <a:t>it came to pass, when I prophesied, that Pelatiah the son of Benaiah died. Then fell I down upon my face, and cried with a loud voice, and said, Ah Lord GOD! wilt thou make a full end of the remnant of Israel</a:t>
            </a:r>
            <a:r>
              <a:rPr lang="en-US" dirty="0" smtClean="0"/>
              <a:t>?”  Ezek. 11:9-13</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a:bodyPr>
          <a:lstStyle/>
          <a:p>
            <a:r>
              <a:rPr lang="en-US" u="sng" dirty="0" smtClean="0">
                <a:solidFill>
                  <a:srgbClr val="FF0000"/>
                </a:solidFill>
              </a:rPr>
              <a:t>Judgment</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200" dirty="0" smtClean="0"/>
              <a:t>Peletiah was a pre eminent  figure in ancient Adventism.  For his apostasy, he was struck down.  For his selfishness, greedy, and cruelty, he was cut off.  Like Ananias of old, he learned too late that ‘</a:t>
            </a:r>
            <a:r>
              <a:rPr lang="en-US" sz="3200" i="1" dirty="0" smtClean="0"/>
              <a:t>It is</a:t>
            </a:r>
            <a:r>
              <a:rPr lang="en-US" sz="3200" dirty="0" smtClean="0"/>
              <a:t> a fearful thing to fall into the hands of the living God</a:t>
            </a:r>
            <a:r>
              <a:rPr lang="en-US" sz="3200" dirty="0" smtClean="0"/>
              <a:t>.’  Heb. 10:31</a:t>
            </a:r>
            <a:endParaRPr lang="en-US" sz="3200" dirty="0" smtClean="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lstStyle/>
          <a:p>
            <a:r>
              <a:rPr lang="en-US" u="sng" dirty="0" smtClean="0">
                <a:solidFill>
                  <a:srgbClr val="FF0000"/>
                </a:solidFill>
                <a:latin typeface="Algerian" pitchFamily="82" charset="0"/>
              </a:rPr>
              <a:t>Watch Out!</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a:t>
            </a:r>
            <a:r>
              <a:rPr lang="en-US" dirty="0" smtClean="0"/>
              <a:t> Be not deceived; God is not mocked: for whatsoever a man soweth, that shall he also </a:t>
            </a:r>
            <a:r>
              <a:rPr lang="en-US" dirty="0" smtClean="0"/>
              <a:t>reap.  For </a:t>
            </a:r>
            <a:r>
              <a:rPr lang="en-US" dirty="0" smtClean="0"/>
              <a:t>he that soweth to his flesh shall of the flesh reap corruption; but he that soweth to the Spirit shall of the Spirit reap life </a:t>
            </a:r>
            <a:r>
              <a:rPr lang="en-US" dirty="0" smtClean="0"/>
              <a:t>everlasting.  And </a:t>
            </a:r>
            <a:r>
              <a:rPr lang="en-US" dirty="0" smtClean="0"/>
              <a:t>let us not be weary in well doing: for in due season we shall reap, if we faint not</a:t>
            </a:r>
            <a:r>
              <a:rPr lang="en-US" dirty="0" smtClean="0"/>
              <a:t>.”  Galatians 6:7,8</a:t>
            </a:r>
            <a:endParaRPr lang="en-US" dirty="0" smtClean="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85800"/>
            <a:ext cx="49530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533400"/>
          </a:xfrm>
        </p:spPr>
        <p:txBody>
          <a:bodyPr>
            <a:normAutofit fontScale="90000"/>
          </a:bodyPr>
          <a:lstStyle/>
          <a:p>
            <a:r>
              <a:rPr lang="en-US" u="sng" dirty="0" smtClean="0">
                <a:solidFill>
                  <a:srgbClr val="002060"/>
                </a:solidFill>
              </a:rPr>
              <a:t>Repetition</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Ezekiel 10 is pretty much a repeat of Ezekiel 1.  Ezekiel saw a vision of Heaven’s throne.  He beheld the glory of Christ, the cherubim under His command, and their constant watch care over the events of earth.  This vision encouraged Ezekiel, knowing that, no matter what happens, God is in control and is trustworthy!</a:t>
            </a:r>
            <a:endParaRPr lang="en-US" dirty="0"/>
          </a:p>
        </p:txBody>
      </p:sp>
      <p:pic>
        <p:nvPicPr>
          <p:cNvPr id="1026" name="Picture 2" descr="C:\Users\Dad\Contacts\Downloads\throne-of-god.jpg"/>
          <p:cNvPicPr>
            <a:picLocks noGrp="1" noChangeAspect="1" noChangeArrowheads="1"/>
          </p:cNvPicPr>
          <p:nvPr>
            <p:ph sz="half" idx="2"/>
          </p:nvPr>
        </p:nvPicPr>
        <p:blipFill>
          <a:blip r:embed="rId2" cstate="print"/>
          <a:srcRect/>
          <a:stretch>
            <a:fillRect/>
          </a:stretch>
        </p:blipFill>
        <p:spPr bwMode="auto">
          <a:xfrm>
            <a:off x="4572000" y="533400"/>
            <a:ext cx="4572000" cy="63246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1143000"/>
          </a:xfrm>
        </p:spPr>
        <p:txBody>
          <a:bodyPr>
            <a:normAutofit fontScale="90000"/>
          </a:bodyPr>
          <a:lstStyle/>
          <a:p>
            <a:r>
              <a:rPr lang="en-US" u="sng" dirty="0" smtClean="0">
                <a:solidFill>
                  <a:srgbClr val="7030A0"/>
                </a:solidFill>
                <a:latin typeface="Algerian" pitchFamily="82" charset="0"/>
              </a:rPr>
              <a:t>New Covenant Hope</a:t>
            </a:r>
            <a:endParaRPr lang="en-US" u="sng" dirty="0">
              <a:solidFill>
                <a:srgbClr val="7030A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85000" lnSpcReduction="20000"/>
          </a:bodyPr>
          <a:lstStyle/>
          <a:p>
            <a:r>
              <a:rPr lang="en-US" dirty="0" smtClean="0"/>
              <a:t>“Therefore </a:t>
            </a:r>
            <a:r>
              <a:rPr lang="en-US" dirty="0" smtClean="0"/>
              <a:t>say, Thus saith the Lord GOD; I will even gather you from the people, and assemble you out of the countries where ye have been scattered, and I will give you the land of Israel</a:t>
            </a:r>
            <a:r>
              <a:rPr lang="en-US" dirty="0" smtClean="0"/>
              <a:t>.</a:t>
            </a:r>
            <a:r>
              <a:rPr lang="en-US" dirty="0" smtClean="0"/>
              <a:t>  And they shall come thither, and they shall take away all the detestable things thereof and all the abominations thereof from </a:t>
            </a:r>
            <a:r>
              <a:rPr lang="en-US" dirty="0" smtClean="0"/>
              <a:t>thence.  </a:t>
            </a:r>
            <a:r>
              <a:rPr lang="en-US" b="1" u="sng" dirty="0" smtClean="0"/>
              <a:t>And </a:t>
            </a:r>
            <a:r>
              <a:rPr lang="en-US" b="1" u="sng" dirty="0" smtClean="0"/>
              <a:t>I will give them one heart, and I will put a new spirit within you; and I will take the stony heart out of their flesh, and will give them an heart of </a:t>
            </a:r>
            <a:r>
              <a:rPr lang="en-US" b="1" u="sng" dirty="0" smtClean="0"/>
              <a:t>flesh: That </a:t>
            </a:r>
            <a:r>
              <a:rPr lang="en-US" b="1" u="sng" dirty="0" smtClean="0"/>
              <a:t>they may walk in my statutes, and keep mine ordinances, and do them: </a:t>
            </a:r>
            <a:r>
              <a:rPr lang="en-US" dirty="0" smtClean="0"/>
              <a:t>and they shall be my people, and I will be their God</a:t>
            </a:r>
            <a:r>
              <a:rPr lang="en-US" dirty="0" smtClean="0"/>
              <a:t>.”  Ezekiel 11:17-20</a:t>
            </a:r>
            <a:endParaRPr lang="en-US" dirty="0" smtClean="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1143000"/>
            <a:ext cx="4571999" cy="571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rPr>
              <a:t>Christ is at the Helm</a:t>
            </a:r>
            <a:endParaRPr lang="en-US" u="sng" dirty="0">
              <a:solidFill>
                <a:srgbClr val="002060"/>
              </a:solidFill>
            </a:endParaRPr>
          </a:p>
        </p:txBody>
      </p:sp>
      <p:sp>
        <p:nvSpPr>
          <p:cNvPr id="3" name="Content Placeholder 2"/>
          <p:cNvSpPr>
            <a:spLocks noGrp="1"/>
          </p:cNvSpPr>
          <p:nvPr>
            <p:ph idx="1"/>
          </p:nvPr>
        </p:nvSpPr>
        <p:spPr>
          <a:xfrm>
            <a:off x="0" y="533400"/>
            <a:ext cx="9144000" cy="6324600"/>
          </a:xfrm>
        </p:spPr>
        <p:txBody>
          <a:bodyPr>
            <a:normAutofit fontScale="85000" lnSpcReduction="20000"/>
          </a:bodyPr>
          <a:lstStyle/>
          <a:p>
            <a:r>
              <a:rPr lang="en-US" dirty="0"/>
              <a:t> </a:t>
            </a:r>
            <a:r>
              <a:rPr lang="en-US" dirty="0" smtClean="0"/>
              <a:t>”Then </a:t>
            </a:r>
            <a:r>
              <a:rPr lang="en-US" dirty="0"/>
              <a:t>I looked, and, behold, in the firmament that was above the head of the cherubims there appeared over them as it were a sapphire stone, as the appearance of the likeness of a </a:t>
            </a:r>
            <a:r>
              <a:rPr lang="en-US" dirty="0" smtClean="0"/>
              <a:t>throne…And</a:t>
            </a:r>
            <a:r>
              <a:rPr lang="en-US" dirty="0"/>
              <a:t> </a:t>
            </a:r>
            <a:r>
              <a:rPr lang="en-US" i="1" dirty="0"/>
              <a:t>one</a:t>
            </a:r>
            <a:r>
              <a:rPr lang="en-US" dirty="0"/>
              <a:t> cherub stretched forth his hand from between the cherubims unto the fire that </a:t>
            </a:r>
            <a:r>
              <a:rPr lang="en-US" i="1" dirty="0"/>
              <a:t>was</a:t>
            </a:r>
            <a:r>
              <a:rPr lang="en-US" dirty="0"/>
              <a:t> between the cherubims, and took </a:t>
            </a:r>
            <a:r>
              <a:rPr lang="en-US" i="1" dirty="0"/>
              <a:t>thereof</a:t>
            </a:r>
            <a:r>
              <a:rPr lang="en-US" dirty="0"/>
              <a:t>, and put </a:t>
            </a:r>
            <a:r>
              <a:rPr lang="en-US" i="1" dirty="0"/>
              <a:t>it</a:t>
            </a:r>
            <a:r>
              <a:rPr lang="en-US" dirty="0"/>
              <a:t> into the hands of </a:t>
            </a:r>
            <a:r>
              <a:rPr lang="en-US" i="1" dirty="0"/>
              <a:t>him that was</a:t>
            </a:r>
            <a:r>
              <a:rPr lang="en-US" dirty="0"/>
              <a:t> clothed with linen: who took </a:t>
            </a:r>
            <a:r>
              <a:rPr lang="en-US" i="1" dirty="0"/>
              <a:t>it</a:t>
            </a:r>
            <a:r>
              <a:rPr lang="en-US" dirty="0"/>
              <a:t>, and went out</a:t>
            </a:r>
            <a:r>
              <a:rPr lang="en-US" dirty="0" smtClean="0"/>
              <a:t>. </a:t>
            </a:r>
            <a:r>
              <a:rPr lang="en-US" dirty="0"/>
              <a:t> And there appeared in the cherubims the form of a man's hand under their </a:t>
            </a:r>
            <a:r>
              <a:rPr lang="en-US" dirty="0" smtClean="0"/>
              <a:t>wings.  And </a:t>
            </a:r>
            <a:r>
              <a:rPr lang="en-US" dirty="0"/>
              <a:t>when I looked, behold the four wheels by the cherubims, one wheel by one cherub, and another wheel by another cherub: and the appearance of the wheels </a:t>
            </a:r>
            <a:r>
              <a:rPr lang="en-US" i="1" dirty="0"/>
              <a:t>was</a:t>
            </a:r>
            <a:r>
              <a:rPr lang="en-US" dirty="0"/>
              <a:t> as the colour of a beryl </a:t>
            </a:r>
            <a:r>
              <a:rPr lang="en-US" dirty="0" smtClean="0"/>
              <a:t>stone.  And</a:t>
            </a:r>
            <a:r>
              <a:rPr lang="en-US" dirty="0"/>
              <a:t> </a:t>
            </a:r>
            <a:r>
              <a:rPr lang="en-US" i="1" dirty="0"/>
              <a:t>as for</a:t>
            </a:r>
            <a:r>
              <a:rPr lang="en-US" dirty="0"/>
              <a:t> their appearances, they four had one likeness, as if a wheel had been in the midst of a wheel</a:t>
            </a:r>
            <a:r>
              <a:rPr lang="en-US" dirty="0" smtClean="0"/>
              <a:t>. </a:t>
            </a:r>
            <a:r>
              <a:rPr lang="en-US" dirty="0"/>
              <a:t> When they went, they went upon their four sides; they turned not as they went, but to the place whither the head looked they followed it; they turned not as they went</a:t>
            </a:r>
            <a:r>
              <a:rPr lang="en-US" dirty="0" smtClean="0"/>
              <a:t>.”  Ezek. 10:1, 7-11</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7030A0"/>
                </a:solidFill>
              </a:rPr>
              <a:t>Wheels in Wheels</a:t>
            </a:r>
            <a:endParaRPr lang="en-US"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“There were wheels within wheels in an arrangement so complicated that at first sight they appeared to Ezekiel to be all in confusion. But when they moved, it was with beautiful exactness and in perfect harmony. Heavenly beings were impelling these wheels, and, above all, upon the glorious sapphire throne, was the Eternal One; while round about the throne was the encircling rainbow, emblem of  grace and love. Overpowered by the terrible glory of the scene, Ezekiel fell upon his face, when a  voice bade him arise and hear the word of the Lord. Then there was given him a message of warning  for Israel…The wheel like complications that appeared to the prophet to be involved in such confusion were under the guidance of an infinite hand. The Spirit of God, revealed to him as moving and directing these wheels, brought harmony out of confusion; so the whole world was under His control. Myriads of glorified beings were ready at His word to overrule the power and policy of evil men, and bring good to His faithful ones.”  5  Testimonies, 752,753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A BIG DIFFERENCE</a:t>
            </a:r>
            <a:endParaRPr lang="en-US" u="sng" dirty="0">
              <a:solidFill>
                <a:srgbClr val="00206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dirty="0" smtClean="0"/>
              <a:t>While Ezek 1 and 10 are very similar, the two chapters have a huge difference and Ezek 11 fills in the details.  Heaven has put forth great efforts to redeem Judah and Israel.  Christ gave them Solomon’s temple, the prophets, His law, health message,  and educational guidance.  Even Heaven’s resources to redeem can be exhausted!!</a:t>
            </a:r>
            <a:endParaRPr lang="en-US" dirty="0"/>
          </a:p>
        </p:txBody>
      </p:sp>
      <p:pic>
        <p:nvPicPr>
          <p:cNvPr id="2050" name="Picture 2" descr="C:\Users\Dad\Contacts\Downloads\download (10).jpg"/>
          <p:cNvPicPr>
            <a:picLocks noGrp="1" noChangeAspect="1" noChangeArrowheads="1"/>
          </p:cNvPicPr>
          <p:nvPr>
            <p:ph sz="half" idx="1"/>
          </p:nvPr>
        </p:nvPicPr>
        <p:blipFill>
          <a:blip r:embed="rId2" cstate="print"/>
          <a:srcRect/>
          <a:stretch>
            <a:fillRect/>
          </a:stretch>
        </p:blipFill>
        <p:spPr bwMode="auto">
          <a:xfrm>
            <a:off x="0" y="685800"/>
            <a:ext cx="49530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Glory Starts Moving</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
            </a:r>
            <a:br>
              <a:rPr lang="en-US" dirty="0" smtClean="0"/>
            </a:br>
            <a:r>
              <a:rPr lang="en-US" sz="3200" dirty="0" smtClean="0"/>
              <a:t>“Then </a:t>
            </a:r>
            <a:r>
              <a:rPr lang="en-US" sz="3200" dirty="0"/>
              <a:t>the glory of the LORD went up from the cherub, </a:t>
            </a:r>
            <a:r>
              <a:rPr lang="en-US" sz="3200" i="1" dirty="0"/>
              <a:t>and stood</a:t>
            </a:r>
            <a:r>
              <a:rPr lang="en-US" sz="3200" dirty="0"/>
              <a:t> over the threshold of the house; and the house was filled with the cloud, and the court was full of the brightness of the LORD'S </a:t>
            </a:r>
            <a:r>
              <a:rPr lang="en-US" sz="3200" dirty="0" smtClean="0"/>
              <a:t>glory.”  Ezek. 10:4</a:t>
            </a:r>
            <a:endParaRPr lang="en-US" sz="3200"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How Many Opportunities?</a:t>
            </a:r>
            <a:endParaRPr lang="en-US"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lnSpcReduction="10000"/>
          </a:bodyPr>
          <a:lstStyle/>
          <a:p>
            <a:r>
              <a:rPr lang="en-US" dirty="0" smtClean="0"/>
              <a:t>“Then </a:t>
            </a:r>
            <a:r>
              <a:rPr lang="en-US" dirty="0"/>
              <a:t>the glory of the LORD departed from off the threshold of the house, and stood over the </a:t>
            </a:r>
            <a:r>
              <a:rPr lang="en-US" dirty="0" smtClean="0"/>
              <a:t>cherubims.  And </a:t>
            </a:r>
            <a:r>
              <a:rPr lang="en-US" dirty="0"/>
              <a:t>the cherubims lifted up their wings, and mounted up from the earth in my sight: when they went out, the wheels also </a:t>
            </a:r>
            <a:r>
              <a:rPr lang="en-US" i="1" dirty="0"/>
              <a:t>were</a:t>
            </a:r>
            <a:r>
              <a:rPr lang="en-US" dirty="0"/>
              <a:t> beside them, and </a:t>
            </a:r>
            <a:r>
              <a:rPr lang="en-US" i="1" dirty="0"/>
              <a:t>every one</a:t>
            </a:r>
            <a:r>
              <a:rPr lang="en-US" dirty="0"/>
              <a:t> stood at the door of the east gate of the LORD'S house; and the glory of the God of Israel </a:t>
            </a:r>
            <a:r>
              <a:rPr lang="en-US" i="1" dirty="0"/>
              <a:t>was</a:t>
            </a:r>
            <a:r>
              <a:rPr lang="en-US" dirty="0"/>
              <a:t> over them above</a:t>
            </a:r>
            <a:r>
              <a:rPr lang="en-US" dirty="0" smtClean="0"/>
              <a:t>.”  Ezek. 10:18,19</a:t>
            </a:r>
            <a:endParaRPr lang="en-US" dirty="0"/>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1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609600"/>
          </a:xfrm>
        </p:spPr>
        <p:txBody>
          <a:bodyPr>
            <a:normAutofit fontScale="90000"/>
          </a:bodyPr>
          <a:lstStyle/>
          <a:p>
            <a:r>
              <a:rPr lang="en-US" u="sng" dirty="0" smtClean="0">
                <a:solidFill>
                  <a:srgbClr val="FF0000"/>
                </a:solidFill>
              </a:rPr>
              <a:t>Gone!!!!!!!!</a:t>
            </a:r>
            <a:endParaRPr lang="en-US" dirty="0"/>
          </a:p>
        </p:txBody>
      </p:sp>
      <p:pic>
        <p:nvPicPr>
          <p:cNvPr id="5123" name="Picture 3" descr="C:\Users\Dad\Contacts\Downloads\images.jpg"/>
          <p:cNvPicPr>
            <a:picLocks noGrp="1" noChangeAspect="1" noChangeArrowheads="1"/>
          </p:cNvPicPr>
          <p:nvPr>
            <p:ph sz="half" idx="1"/>
          </p:nvPr>
        </p:nvPicPr>
        <p:blipFill>
          <a:blip r:embed="rId2" cstate="print"/>
          <a:srcRect/>
          <a:stretch>
            <a:fillRect/>
          </a:stretch>
        </p:blipFill>
        <p:spPr bwMode="auto">
          <a:xfrm>
            <a:off x="0" y="609600"/>
            <a:ext cx="4572000" cy="6248400"/>
          </a:xfrm>
          <a:prstGeom prst="rect">
            <a:avLst/>
          </a:prstGeom>
          <a:noFill/>
        </p:spPr>
      </p:pic>
      <p:sp>
        <p:nvSpPr>
          <p:cNvPr id="7" name="Content Placeholder 6"/>
          <p:cNvSpPr>
            <a:spLocks noGrp="1"/>
          </p:cNvSpPr>
          <p:nvPr>
            <p:ph sz="half" idx="2"/>
          </p:nvPr>
        </p:nvSpPr>
        <p:spPr>
          <a:xfrm>
            <a:off x="4648200" y="0"/>
            <a:ext cx="4495800" cy="6858000"/>
          </a:xfrm>
        </p:spPr>
        <p:txBody>
          <a:bodyPr/>
          <a:lstStyle/>
          <a:p>
            <a:r>
              <a:rPr lang="en-US" sz="4400" dirty="0" smtClean="0"/>
              <a:t>“And </a:t>
            </a:r>
            <a:r>
              <a:rPr lang="en-US" sz="4400" dirty="0"/>
              <a:t>the glory of the LORD went up from the midst of the city, and stood upon the mountain which </a:t>
            </a:r>
            <a:r>
              <a:rPr lang="en-US" sz="4400" i="1" dirty="0"/>
              <a:t>is</a:t>
            </a:r>
            <a:r>
              <a:rPr lang="en-US" sz="4400" dirty="0"/>
              <a:t> on the east side of the city</a:t>
            </a:r>
            <a:r>
              <a:rPr lang="en-US" sz="4400" dirty="0" smtClean="0"/>
              <a:t>.”  Ezek. 11:23</a:t>
            </a:r>
            <a:endParaRPr lang="en-US" sz="44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Closed!!</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“Though </a:t>
            </a:r>
            <a:r>
              <a:rPr lang="en-US" dirty="0"/>
              <a:t>rewarded with evil for good, and hatred for His love (Psalm 109:5), He had steadfastly pursued His mission of mercy. Never were those repelled that sought His grace. A homeless wanderer, reproach and penury His daily lot, He lived to minister to the needs and lighten the woes of men, to plead with them to accept the gift of life. The waves of mercy, beaten back by those stubborn hearts, returned in a stronger tide of pitying, inexpressible love. But Israel had turned from her best Friend and only Helper. The pleadings of His love had been despised, His counsels spurned, His warnings </a:t>
            </a:r>
            <a:r>
              <a:rPr lang="en-US" dirty="0" smtClean="0"/>
              <a:t>ridiculed.  The </a:t>
            </a:r>
            <a:r>
              <a:rPr lang="en-US" dirty="0"/>
              <a:t>hour of hope and pardon was fast passing; the cup of God's long-deferred wrath was almost full. The cloud that had been gathering through ages of apostasy and rebellion, now black with woe, was about to burst upon a guilty </a:t>
            </a:r>
            <a:r>
              <a:rPr lang="en-US" dirty="0" smtClean="0"/>
              <a:t>people; and </a:t>
            </a:r>
            <a:r>
              <a:rPr lang="en-US" dirty="0"/>
              <a:t>He who alone could save them from their impending fate had been slighted, abused, rejected, and was soon to be crucified. When Christ should hang upon the cross of Calvary, Israel's day as a nation favored and blessed of God would be ended. </a:t>
            </a:r>
            <a:r>
              <a:rPr lang="en-US" dirty="0" smtClean="0"/>
              <a:t>”  GC, pgs. 20,21</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3386</TotalTime>
  <Words>1052</Words>
  <Application>Microsoft Office PowerPoint</Application>
  <PresentationFormat>On-screen Show (4:3)</PresentationFormat>
  <Paragraphs>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Departing</vt:lpstr>
      <vt:lpstr>Repetition</vt:lpstr>
      <vt:lpstr>Christ is at the Helm</vt:lpstr>
      <vt:lpstr>Wheels in Wheels</vt:lpstr>
      <vt:lpstr>A BIG DIFFERENCE</vt:lpstr>
      <vt:lpstr>Glory Starts Moving</vt:lpstr>
      <vt:lpstr>How Many Opportunities?</vt:lpstr>
      <vt:lpstr>Gone!!!!!!!!</vt:lpstr>
      <vt:lpstr>Closed!!</vt:lpstr>
      <vt:lpstr>John Greenleaf Whittier</vt:lpstr>
      <vt:lpstr>We Are SAFE</vt:lpstr>
      <vt:lpstr>Stay With the Ship!</vt:lpstr>
      <vt:lpstr>Institutional Salvation</vt:lpstr>
      <vt:lpstr>Balderdash</vt:lpstr>
      <vt:lpstr>No Fire Here</vt:lpstr>
      <vt:lpstr>Slide 16</vt:lpstr>
      <vt:lpstr>Trouble for Fakes</vt:lpstr>
      <vt:lpstr>Judgment</vt:lpstr>
      <vt:lpstr>Watch Out!</vt:lpstr>
      <vt:lpstr>New Covenant Hope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Departing</dc:title>
  <dc:creator>Dad</dc:creator>
  <cp:lastModifiedBy>Dad</cp:lastModifiedBy>
  <cp:revision>6</cp:revision>
  <dcterms:created xsi:type="dcterms:W3CDTF">2012-08-27T13:37:46Z</dcterms:created>
  <dcterms:modified xsi:type="dcterms:W3CDTF">2012-08-30T19:07:35Z</dcterms:modified>
</cp:coreProperties>
</file>