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80" r:id="rId3"/>
    <p:sldId id="263" r:id="rId4"/>
    <p:sldId id="285" r:id="rId5"/>
    <p:sldId id="284" r:id="rId6"/>
    <p:sldId id="286" r:id="rId7"/>
    <p:sldId id="287" r:id="rId8"/>
    <p:sldId id="288" r:id="rId9"/>
    <p:sldId id="30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2AE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2" autoAdjust="0"/>
    <p:restoredTop sz="94660"/>
  </p:normalViewPr>
  <p:slideViewPr>
    <p:cSldViewPr snapToGrid="0">
      <p:cViewPr varScale="1">
        <p:scale>
          <a:sx n="91" d="100"/>
          <a:sy n="91" d="100"/>
        </p:scale>
        <p:origin x="-132"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23DC7-708A-441D-BD0E-1483A7378B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61D8017-7573-43D0-A28A-80E4E46241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29BD7D9-ECF4-4710-8860-A9D040194300}"/>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6901BBD4-2909-4754-AAF8-2AD1DD167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01E96C-93D0-44F1-A526-E029AF745D10}"/>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454736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1B0A66-8ECB-454B-9310-6CF75AA8F4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7414BF4-E193-4625-AA48-59E8B08492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6FE78EF-144B-4243-9EC2-745F5A402817}"/>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CDB2E8BD-B38A-4976-8720-B9E2D04CB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1938A5-D6CC-4D6C-A545-C6FC5B891C6E}"/>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1593878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890C1A2-2012-498E-8BFF-A7599A95FA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0EEE428-88C2-44EE-B0D7-18810EF33CD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D92285-0072-4CAE-AF1A-4097C3B99667}"/>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3152270B-8FD0-4B8E-9F35-65EFC6571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EDF1A1-F906-427C-A296-197B2D4D774D}"/>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59723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B54C72-2B64-4A4A-A0B2-007971162F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246763-3D2F-4F18-A5FA-59E43C0C13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53ECEF-35DC-4E32-9434-0B64DFEDD67D}"/>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5A752ED3-BF43-42DA-B449-721869124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7AB63A-C1BC-4370-980B-BB4A616CFABF}"/>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4232188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F4A7E-9CD6-484D-9343-E9D9C06707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37BFCA0-4A8B-4B98-8EBE-3652212715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6DA2298-0139-4BF1-99D7-E423DF3735BD}"/>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1B04ECB3-B169-476F-B12B-D38C50252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A083EB-3ADF-4AD1-A6B5-156471CF3849}"/>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76353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3CEF5A-A509-4DB8-96F4-5A29470E17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A8F51A6-5C1B-43E2-8B85-44FB81AA83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5A5E2D5-4774-4999-AC6E-DD29C41B97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2354DCB-16CC-46E5-A7E8-4CE0CFF4E769}"/>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6" name="Footer Placeholder 5">
            <a:extLst>
              <a:ext uri="{FF2B5EF4-FFF2-40B4-BE49-F238E27FC236}">
                <a16:creationId xmlns:a16="http://schemas.microsoft.com/office/drawing/2014/main" xmlns="" id="{B64A6D30-5559-43D8-B145-A4325708C8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41DB520-8B38-41A6-A131-1596F9A131CA}"/>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361299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700C07-C7DA-4F2D-AE0B-AC2B07DF3A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54EC9C6-D385-4B9D-B8B1-437F190F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E297435E-873F-426A-B035-F0C8E0E8313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AE9417-F50A-4D25-8E43-49F05C84F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C037991-943C-4BDB-AEDA-E3FC51CDDD0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AC1483D-E2FA-4BB7-B7BC-71687935D842}"/>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8" name="Footer Placeholder 7">
            <a:extLst>
              <a:ext uri="{FF2B5EF4-FFF2-40B4-BE49-F238E27FC236}">
                <a16:creationId xmlns:a16="http://schemas.microsoft.com/office/drawing/2014/main" xmlns="" id="{6D9C3B77-3741-4444-B35E-18AC2D279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838ED10-E93C-4FC9-9E46-AEC8855A3773}"/>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81911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B56A4E-4301-4D11-8CA9-C29A60472C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6E45706-3131-4050-814B-35FBCA56FF70}"/>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4" name="Footer Placeholder 3">
            <a:extLst>
              <a:ext uri="{FF2B5EF4-FFF2-40B4-BE49-F238E27FC236}">
                <a16:creationId xmlns:a16="http://schemas.microsoft.com/office/drawing/2014/main" xmlns="" id="{9ACEFF80-AEA1-4546-A61B-2CEC0C92D1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A9B1DED-41EA-4699-B2F1-CF6144B5580E}"/>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1183883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51A6EB-639B-4BBA-9FFD-79DABC9447D3}"/>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3" name="Footer Placeholder 2">
            <a:extLst>
              <a:ext uri="{FF2B5EF4-FFF2-40B4-BE49-F238E27FC236}">
                <a16:creationId xmlns:a16="http://schemas.microsoft.com/office/drawing/2014/main" xmlns="" id="{98299250-A66E-45B8-A683-2291FCA64C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75C36D7-3178-4546-8934-775C18D9FB52}"/>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3667813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7BB979-BC8B-46B5-8178-53A9FD6F7E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DBDAE80-4C53-4D50-BBF4-A38EFEE89C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10FAE46-0460-4C62-8FA0-A548783554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B0455C8-4E02-4519-B80B-7F8B8A7FD89B}"/>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6" name="Footer Placeholder 5">
            <a:extLst>
              <a:ext uri="{FF2B5EF4-FFF2-40B4-BE49-F238E27FC236}">
                <a16:creationId xmlns:a16="http://schemas.microsoft.com/office/drawing/2014/main" xmlns="" id="{D1F3FF57-F345-4154-9D49-0CEB0C83B6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19D0C4F-05FD-4BFF-87EE-1A8C3CE44619}"/>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2304902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5104F-648E-4323-AA8A-9614633FF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4EAE215-E45B-4B65-9D56-88E69A9DF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147C507-E858-4236-B094-3958074AB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1245217-A37A-4D74-9F52-3BAC67A75880}"/>
              </a:ext>
            </a:extLst>
          </p:cNvPr>
          <p:cNvSpPr>
            <a:spLocks noGrp="1"/>
          </p:cNvSpPr>
          <p:nvPr>
            <p:ph type="dt" sz="half" idx="10"/>
          </p:nvPr>
        </p:nvSpPr>
        <p:spPr/>
        <p:txBody>
          <a:bodyPr/>
          <a:lstStyle/>
          <a:p>
            <a:fld id="{4459EBFD-66D5-4B0D-B6F9-63BFE6E46F6E}" type="datetimeFigureOut">
              <a:rPr lang="en-US" smtClean="0"/>
              <a:t>10/12/2019</a:t>
            </a:fld>
            <a:endParaRPr lang="en-US"/>
          </a:p>
        </p:txBody>
      </p:sp>
      <p:sp>
        <p:nvSpPr>
          <p:cNvPr id="6" name="Footer Placeholder 5">
            <a:extLst>
              <a:ext uri="{FF2B5EF4-FFF2-40B4-BE49-F238E27FC236}">
                <a16:creationId xmlns:a16="http://schemas.microsoft.com/office/drawing/2014/main" xmlns="" id="{3BC6C613-028C-4A33-A88E-0460EC8A9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33095D2-A12E-4AB7-92B6-0594DA2F2AC7}"/>
              </a:ext>
            </a:extLst>
          </p:cNvPr>
          <p:cNvSpPr>
            <a:spLocks noGrp="1"/>
          </p:cNvSpPr>
          <p:nvPr>
            <p:ph type="sldNum" sz="quarter" idx="12"/>
          </p:nvPr>
        </p:nvSpPr>
        <p:spPr/>
        <p:txBody>
          <a:bodyPr/>
          <a:lstStyle/>
          <a:p>
            <a:fld id="{7119BFFC-BF3C-43C0-8AC2-35B81FB7054B}" type="slidenum">
              <a:rPr lang="en-US" smtClean="0"/>
              <a:t>‹#›</a:t>
            </a:fld>
            <a:endParaRPr lang="en-US"/>
          </a:p>
        </p:txBody>
      </p:sp>
    </p:spTree>
    <p:extLst>
      <p:ext uri="{BB962C8B-B14F-4D97-AF65-F5344CB8AC3E}">
        <p14:creationId xmlns:p14="http://schemas.microsoft.com/office/powerpoint/2010/main" val="2787340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344A99-A8A4-431A-AA49-D14F0F4CF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E2BF61C-F9CA-429E-B0D8-8BD5D1A6B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E80758-6A95-4F01-99EA-ADB12E5BA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9EBFD-66D5-4B0D-B6F9-63BFE6E46F6E}" type="datetimeFigureOut">
              <a:rPr lang="en-US" smtClean="0"/>
              <a:t>10/12/2019</a:t>
            </a:fld>
            <a:endParaRPr lang="en-US"/>
          </a:p>
        </p:txBody>
      </p:sp>
      <p:sp>
        <p:nvSpPr>
          <p:cNvPr id="5" name="Footer Placeholder 4">
            <a:extLst>
              <a:ext uri="{FF2B5EF4-FFF2-40B4-BE49-F238E27FC236}">
                <a16:creationId xmlns:a16="http://schemas.microsoft.com/office/drawing/2014/main" xmlns="" id="{2E67DC60-2085-4DE7-9E92-3441165CF3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97C6E4F-A748-4766-B082-01DDDC161C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9BFFC-BF3C-43C0-8AC2-35B81FB7054B}" type="slidenum">
              <a:rPr lang="en-US" smtClean="0"/>
              <a:t>‹#›</a:t>
            </a:fld>
            <a:endParaRPr lang="en-US"/>
          </a:p>
        </p:txBody>
      </p:sp>
    </p:spTree>
    <p:extLst>
      <p:ext uri="{BB962C8B-B14F-4D97-AF65-F5344CB8AC3E}">
        <p14:creationId xmlns:p14="http://schemas.microsoft.com/office/powerpoint/2010/main" val="2209007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B2F380-645A-473C-8905-982119B496F4}"/>
              </a:ext>
            </a:extLst>
          </p:cNvPr>
          <p:cNvSpPr>
            <a:spLocks noGrp="1"/>
          </p:cNvSpPr>
          <p:nvPr>
            <p:ph type="title"/>
          </p:nvPr>
        </p:nvSpPr>
        <p:spPr>
          <a:xfrm>
            <a:off x="838200" y="0"/>
            <a:ext cx="10515600" cy="1325563"/>
          </a:xfrm>
        </p:spPr>
        <p:txBody>
          <a:bodyPr/>
          <a:lstStyle/>
          <a:p>
            <a:r>
              <a:rPr lang="en-US" dirty="0">
                <a:solidFill>
                  <a:srgbClr val="002060"/>
                </a:solidFill>
              </a:rPr>
              <a:t>Tyranny, Sex, Violence, Depravity</a:t>
            </a:r>
          </a:p>
        </p:txBody>
      </p:sp>
      <p:sp>
        <p:nvSpPr>
          <p:cNvPr id="3" name="Rectangle 2">
            <a:extLst>
              <a:ext uri="{FF2B5EF4-FFF2-40B4-BE49-F238E27FC236}">
                <a16:creationId xmlns:a16="http://schemas.microsoft.com/office/drawing/2014/main" xmlns="" id="{27BD48FD-461F-4159-8BB2-5AC1763352C4}"/>
              </a:ext>
            </a:extLst>
          </p:cNvPr>
          <p:cNvSpPr/>
          <p:nvPr/>
        </p:nvSpPr>
        <p:spPr>
          <a:xfrm>
            <a:off x="5745126" y="1402693"/>
            <a:ext cx="6446874" cy="4893647"/>
          </a:xfrm>
          <a:prstGeom prst="rect">
            <a:avLst/>
          </a:prstGeom>
        </p:spPr>
        <p:txBody>
          <a:bodyPr wrap="square">
            <a:spAutoFit/>
          </a:bodyPr>
          <a:lstStyle/>
          <a:p>
            <a:r>
              <a:rPr lang="en-US" sz="2400" dirty="0"/>
              <a:t>“According to some Roman writers, such as Suetonius, although Caligula started out as a beneficent ruler, he became cruel, depraved, and vicious after he suffered from a serious illness (or perhaps was poisoned) in CE 37, shortly after he took the throne. He revived the treason trials of his father and predecessor </a:t>
            </a:r>
            <a:r>
              <a:rPr lang="en-US" sz="2400" b="1" dirty="0"/>
              <a:t>Tiberius, opened a brothel in the palace, raped whomever he wished and then reported her performance to her husband, committed incest, and killed for greed</a:t>
            </a:r>
            <a:r>
              <a:rPr lang="en-US" sz="2400" dirty="0"/>
              <a:t>. In addition to all that, he thought he should be treated as a god.”—www.thoughtco.com, “Top 5 Worst Roman Emperors”</a:t>
            </a:r>
          </a:p>
        </p:txBody>
      </p:sp>
      <p:pic>
        <p:nvPicPr>
          <p:cNvPr id="4" name="Picture 3">
            <a:extLst>
              <a:ext uri="{FF2B5EF4-FFF2-40B4-BE49-F238E27FC236}">
                <a16:creationId xmlns:a16="http://schemas.microsoft.com/office/drawing/2014/main" xmlns="" id="{4863FB85-23E5-4859-9ED9-C516043C63DA}"/>
              </a:ext>
            </a:extLst>
          </p:cNvPr>
          <p:cNvPicPr>
            <a:picLocks noChangeAspect="1"/>
          </p:cNvPicPr>
          <p:nvPr/>
        </p:nvPicPr>
        <p:blipFill>
          <a:blip r:embed="rId2"/>
          <a:stretch>
            <a:fillRect/>
          </a:stretch>
        </p:blipFill>
        <p:spPr>
          <a:xfrm>
            <a:off x="1262390" y="1576856"/>
            <a:ext cx="3364296" cy="4719484"/>
          </a:xfrm>
          <a:prstGeom prst="rect">
            <a:avLst/>
          </a:prstGeom>
        </p:spPr>
      </p:pic>
    </p:spTree>
    <p:extLst>
      <p:ext uri="{BB962C8B-B14F-4D97-AF65-F5344CB8AC3E}">
        <p14:creationId xmlns:p14="http://schemas.microsoft.com/office/powerpoint/2010/main" val="3443479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D09B81-F156-4CD3-B24F-F20C8F66C395}"/>
              </a:ext>
            </a:extLst>
          </p:cNvPr>
          <p:cNvSpPr>
            <a:spLocks noGrp="1"/>
          </p:cNvSpPr>
          <p:nvPr>
            <p:ph type="title"/>
          </p:nvPr>
        </p:nvSpPr>
        <p:spPr>
          <a:xfrm>
            <a:off x="877529" y="-55007"/>
            <a:ext cx="10515600" cy="1325563"/>
          </a:xfrm>
        </p:spPr>
        <p:txBody>
          <a:bodyPr/>
          <a:lstStyle/>
          <a:p>
            <a:r>
              <a:rPr lang="en-US" b="1" i="1" dirty="0">
                <a:solidFill>
                  <a:srgbClr val="C00000"/>
                </a:solidFill>
                <a:effectLst>
                  <a:outerShdw blurRad="38100" dist="38100" dir="2700000" algn="tl">
                    <a:srgbClr val="000000">
                      <a:alpha val="43137"/>
                    </a:srgbClr>
                  </a:outerShdw>
                </a:effectLst>
              </a:rPr>
              <a:t>Pope John XII 950s</a:t>
            </a:r>
          </a:p>
        </p:txBody>
      </p:sp>
      <p:sp>
        <p:nvSpPr>
          <p:cNvPr id="3" name="TextBox 2">
            <a:extLst>
              <a:ext uri="{FF2B5EF4-FFF2-40B4-BE49-F238E27FC236}">
                <a16:creationId xmlns:a16="http://schemas.microsoft.com/office/drawing/2014/main" xmlns="" id="{1402DEAF-BE81-4F25-AAF6-6586E98C5EDF}"/>
              </a:ext>
            </a:extLst>
          </p:cNvPr>
          <p:cNvSpPr txBox="1"/>
          <p:nvPr/>
        </p:nvSpPr>
        <p:spPr>
          <a:xfrm>
            <a:off x="0" y="1229896"/>
            <a:ext cx="6135329" cy="5262979"/>
          </a:xfrm>
          <a:prstGeom prst="rect">
            <a:avLst/>
          </a:prstGeom>
          <a:noFill/>
        </p:spPr>
        <p:txBody>
          <a:bodyPr wrap="square" rtlCol="0">
            <a:spAutoFit/>
          </a:bodyPr>
          <a:lstStyle/>
          <a:p>
            <a:r>
              <a:rPr lang="en-US" sz="2400" dirty="0"/>
              <a:t>“In his relationship with the Church, John seems to have been urged toward a course of deliberate sacrilege that went far beyond the casual enjoyment of sensual pleasures. It was as though the dark element in his nature goaded him on to test the utmost extents of his power, </a:t>
            </a:r>
            <a:r>
              <a:rPr lang="en-US" sz="2400" b="1" u="sng" dirty="0"/>
              <a:t>a Christian Caligula</a:t>
            </a:r>
            <a:r>
              <a:rPr lang="en-US" sz="2400" dirty="0"/>
              <a:t> whose crimes were rendered peculiarly horrific by the office he held. </a:t>
            </a:r>
            <a:r>
              <a:rPr lang="en-US" sz="2400" b="1" dirty="0"/>
              <a:t>Later, the charge was specifically made against him that he turned the Lateran into a brothel</a:t>
            </a:r>
            <a:r>
              <a:rPr lang="en-US" sz="2400" dirty="0"/>
              <a:t>; that he and his gang violated female pilgrims in the very basilica of St Peter . . . </a:t>
            </a:r>
            <a:r>
              <a:rPr lang="en-US" sz="2400" b="1" dirty="0"/>
              <a:t>His sexual hunger was insatiable</a:t>
            </a:r>
            <a:r>
              <a:rPr lang="en-US" sz="2400" dirty="0"/>
              <a:t>”—Bad Popes, p. 43</a:t>
            </a:r>
          </a:p>
        </p:txBody>
      </p:sp>
      <p:pic>
        <p:nvPicPr>
          <p:cNvPr id="4" name="Picture 3">
            <a:extLst>
              <a:ext uri="{FF2B5EF4-FFF2-40B4-BE49-F238E27FC236}">
                <a16:creationId xmlns:a16="http://schemas.microsoft.com/office/drawing/2014/main" xmlns="" id="{025A9473-2E48-4784-9B0A-119B269967A7}"/>
              </a:ext>
            </a:extLst>
          </p:cNvPr>
          <p:cNvPicPr>
            <a:picLocks noChangeAspect="1"/>
          </p:cNvPicPr>
          <p:nvPr/>
        </p:nvPicPr>
        <p:blipFill>
          <a:blip r:embed="rId2"/>
          <a:stretch>
            <a:fillRect/>
          </a:stretch>
        </p:blipFill>
        <p:spPr>
          <a:xfrm>
            <a:off x="6429374" y="0"/>
            <a:ext cx="5439679" cy="6858000"/>
          </a:xfrm>
          <a:prstGeom prst="rect">
            <a:avLst/>
          </a:prstGeom>
        </p:spPr>
      </p:pic>
    </p:spTree>
    <p:extLst>
      <p:ext uri="{BB962C8B-B14F-4D97-AF65-F5344CB8AC3E}">
        <p14:creationId xmlns:p14="http://schemas.microsoft.com/office/powerpoint/2010/main" val="2168660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B30060F-6A93-4DA5-BEBD-964A636C5F0C}"/>
              </a:ext>
            </a:extLst>
          </p:cNvPr>
          <p:cNvSpPr/>
          <p:nvPr/>
        </p:nvSpPr>
        <p:spPr>
          <a:xfrm>
            <a:off x="244549" y="3773797"/>
            <a:ext cx="11947451" cy="3046988"/>
          </a:xfrm>
          <a:prstGeom prst="rect">
            <a:avLst/>
          </a:prstGeom>
        </p:spPr>
        <p:txBody>
          <a:bodyPr wrap="square">
            <a:spAutoFit/>
          </a:bodyPr>
          <a:lstStyle/>
          <a:p>
            <a:r>
              <a:rPr lang="en-US" sz="2400" dirty="0"/>
              <a:t>For, from the time that the Bishop of Rome had gotten to be acknowledged for bishop universal, </a:t>
            </a:r>
            <a:r>
              <a:rPr lang="en-US" sz="2400" b="1" dirty="0"/>
              <a:t>by </a:t>
            </a:r>
            <a:r>
              <a:rPr lang="en-US" sz="2400" b="1" dirty="0" err="1"/>
              <a:t>pretence</a:t>
            </a:r>
            <a:r>
              <a:rPr lang="en-US" sz="2400" b="1" dirty="0"/>
              <a:t> of succession to St. Peter</a:t>
            </a:r>
            <a:r>
              <a:rPr lang="en-US" sz="2400" dirty="0"/>
              <a:t>, their whole hierarchy, or kingdom of darkness, may be compared not unfitly to the kingdom of fairies; that is, to the old wives' fables in England concerning ghosts and spirits, and the feats they play in the night. And if a man consider the original of this great ecclesiastical dominion, he will easily perceive that </a:t>
            </a:r>
            <a:r>
              <a:rPr lang="en-US" sz="2400" b="1" u="sng" dirty="0"/>
              <a:t>the papacy is no other than the ghost of the deceased Roman Empire, sitting crowned upon the grave thereof</a:t>
            </a:r>
            <a:r>
              <a:rPr lang="en-US" sz="2400" dirty="0"/>
              <a:t>: for so did the papacy start up on a sudden out of the ruins of that heathen power.”—Thomas Hobbes, Leviathan, </a:t>
            </a:r>
            <a:r>
              <a:rPr lang="en-US" sz="2400" dirty="0" err="1"/>
              <a:t>ch.</a:t>
            </a:r>
            <a:r>
              <a:rPr lang="en-US" sz="2400" dirty="0"/>
              <a:t> 47</a:t>
            </a:r>
          </a:p>
        </p:txBody>
      </p:sp>
      <p:pic>
        <p:nvPicPr>
          <p:cNvPr id="4" name="Picture 3">
            <a:extLst>
              <a:ext uri="{FF2B5EF4-FFF2-40B4-BE49-F238E27FC236}">
                <a16:creationId xmlns:a16="http://schemas.microsoft.com/office/drawing/2014/main" xmlns="" id="{6D6A7791-E782-41DF-9AE5-798C45DEA7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8139" y="0"/>
            <a:ext cx="6606364" cy="3716080"/>
          </a:xfrm>
          <a:prstGeom prst="rect">
            <a:avLst/>
          </a:prstGeom>
        </p:spPr>
      </p:pic>
    </p:spTree>
    <p:extLst>
      <p:ext uri="{BB962C8B-B14F-4D97-AF65-F5344CB8AC3E}">
        <p14:creationId xmlns:p14="http://schemas.microsoft.com/office/powerpoint/2010/main" val="3866244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51AC3-215E-4F20-A4F8-7EB6360AD295}"/>
              </a:ext>
            </a:extLst>
          </p:cNvPr>
          <p:cNvSpPr>
            <a:spLocks noGrp="1"/>
          </p:cNvSpPr>
          <p:nvPr>
            <p:ph type="title"/>
          </p:nvPr>
        </p:nvSpPr>
        <p:spPr>
          <a:xfrm>
            <a:off x="191386" y="-155871"/>
            <a:ext cx="12000614" cy="1325563"/>
          </a:xfrm>
        </p:spPr>
        <p:txBody>
          <a:bodyPr/>
          <a:lstStyle/>
          <a:p>
            <a:r>
              <a:rPr lang="en-US" b="1" dirty="0">
                <a:effectLst>
                  <a:outerShdw blurRad="38100" dist="38100" dir="2700000" algn="tl">
                    <a:srgbClr val="000000">
                      <a:alpha val="43137"/>
                    </a:srgbClr>
                  </a:outerShdw>
                </a:effectLst>
              </a:rPr>
              <a:t>The Spirit of Prophecy Shows how this Happened….</a:t>
            </a:r>
          </a:p>
        </p:txBody>
      </p:sp>
      <p:sp>
        <p:nvSpPr>
          <p:cNvPr id="3" name="Rectangle 2">
            <a:extLst>
              <a:ext uri="{FF2B5EF4-FFF2-40B4-BE49-F238E27FC236}">
                <a16:creationId xmlns:a16="http://schemas.microsoft.com/office/drawing/2014/main" xmlns="" id="{64A128E7-5314-488E-A4EA-0DF578F85581}"/>
              </a:ext>
            </a:extLst>
          </p:cNvPr>
          <p:cNvSpPr/>
          <p:nvPr/>
        </p:nvSpPr>
        <p:spPr>
          <a:xfrm>
            <a:off x="301256" y="1169692"/>
            <a:ext cx="12000614" cy="5262979"/>
          </a:xfrm>
          <a:prstGeom prst="rect">
            <a:avLst/>
          </a:prstGeom>
        </p:spPr>
        <p:txBody>
          <a:bodyPr wrap="square">
            <a:spAutoFit/>
          </a:bodyPr>
          <a:lstStyle/>
          <a:p>
            <a:r>
              <a:rPr lang="en-US" sz="2800" b="1" dirty="0"/>
              <a:t>“In vain were Satan's efforts to destroy the church of Christ by violence</a:t>
            </a:r>
            <a:r>
              <a:rPr lang="en-US" sz="2800" dirty="0"/>
              <a:t>. The great controversy in which the disciples of Jesus yielded up their lives did not cease when these faithful standard-bearers fell at their post. </a:t>
            </a:r>
            <a:r>
              <a:rPr lang="en-US" sz="2800" b="1" dirty="0"/>
              <a:t>By defeat they conquered</a:t>
            </a:r>
            <a:r>
              <a:rPr lang="en-US" sz="2800" dirty="0"/>
              <a:t>. God's workmen were slain, but His work went steadily forward. </a:t>
            </a:r>
            <a:r>
              <a:rPr lang="en-US" sz="2800" b="1" dirty="0"/>
              <a:t>The gospel continued to spread and the number of its adherents to increase. It penetrated into regions that were inaccessible even to the eagles of Rome</a:t>
            </a:r>
            <a:r>
              <a:rPr lang="en-US" sz="2800" dirty="0"/>
              <a:t>. Said a Christian, expostulating with the heathen rulers who were urging forward the persecution: You may ‘kill us, torture us, condemn us. . . . Your injustice is the proof that we are innocent . . . . Nor does your cruelty . . . avail you.’ It was but a stronger invitation to bring others to their persuasion. ‘The oftener we are mown down by you, the more in number we grow; </a:t>
            </a:r>
            <a:r>
              <a:rPr lang="en-US" sz="2800" b="1" u="sng" dirty="0"/>
              <a:t>the blood of Christians is seed</a:t>
            </a:r>
            <a:r>
              <a:rPr lang="en-US" sz="2800" dirty="0"/>
              <a:t>.’—Tertullian, Apology, paragraph 50”—Great Controversy, p. 41-42</a:t>
            </a:r>
          </a:p>
        </p:txBody>
      </p:sp>
    </p:spTree>
    <p:extLst>
      <p:ext uri="{BB962C8B-B14F-4D97-AF65-F5344CB8AC3E}">
        <p14:creationId xmlns:p14="http://schemas.microsoft.com/office/powerpoint/2010/main" val="966173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16C7472-0E34-450F-9988-880B2981344A}"/>
              </a:ext>
            </a:extLst>
          </p:cNvPr>
          <p:cNvSpPr/>
          <p:nvPr/>
        </p:nvSpPr>
        <p:spPr>
          <a:xfrm>
            <a:off x="-34290" y="91440"/>
            <a:ext cx="12367260" cy="6555641"/>
          </a:xfrm>
          <a:prstGeom prst="rect">
            <a:avLst/>
          </a:prstGeom>
        </p:spPr>
        <p:txBody>
          <a:bodyPr wrap="square">
            <a:spAutoFit/>
          </a:bodyPr>
          <a:lstStyle/>
          <a:p>
            <a:r>
              <a:rPr lang="en-US" sz="2800" dirty="0">
                <a:solidFill>
                  <a:srgbClr val="FFC000"/>
                </a:solidFill>
              </a:rPr>
              <a:t>“Little by little, at first in stealth and silence, and then more openly as it increased in strength and gained control of the minds of men, "the mystery of iniquity" carried forward its deceptive and blasphemous work. </a:t>
            </a:r>
            <a:r>
              <a:rPr lang="en-US" sz="2800" b="1" u="sng" dirty="0">
                <a:solidFill>
                  <a:srgbClr val="FFC000"/>
                </a:solidFill>
              </a:rPr>
              <a:t>Almost imperceptibly the customs of heathenism found their way into the Christian church</a:t>
            </a:r>
            <a:r>
              <a:rPr lang="en-US" sz="2800" dirty="0">
                <a:solidFill>
                  <a:srgbClr val="FFC000"/>
                </a:solidFill>
              </a:rPr>
              <a:t>. The spirit of compromise and conformity was restrained for a time by the fierce persecutions which the church endured under paganism. </a:t>
            </a:r>
            <a:r>
              <a:rPr lang="en-US" sz="2800" b="1" u="sng" dirty="0">
                <a:solidFill>
                  <a:srgbClr val="FFC000"/>
                </a:solidFill>
              </a:rPr>
              <a:t>But as persecution ceased, and Christianity entered the courts and palaces of kings, she laid aside the humble simplicity of Christ and His apostles for the pomp and pride of pagan priests and rulers</a:t>
            </a:r>
            <a:r>
              <a:rPr lang="en-US" sz="2800" dirty="0">
                <a:solidFill>
                  <a:srgbClr val="FFC000"/>
                </a:solidFill>
              </a:rPr>
              <a:t>; and </a:t>
            </a:r>
            <a:r>
              <a:rPr lang="en-US" sz="2800" b="1" u="sng" dirty="0">
                <a:solidFill>
                  <a:srgbClr val="FFC000"/>
                </a:solidFill>
              </a:rPr>
              <a:t>in place of the requirements of God, she substituted human theories and traditions</a:t>
            </a:r>
            <a:r>
              <a:rPr lang="en-US" sz="2800" dirty="0">
                <a:solidFill>
                  <a:srgbClr val="FFC000"/>
                </a:solidFill>
              </a:rPr>
              <a:t>. The nominal conversion of Constantine, in the early part of the fourth century, caused great rejoicing; and the world, cloaked with a form of righteousness, walked into the church. Now the work of corruption rapidly progressed. </a:t>
            </a:r>
            <a:r>
              <a:rPr lang="en-US" sz="2800" b="1" u="sng" dirty="0">
                <a:solidFill>
                  <a:srgbClr val="FFC000"/>
                </a:solidFill>
              </a:rPr>
              <a:t>Paganism, while appearing to be vanquished, became the conqueror. Her spirit controlled the church. Her doctrines, ceremonies, and superstitions were incorporated into the faith and worship of the professed followers of Christ</a:t>
            </a:r>
            <a:r>
              <a:rPr lang="en-US" sz="2800" dirty="0">
                <a:solidFill>
                  <a:srgbClr val="FFC000"/>
                </a:solidFill>
              </a:rPr>
              <a:t>.”—GC, p. 49-50.</a:t>
            </a:r>
          </a:p>
        </p:txBody>
      </p:sp>
    </p:spTree>
    <p:extLst>
      <p:ext uri="{BB962C8B-B14F-4D97-AF65-F5344CB8AC3E}">
        <p14:creationId xmlns:p14="http://schemas.microsoft.com/office/powerpoint/2010/main" val="1036771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9820889-D250-41A5-BBB3-2758050C4BA0}"/>
              </a:ext>
            </a:extLst>
          </p:cNvPr>
          <p:cNvSpPr txBox="1"/>
          <p:nvPr/>
        </p:nvSpPr>
        <p:spPr>
          <a:xfrm>
            <a:off x="480060" y="125730"/>
            <a:ext cx="10549890" cy="923330"/>
          </a:xfrm>
          <a:prstGeom prst="rect">
            <a:avLst/>
          </a:prstGeom>
          <a:noFill/>
        </p:spPr>
        <p:txBody>
          <a:bodyPr wrap="square" rtlCol="0">
            <a:spAutoFit/>
          </a:bodyPr>
          <a:lstStyle/>
          <a:p>
            <a:r>
              <a:rPr lang="en-US" sz="5400" dirty="0">
                <a:solidFill>
                  <a:srgbClr val="02AE16"/>
                </a:solidFill>
                <a:effectLst>
                  <a:outerShdw blurRad="38100" dist="38100" dir="2700000" algn="tl">
                    <a:srgbClr val="000000">
                      <a:alpha val="43137"/>
                    </a:srgbClr>
                  </a:outerShdw>
                </a:effectLst>
                <a:latin typeface="Bernard MT Condensed" panose="02050806060905020404" pitchFamily="18" charset="0"/>
              </a:rPr>
              <a:t>Absorbing Paganism</a:t>
            </a:r>
          </a:p>
        </p:txBody>
      </p:sp>
      <p:sp>
        <p:nvSpPr>
          <p:cNvPr id="3" name="Rectangle 2">
            <a:extLst>
              <a:ext uri="{FF2B5EF4-FFF2-40B4-BE49-F238E27FC236}">
                <a16:creationId xmlns:a16="http://schemas.microsoft.com/office/drawing/2014/main" xmlns="" id="{01FD45DE-C9A6-4A83-9F94-86FC993307E1}"/>
              </a:ext>
            </a:extLst>
          </p:cNvPr>
          <p:cNvSpPr/>
          <p:nvPr/>
        </p:nvSpPr>
        <p:spPr>
          <a:xfrm>
            <a:off x="99591" y="1356185"/>
            <a:ext cx="7502687" cy="5262979"/>
          </a:xfrm>
          <a:prstGeom prst="rect">
            <a:avLst/>
          </a:prstGeom>
        </p:spPr>
        <p:txBody>
          <a:bodyPr wrap="square">
            <a:spAutoFit/>
          </a:bodyPr>
          <a:lstStyle/>
          <a:p>
            <a:r>
              <a:rPr lang="en-US" sz="2400" dirty="0"/>
              <a:t>“From the beginning Roman religion was polytheistic. From an initial array of gods and spirits, </a:t>
            </a:r>
            <a:r>
              <a:rPr lang="en-US" sz="2400" b="1" u="sng" dirty="0"/>
              <a:t>Rome added to this collection to include both Greek gods as well as a number of foreign cults</a:t>
            </a:r>
            <a:r>
              <a:rPr lang="en-US" sz="2400" dirty="0"/>
              <a:t>. As the empire expanded, the Romans refrained from imposing their own religious beliefs upon those they conquered; however, this inclusion must not be misinterpreted as tolerance - this can be seen with their early reaction to the Jewish and Christian population. . . . As the empire expanded across the Balkans, Asia Minor and into Egypt, Roman religion absorbed many of the gods and cults of conquered nations, but the primary influence would always remain Greece.”—Ancient History Encyclopedia, “Roman Religion, https://www.ancient.eu/Roman_Religion/</a:t>
            </a:r>
          </a:p>
        </p:txBody>
      </p:sp>
      <p:pic>
        <p:nvPicPr>
          <p:cNvPr id="4" name="Picture 3">
            <a:extLst>
              <a:ext uri="{FF2B5EF4-FFF2-40B4-BE49-F238E27FC236}">
                <a16:creationId xmlns:a16="http://schemas.microsoft.com/office/drawing/2014/main" xmlns="" id="{41E21790-566E-40F0-9ABB-CF3928A0E87D}"/>
              </a:ext>
            </a:extLst>
          </p:cNvPr>
          <p:cNvPicPr>
            <a:picLocks noChangeAspect="1"/>
          </p:cNvPicPr>
          <p:nvPr/>
        </p:nvPicPr>
        <p:blipFill rotWithShape="1">
          <a:blip r:embed="rId2"/>
          <a:srcRect l="5584" t="12371"/>
          <a:stretch/>
        </p:blipFill>
        <p:spPr>
          <a:xfrm>
            <a:off x="8102009" y="1127050"/>
            <a:ext cx="3895060" cy="2711303"/>
          </a:xfrm>
          <a:prstGeom prst="rect">
            <a:avLst/>
          </a:prstGeom>
        </p:spPr>
      </p:pic>
    </p:spTree>
    <p:extLst>
      <p:ext uri="{BB962C8B-B14F-4D97-AF65-F5344CB8AC3E}">
        <p14:creationId xmlns:p14="http://schemas.microsoft.com/office/powerpoint/2010/main" val="3677973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DAD561B-E69B-4BFB-98C1-74137B34C28C}"/>
              </a:ext>
            </a:extLst>
          </p:cNvPr>
          <p:cNvPicPr>
            <a:picLocks noChangeAspect="1"/>
          </p:cNvPicPr>
          <p:nvPr/>
        </p:nvPicPr>
        <p:blipFill rotWithShape="1">
          <a:blip r:embed="rId2"/>
          <a:srcRect r="69555" b="15710"/>
          <a:stretch/>
        </p:blipFill>
        <p:spPr>
          <a:xfrm>
            <a:off x="443697" y="203851"/>
            <a:ext cx="2840861" cy="6547799"/>
          </a:xfrm>
          <a:prstGeom prst="rect">
            <a:avLst/>
          </a:prstGeom>
        </p:spPr>
      </p:pic>
      <p:pic>
        <p:nvPicPr>
          <p:cNvPr id="3" name="Picture 2">
            <a:extLst>
              <a:ext uri="{FF2B5EF4-FFF2-40B4-BE49-F238E27FC236}">
                <a16:creationId xmlns:a16="http://schemas.microsoft.com/office/drawing/2014/main" xmlns="" id="{BF405BEB-3257-4052-81C1-401A85FB8CC0}"/>
              </a:ext>
            </a:extLst>
          </p:cNvPr>
          <p:cNvPicPr>
            <a:picLocks noChangeAspect="1"/>
          </p:cNvPicPr>
          <p:nvPr/>
        </p:nvPicPr>
        <p:blipFill rotWithShape="1">
          <a:blip r:embed="rId2"/>
          <a:srcRect l="52444" b="14811"/>
          <a:stretch/>
        </p:blipFill>
        <p:spPr>
          <a:xfrm>
            <a:off x="7361497" y="203851"/>
            <a:ext cx="4386806" cy="6542101"/>
          </a:xfrm>
          <a:prstGeom prst="rect">
            <a:avLst/>
          </a:prstGeom>
        </p:spPr>
      </p:pic>
      <p:sp>
        <p:nvSpPr>
          <p:cNvPr id="4" name="TextBox 3">
            <a:extLst>
              <a:ext uri="{FF2B5EF4-FFF2-40B4-BE49-F238E27FC236}">
                <a16:creationId xmlns:a16="http://schemas.microsoft.com/office/drawing/2014/main" xmlns="" id="{E3DF617A-CFA0-4872-B772-2DC58683DC59}"/>
              </a:ext>
            </a:extLst>
          </p:cNvPr>
          <p:cNvSpPr txBox="1"/>
          <p:nvPr/>
        </p:nvSpPr>
        <p:spPr>
          <a:xfrm>
            <a:off x="3592612" y="1033191"/>
            <a:ext cx="3460830" cy="4247317"/>
          </a:xfrm>
          <a:prstGeom prst="rect">
            <a:avLst/>
          </a:prstGeom>
          <a:noFill/>
        </p:spPr>
        <p:txBody>
          <a:bodyPr wrap="square" rtlCol="0">
            <a:spAutoFit/>
          </a:bodyPr>
          <a:lstStyle/>
          <a:p>
            <a:pPr algn="ctr"/>
            <a:r>
              <a:rPr lang="en-US" sz="6600" dirty="0"/>
              <a:t>Pagan Outfits</a:t>
            </a:r>
          </a:p>
          <a:p>
            <a:pPr algn="ctr"/>
            <a:endParaRPr lang="en-US" sz="6600" dirty="0"/>
          </a:p>
          <a:p>
            <a:pPr algn="ctr"/>
            <a:r>
              <a:rPr lang="en-US" sz="3200" dirty="0"/>
              <a:t>“Ancient Philistines priest”</a:t>
            </a:r>
            <a:endParaRPr lang="en-US" sz="2800" dirty="0"/>
          </a:p>
        </p:txBody>
      </p:sp>
    </p:spTree>
    <p:extLst>
      <p:ext uri="{BB962C8B-B14F-4D97-AF65-F5344CB8AC3E}">
        <p14:creationId xmlns:p14="http://schemas.microsoft.com/office/powerpoint/2010/main" val="921447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CA21DFD-49F9-4FD3-B51C-8587CAD2CA87}"/>
              </a:ext>
            </a:extLst>
          </p:cNvPr>
          <p:cNvPicPr>
            <a:picLocks noChangeAspect="1"/>
          </p:cNvPicPr>
          <p:nvPr/>
        </p:nvPicPr>
        <p:blipFill rotWithShape="1">
          <a:blip r:embed="rId2"/>
          <a:srcRect r="62496" b="58554"/>
          <a:stretch/>
        </p:blipFill>
        <p:spPr>
          <a:xfrm>
            <a:off x="693335" y="101962"/>
            <a:ext cx="3311505" cy="2803284"/>
          </a:xfrm>
          <a:prstGeom prst="rect">
            <a:avLst/>
          </a:prstGeom>
        </p:spPr>
      </p:pic>
      <p:pic>
        <p:nvPicPr>
          <p:cNvPr id="3" name="Picture 2">
            <a:extLst>
              <a:ext uri="{FF2B5EF4-FFF2-40B4-BE49-F238E27FC236}">
                <a16:creationId xmlns:a16="http://schemas.microsoft.com/office/drawing/2014/main" xmlns="" id="{638C5EF8-8549-41AC-856B-E4B782FA2957}"/>
              </a:ext>
            </a:extLst>
          </p:cNvPr>
          <p:cNvPicPr>
            <a:picLocks noChangeAspect="1"/>
          </p:cNvPicPr>
          <p:nvPr/>
        </p:nvPicPr>
        <p:blipFill rotWithShape="1">
          <a:blip r:embed="rId2"/>
          <a:srcRect l="64667" t="62805" r="863"/>
          <a:stretch/>
        </p:blipFill>
        <p:spPr>
          <a:xfrm>
            <a:off x="8243143" y="3808071"/>
            <a:ext cx="3422812" cy="2829175"/>
          </a:xfrm>
          <a:prstGeom prst="rect">
            <a:avLst/>
          </a:prstGeom>
        </p:spPr>
      </p:pic>
      <p:pic>
        <p:nvPicPr>
          <p:cNvPr id="4" name="Picture 3">
            <a:extLst>
              <a:ext uri="{FF2B5EF4-FFF2-40B4-BE49-F238E27FC236}">
                <a16:creationId xmlns:a16="http://schemas.microsoft.com/office/drawing/2014/main" xmlns="" id="{C665B355-72CD-4A40-A3FD-DFA9F460F964}"/>
              </a:ext>
            </a:extLst>
          </p:cNvPr>
          <p:cNvPicPr>
            <a:picLocks noChangeAspect="1"/>
          </p:cNvPicPr>
          <p:nvPr/>
        </p:nvPicPr>
        <p:blipFill>
          <a:blip r:embed="rId3"/>
          <a:stretch>
            <a:fillRect/>
          </a:stretch>
        </p:blipFill>
        <p:spPr>
          <a:xfrm>
            <a:off x="526045" y="3255971"/>
            <a:ext cx="4057530" cy="3381275"/>
          </a:xfrm>
          <a:prstGeom prst="rect">
            <a:avLst/>
          </a:prstGeom>
        </p:spPr>
      </p:pic>
      <p:pic>
        <p:nvPicPr>
          <p:cNvPr id="6" name="Picture 5">
            <a:extLst>
              <a:ext uri="{FF2B5EF4-FFF2-40B4-BE49-F238E27FC236}">
                <a16:creationId xmlns:a16="http://schemas.microsoft.com/office/drawing/2014/main" xmlns="" id="{503A48E5-8DB0-400C-9E6D-8303E6545EF1}"/>
              </a:ext>
            </a:extLst>
          </p:cNvPr>
          <p:cNvPicPr>
            <a:picLocks noChangeAspect="1"/>
          </p:cNvPicPr>
          <p:nvPr/>
        </p:nvPicPr>
        <p:blipFill rotWithShape="1">
          <a:blip r:embed="rId2"/>
          <a:srcRect l="67208" r="11188" b="68508"/>
          <a:stretch/>
        </p:blipFill>
        <p:spPr>
          <a:xfrm>
            <a:off x="8368494" y="186762"/>
            <a:ext cx="3028051" cy="3381274"/>
          </a:xfrm>
          <a:prstGeom prst="rect">
            <a:avLst/>
          </a:prstGeom>
        </p:spPr>
      </p:pic>
      <p:sp>
        <p:nvSpPr>
          <p:cNvPr id="7" name="TextBox 6">
            <a:extLst>
              <a:ext uri="{FF2B5EF4-FFF2-40B4-BE49-F238E27FC236}">
                <a16:creationId xmlns:a16="http://schemas.microsoft.com/office/drawing/2014/main" xmlns="" id="{42CA563C-C28F-4485-BAE9-06AFAAD73A52}"/>
              </a:ext>
            </a:extLst>
          </p:cNvPr>
          <p:cNvSpPr txBox="1"/>
          <p:nvPr/>
        </p:nvSpPr>
        <p:spPr>
          <a:xfrm>
            <a:off x="4639278" y="101962"/>
            <a:ext cx="3422811" cy="5847755"/>
          </a:xfrm>
          <a:prstGeom prst="rect">
            <a:avLst/>
          </a:prstGeom>
          <a:noFill/>
        </p:spPr>
        <p:txBody>
          <a:bodyPr wrap="square" rtlCol="0">
            <a:spAutoFit/>
          </a:bodyPr>
          <a:lstStyle/>
          <a:p>
            <a:pPr algn="ctr"/>
            <a:r>
              <a:rPr lang="en-US" sz="6600" b="1" dirty="0"/>
              <a:t>Symbols</a:t>
            </a:r>
          </a:p>
          <a:p>
            <a:endParaRPr lang="en-US" sz="4400" dirty="0"/>
          </a:p>
          <a:p>
            <a:r>
              <a:rPr lang="en-US" sz="4400" dirty="0"/>
              <a:t>“Shamash sun disc”</a:t>
            </a:r>
          </a:p>
          <a:p>
            <a:endParaRPr lang="en-US" sz="4400" dirty="0"/>
          </a:p>
          <a:p>
            <a:endParaRPr lang="en-US" sz="4400" dirty="0"/>
          </a:p>
          <a:p>
            <a:endParaRPr lang="en-US" sz="4400" dirty="0"/>
          </a:p>
          <a:p>
            <a:r>
              <a:rPr lang="en-US" sz="4400" dirty="0"/>
              <a:t>“solar wheel”</a:t>
            </a:r>
          </a:p>
        </p:txBody>
      </p:sp>
    </p:spTree>
    <p:extLst>
      <p:ext uri="{BB962C8B-B14F-4D97-AF65-F5344CB8AC3E}">
        <p14:creationId xmlns:p14="http://schemas.microsoft.com/office/powerpoint/2010/main" val="2706290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AFB8CB0-7F11-431A-B6C0-39C1EC58A470}"/>
              </a:ext>
            </a:extLst>
          </p:cNvPr>
          <p:cNvPicPr>
            <a:picLocks noChangeAspect="1"/>
          </p:cNvPicPr>
          <p:nvPr/>
        </p:nvPicPr>
        <p:blipFill>
          <a:blip r:embed="rId2"/>
          <a:stretch>
            <a:fillRect/>
          </a:stretch>
        </p:blipFill>
        <p:spPr>
          <a:xfrm>
            <a:off x="0" y="0"/>
            <a:ext cx="12192001" cy="6858000"/>
          </a:xfrm>
          <a:prstGeom prst="rect">
            <a:avLst/>
          </a:prstGeom>
        </p:spPr>
      </p:pic>
    </p:spTree>
    <p:extLst>
      <p:ext uri="{BB962C8B-B14F-4D97-AF65-F5344CB8AC3E}">
        <p14:creationId xmlns:p14="http://schemas.microsoft.com/office/powerpoint/2010/main" val="1028083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TotalTime>
  <Words>954</Words>
  <Application>Microsoft Office PowerPoint</Application>
  <PresentationFormat>Custom</PresentationFormat>
  <Paragraphs>20</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Tyranny, Sex, Violence, Depravity</vt:lpstr>
      <vt:lpstr>Pope John XII 950s</vt:lpstr>
      <vt:lpstr>PowerPoint Presentation</vt:lpstr>
      <vt:lpstr>The Spirit of Prophecy Shows how this Happened….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Famous Last Words…</dc:title>
  <dc:creator>Kody</dc:creator>
  <cp:lastModifiedBy>Staff</cp:lastModifiedBy>
  <cp:revision>56</cp:revision>
  <dcterms:created xsi:type="dcterms:W3CDTF">2018-10-13T02:10:11Z</dcterms:created>
  <dcterms:modified xsi:type="dcterms:W3CDTF">2019-10-13T03:11:26Z</dcterms:modified>
</cp:coreProperties>
</file>