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6" autoAdjust="0"/>
    <p:restoredTop sz="94568" autoAdjust="0"/>
  </p:normalViewPr>
  <p:slideViewPr>
    <p:cSldViewPr snapToGrid="0" snapToObjects="1">
      <p:cViewPr varScale="1">
        <p:scale>
          <a:sx n="63" d="100"/>
          <a:sy n="63" d="100"/>
        </p:scale>
        <p:origin x="-65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Saturday, November 5, 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Saturday, November 5, 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Saturday, November 5, 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Saturday, November 5, 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Saturday, November 5, 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Saturday, November 5, 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Saturday, November 5, 16</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Saturday, November 5, 16</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Saturday, November 5, 16</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Saturday, November 5, 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Saturday, November 5, 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Saturday, November 5, 16</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t>
            </a:r>
            <a:r>
              <a:rPr lang="en-US" dirty="0" err="1" smtClean="0"/>
              <a:t>SAnctuary</a:t>
            </a:r>
            <a:endParaRPr lang="en-US" dirty="0"/>
          </a:p>
        </p:txBody>
      </p:sp>
      <p:sp>
        <p:nvSpPr>
          <p:cNvPr id="3" name="Subtitle 2"/>
          <p:cNvSpPr>
            <a:spLocks noGrp="1"/>
          </p:cNvSpPr>
          <p:nvPr>
            <p:ph type="subTitle" idx="1"/>
          </p:nvPr>
        </p:nvSpPr>
        <p:spPr>
          <a:xfrm>
            <a:off x="2235813" y="3655866"/>
            <a:ext cx="3792015" cy="713452"/>
          </a:xfrm>
        </p:spPr>
        <p:txBody>
          <a:bodyPr/>
          <a:lstStyle/>
          <a:p>
            <a:r>
              <a:rPr lang="en-US" dirty="0" smtClean="0"/>
              <a:t>The Role of Jesus Christ</a:t>
            </a:r>
            <a:endParaRPr lang="en-US" dirty="0"/>
          </a:p>
        </p:txBody>
      </p:sp>
    </p:spTree>
    <p:extLst>
      <p:ext uri="{BB962C8B-B14F-4D97-AF65-F5344CB8AC3E}">
        <p14:creationId xmlns:p14="http://schemas.microsoft.com/office/powerpoint/2010/main" val="38484822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rPr>
              <a:t>Embrace the Cross!</a:t>
            </a:r>
            <a:endParaRPr lang="en-US" dirty="0">
              <a:solidFill>
                <a:schemeClr val="accent6">
                  <a:lumMod val="75000"/>
                </a:schemeClr>
              </a:solidFill>
            </a:endParaRPr>
          </a:p>
        </p:txBody>
      </p:sp>
      <p:sp>
        <p:nvSpPr>
          <p:cNvPr id="3" name="TextBox 2"/>
          <p:cNvSpPr txBox="1"/>
          <p:nvPr/>
        </p:nvSpPr>
        <p:spPr>
          <a:xfrm>
            <a:off x="705517" y="1975265"/>
            <a:ext cx="7981283" cy="4247317"/>
          </a:xfrm>
          <a:prstGeom prst="rect">
            <a:avLst/>
          </a:prstGeom>
          <a:noFill/>
        </p:spPr>
        <p:txBody>
          <a:bodyPr wrap="square" rtlCol="0">
            <a:spAutoFit/>
          </a:bodyPr>
          <a:lstStyle/>
          <a:p>
            <a:r>
              <a:rPr lang="en-US" dirty="0" smtClean="0"/>
              <a:t>The spotless son of God hung upon the cross. His flesh, lacerated with stripes. Those hands, so often reached out in blessing, nailed to wooden bars. Those feet, so tireless on ministries of love, spiked to a tree. That royal head, pierced by the crown of thorns. Those quivering lips, shaped in a cry of woe. And all that He endured; the blood drops that flowed from His head, His hands, His feet. The agony that wracked his frame, and the unutterable anguish that filled His soul at the hiding of His Father’s face speaks to each child of humanity, declaring “it is for thee that the son of God consents to bear this burden of guilt. For thee, He spoils the domain of death and opens the gate of paradise. He, who stilled the angry waves and walked the foam-capped billows, who made devils tremble and disease flee. Who opened blind eyes, and called forth the dead to life offers himself upon the cross as a sacrifice, And this, from love, to thee. He, the bearer, endures the wrath of divine justice, and for thy sake, becomes sin itself.” </a:t>
            </a:r>
            <a:r>
              <a:rPr lang="mr-IN" dirty="0" smtClean="0"/>
              <a:t>–</a:t>
            </a:r>
            <a:r>
              <a:rPr lang="en-US" dirty="0" smtClean="0"/>
              <a:t>E.W. Desire of Ages, pg. 755</a:t>
            </a:r>
            <a:endParaRPr lang="en-US" dirty="0"/>
          </a:p>
        </p:txBody>
      </p:sp>
    </p:spTree>
    <p:extLst>
      <p:ext uri="{BB962C8B-B14F-4D97-AF65-F5344CB8AC3E}">
        <p14:creationId xmlns:p14="http://schemas.microsoft.com/office/powerpoint/2010/main" val="16961350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Permission to Sin? NO</a:t>
            </a:r>
            <a:endParaRPr lang="en-US" dirty="0"/>
          </a:p>
        </p:txBody>
      </p:sp>
      <p:sp>
        <p:nvSpPr>
          <p:cNvPr id="3" name="TextBox 2"/>
          <p:cNvSpPr txBox="1"/>
          <p:nvPr/>
        </p:nvSpPr>
        <p:spPr>
          <a:xfrm>
            <a:off x="457200" y="1502687"/>
            <a:ext cx="8229600" cy="2862323"/>
          </a:xfrm>
          <a:prstGeom prst="rect">
            <a:avLst/>
          </a:prstGeom>
          <a:noFill/>
        </p:spPr>
        <p:txBody>
          <a:bodyPr wrap="square" rtlCol="0">
            <a:spAutoFit/>
          </a:bodyPr>
          <a:lstStyle/>
          <a:p>
            <a:r>
              <a:rPr lang="en-US" dirty="0" smtClean="0"/>
              <a:t>Christ died for every sin we ever have or ever will commit; He paid the price. That does not mean, as some suggest, that we can continue in sin! Jesus saves us from sin, not in sin.</a:t>
            </a:r>
          </a:p>
          <a:p>
            <a:endParaRPr lang="en-US" dirty="0"/>
          </a:p>
          <a:p>
            <a:r>
              <a:rPr lang="en-US" dirty="0" smtClean="0"/>
              <a:t>“This goody-goody religion that makes light of sin and that is forever dwelling upon the love of God to the sinner, encourages the sinner to believe that God will save </a:t>
            </a:r>
            <a:r>
              <a:rPr lang="en-US" dirty="0" err="1" smtClean="0"/>
              <a:t>hiim</a:t>
            </a:r>
            <a:r>
              <a:rPr lang="en-US" dirty="0" smtClean="0"/>
              <a:t> while he continues in sin and he knows it to be sin. This is the way that many doing who profess to believe present truth. The truth is kept apart from their life and this is the reason it has no more power to convict and convert the soul” E.W. 3 Selected Messages, p. 155</a:t>
            </a:r>
          </a:p>
        </p:txBody>
      </p:sp>
      <p:pic>
        <p:nvPicPr>
          <p:cNvPr id="4" name="Picture 3" descr="images-3.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4711700"/>
            <a:ext cx="7928369" cy="2146300"/>
          </a:xfrm>
          <a:prstGeom prst="rect">
            <a:avLst/>
          </a:prstGeom>
        </p:spPr>
      </p:pic>
    </p:spTree>
    <p:extLst>
      <p:ext uri="{BB962C8B-B14F-4D97-AF65-F5344CB8AC3E}">
        <p14:creationId xmlns:p14="http://schemas.microsoft.com/office/powerpoint/2010/main" val="246091390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 Our Advocate</a:t>
            </a:r>
            <a:endParaRPr lang="en-US" dirty="0"/>
          </a:p>
        </p:txBody>
      </p:sp>
      <p:sp>
        <p:nvSpPr>
          <p:cNvPr id="3" name="TextBox 2"/>
          <p:cNvSpPr txBox="1"/>
          <p:nvPr/>
        </p:nvSpPr>
        <p:spPr>
          <a:xfrm>
            <a:off x="725674" y="2116356"/>
            <a:ext cx="4757198" cy="1200329"/>
          </a:xfrm>
          <a:prstGeom prst="rect">
            <a:avLst/>
          </a:prstGeom>
          <a:noFill/>
        </p:spPr>
        <p:txBody>
          <a:bodyPr wrap="square" rtlCol="0">
            <a:spAutoFit/>
          </a:bodyPr>
          <a:lstStyle/>
          <a:p>
            <a:r>
              <a:rPr lang="en-US" dirty="0" smtClean="0"/>
              <a:t>1 john 2:1 “My little children, these things write I unto  you, that ye sin not. And if any man sin, we have an </a:t>
            </a:r>
            <a:r>
              <a:rPr lang="en-US" b="1" dirty="0" smtClean="0"/>
              <a:t>advocate with the Father, Jesus Christ the righteous.</a:t>
            </a:r>
            <a:endParaRPr lang="en-US" dirty="0"/>
          </a:p>
        </p:txBody>
      </p:sp>
      <p:sp>
        <p:nvSpPr>
          <p:cNvPr id="4" name="TextBox 3"/>
          <p:cNvSpPr txBox="1"/>
          <p:nvPr/>
        </p:nvSpPr>
        <p:spPr>
          <a:xfrm>
            <a:off x="786147" y="4031154"/>
            <a:ext cx="4535464" cy="1200329"/>
          </a:xfrm>
          <a:prstGeom prst="rect">
            <a:avLst/>
          </a:prstGeom>
          <a:noFill/>
        </p:spPr>
        <p:txBody>
          <a:bodyPr wrap="square" rtlCol="0">
            <a:spAutoFit/>
          </a:bodyPr>
          <a:lstStyle/>
          <a:p>
            <a:r>
              <a:rPr lang="en-US" dirty="0" smtClean="0"/>
              <a:t>Hebrews 7:25 “Wherefore he [Christ] is able to save them to the uttermost that come unto God by him, seeing he ever </a:t>
            </a:r>
            <a:r>
              <a:rPr lang="en-US" dirty="0" err="1" smtClean="0"/>
              <a:t>liveth</a:t>
            </a:r>
            <a:r>
              <a:rPr lang="en-US" dirty="0" smtClean="0"/>
              <a:t> to make intercession for them”</a:t>
            </a:r>
            <a:endParaRPr lang="en-US" dirty="0"/>
          </a:p>
        </p:txBody>
      </p:sp>
      <p:pic>
        <p:nvPicPr>
          <p:cNvPr id="5" name="Picture 4" descr="images-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2872" y="1524000"/>
            <a:ext cx="3203928" cy="4381640"/>
          </a:xfrm>
          <a:prstGeom prst="rect">
            <a:avLst/>
          </a:prstGeom>
        </p:spPr>
      </p:pic>
    </p:spTree>
    <p:extLst>
      <p:ext uri="{BB962C8B-B14F-4D97-AF65-F5344CB8AC3E}">
        <p14:creationId xmlns:p14="http://schemas.microsoft.com/office/powerpoint/2010/main" val="23862717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What Does Our Advocate Do?</a:t>
            </a:r>
            <a:endParaRPr lang="en-US" dirty="0">
              <a:solidFill>
                <a:srgbClr val="008000"/>
              </a:solidFill>
            </a:endParaRPr>
          </a:p>
        </p:txBody>
      </p:sp>
      <p:sp>
        <p:nvSpPr>
          <p:cNvPr id="3" name="TextBox 2"/>
          <p:cNvSpPr txBox="1"/>
          <p:nvPr/>
        </p:nvSpPr>
        <p:spPr>
          <a:xfrm>
            <a:off x="826462" y="2035733"/>
            <a:ext cx="7860338" cy="2031325"/>
          </a:xfrm>
          <a:prstGeom prst="rect">
            <a:avLst/>
          </a:prstGeom>
          <a:noFill/>
        </p:spPr>
        <p:txBody>
          <a:bodyPr wrap="square" rtlCol="0">
            <a:spAutoFit/>
          </a:bodyPr>
          <a:lstStyle/>
          <a:p>
            <a:r>
              <a:rPr lang="en-US" dirty="0" smtClean="0"/>
              <a:t>An advocate is an ally. In this way, Christ intercedes for us on our behalf, like a lawyer would do for a client. Moreover, Christ is an empathetic counselor, because He was tempted in ALL ways, just as we are.</a:t>
            </a:r>
          </a:p>
          <a:p>
            <a:endParaRPr lang="en-US" dirty="0"/>
          </a:p>
          <a:p>
            <a:r>
              <a:rPr lang="en-US" dirty="0" smtClean="0"/>
              <a:t>	“For we have not an high priest which cannot be touched with the 	feeling of our infirmities; but was in all points tempted like as we 	are, yet without sin” Hebrews 4:15</a:t>
            </a:r>
            <a:endParaRPr lang="en-US" dirty="0"/>
          </a:p>
        </p:txBody>
      </p:sp>
      <p:pic>
        <p:nvPicPr>
          <p:cNvPr id="4" name="Picture 3"/>
          <p:cNvPicPr>
            <a:picLocks noChangeAspect="1"/>
          </p:cNvPicPr>
          <p:nvPr/>
        </p:nvPicPr>
        <p:blipFill>
          <a:blip r:embed="rId2"/>
          <a:stretch>
            <a:fillRect/>
          </a:stretch>
        </p:blipFill>
        <p:spPr>
          <a:xfrm>
            <a:off x="826462" y="4393956"/>
            <a:ext cx="6974537" cy="2136901"/>
          </a:xfrm>
          <a:prstGeom prst="rect">
            <a:avLst/>
          </a:prstGeom>
        </p:spPr>
      </p:pic>
    </p:spTree>
    <p:extLst>
      <p:ext uri="{BB962C8B-B14F-4D97-AF65-F5344CB8AC3E}">
        <p14:creationId xmlns:p14="http://schemas.microsoft.com/office/powerpoint/2010/main" val="314889317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lumMod val="10000"/>
                  </a:schemeClr>
                </a:solidFill>
              </a:rPr>
              <a:t>Another Amazing Gift!</a:t>
            </a:r>
            <a:endParaRPr lang="en-US" dirty="0">
              <a:solidFill>
                <a:schemeClr val="bg2">
                  <a:lumMod val="10000"/>
                </a:schemeClr>
              </a:solidFill>
            </a:endParaRPr>
          </a:p>
        </p:txBody>
      </p:sp>
      <p:sp>
        <p:nvSpPr>
          <p:cNvPr id="3" name="TextBox 2"/>
          <p:cNvSpPr txBox="1"/>
          <p:nvPr/>
        </p:nvSpPr>
        <p:spPr>
          <a:xfrm>
            <a:off x="457200" y="1955110"/>
            <a:ext cx="8123520" cy="1477328"/>
          </a:xfrm>
          <a:prstGeom prst="rect">
            <a:avLst/>
          </a:prstGeom>
          <a:noFill/>
        </p:spPr>
        <p:txBody>
          <a:bodyPr wrap="square" rtlCol="0">
            <a:spAutoFit/>
          </a:bodyPr>
          <a:lstStyle/>
          <a:p>
            <a:r>
              <a:rPr lang="en-US" dirty="0" smtClean="0"/>
              <a:t>Jesus presents us to the Father! He being the Son of God and equally God </a:t>
            </a:r>
          </a:p>
          <a:p>
            <a:r>
              <a:rPr lang="en-US" dirty="0" smtClean="0"/>
              <a:t>represents us to God!</a:t>
            </a:r>
            <a:r>
              <a:rPr lang="en-US" dirty="0"/>
              <a:t> </a:t>
            </a:r>
            <a:r>
              <a:rPr lang="en-US" dirty="0" smtClean="0"/>
              <a:t>What a gift. The Son, the One who lived a perfect life, became our sacrifice and priest, also pleads our case to the Father in Heaven. Being that Jesus’ words have the most persuasion, this is an unspeakable gift from God. Once again, Jesus proves His love for us!</a:t>
            </a:r>
            <a:endParaRPr lang="en-US" dirty="0"/>
          </a:p>
        </p:txBody>
      </p:sp>
    </p:spTree>
    <p:extLst>
      <p:ext uri="{BB962C8B-B14F-4D97-AF65-F5344CB8AC3E}">
        <p14:creationId xmlns:p14="http://schemas.microsoft.com/office/powerpoint/2010/main" val="88098304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 Our Way</a:t>
            </a:r>
            <a:endParaRPr lang="en-US" dirty="0"/>
          </a:p>
        </p:txBody>
      </p:sp>
      <p:sp>
        <p:nvSpPr>
          <p:cNvPr id="3" name="TextBox 2"/>
          <p:cNvSpPr txBox="1"/>
          <p:nvPr/>
        </p:nvSpPr>
        <p:spPr>
          <a:xfrm>
            <a:off x="337339" y="2425536"/>
            <a:ext cx="8447520" cy="1477328"/>
          </a:xfrm>
          <a:prstGeom prst="rect">
            <a:avLst/>
          </a:prstGeom>
          <a:noFill/>
        </p:spPr>
        <p:txBody>
          <a:bodyPr wrap="none" rtlCol="0">
            <a:spAutoFit/>
          </a:bodyPr>
          <a:lstStyle/>
          <a:p>
            <a:r>
              <a:rPr lang="en-US" dirty="0" smtClean="0"/>
              <a:t>“Let not your heart be troubled: ye believe in God, believe also in me. In my </a:t>
            </a:r>
          </a:p>
          <a:p>
            <a:r>
              <a:rPr lang="en-US" dirty="0" smtClean="0"/>
              <a:t>father’s house there are many mansions: if it were not so, I would have told you.</a:t>
            </a:r>
          </a:p>
          <a:p>
            <a:r>
              <a:rPr lang="en-US" dirty="0" smtClean="0"/>
              <a:t>I go to prepare a place for you. And if I go and prepare a place for you, I will </a:t>
            </a:r>
          </a:p>
          <a:p>
            <a:r>
              <a:rPr lang="en-US" dirty="0" smtClean="0"/>
              <a:t>come again, and receive you unto myself: that where I am, there ye may be also” </a:t>
            </a:r>
          </a:p>
          <a:p>
            <a:r>
              <a:rPr lang="en-US" dirty="0" smtClean="0"/>
              <a:t>John 14:1-3</a:t>
            </a:r>
            <a:endParaRPr lang="en-US" dirty="0"/>
          </a:p>
        </p:txBody>
      </p:sp>
      <p:sp>
        <p:nvSpPr>
          <p:cNvPr id="4" name="TextBox 3"/>
          <p:cNvSpPr txBox="1"/>
          <p:nvPr/>
        </p:nvSpPr>
        <p:spPr>
          <a:xfrm>
            <a:off x="2358442" y="1790599"/>
            <a:ext cx="3828054" cy="369332"/>
          </a:xfrm>
          <a:prstGeom prst="rect">
            <a:avLst/>
          </a:prstGeom>
          <a:noFill/>
        </p:spPr>
        <p:txBody>
          <a:bodyPr wrap="none" rtlCol="0">
            <a:spAutoFit/>
          </a:bodyPr>
          <a:lstStyle/>
          <a:p>
            <a:r>
              <a:rPr lang="en-US" dirty="0" smtClean="0"/>
              <a:t>Literally Our Way, and Our example</a:t>
            </a:r>
            <a:endParaRPr lang="en-US" dirty="0"/>
          </a:p>
        </p:txBody>
      </p:sp>
      <p:sp>
        <p:nvSpPr>
          <p:cNvPr id="5" name="TextBox 4"/>
          <p:cNvSpPr txBox="1"/>
          <p:nvPr/>
        </p:nvSpPr>
        <p:spPr>
          <a:xfrm>
            <a:off x="584571" y="4333490"/>
            <a:ext cx="8452366" cy="646331"/>
          </a:xfrm>
          <a:prstGeom prst="rect">
            <a:avLst/>
          </a:prstGeom>
          <a:noFill/>
        </p:spPr>
        <p:txBody>
          <a:bodyPr wrap="none" rtlCol="0">
            <a:spAutoFit/>
          </a:bodyPr>
          <a:lstStyle/>
          <a:p>
            <a:r>
              <a:rPr lang="en-US" dirty="0" smtClean="0"/>
              <a:t>Christ’s death, offering, ascension, and continual service in the sanctuary to save</a:t>
            </a:r>
          </a:p>
          <a:p>
            <a:r>
              <a:rPr lang="en-US" dirty="0" smtClean="0"/>
              <a:t>fallen man has lifted humanity from fallen race, to the throne of God.</a:t>
            </a:r>
            <a:endParaRPr lang="en-US" dirty="0"/>
          </a:p>
        </p:txBody>
      </p:sp>
      <p:sp>
        <p:nvSpPr>
          <p:cNvPr id="6" name="TextBox 5"/>
          <p:cNvSpPr txBox="1"/>
          <p:nvPr/>
        </p:nvSpPr>
        <p:spPr>
          <a:xfrm>
            <a:off x="1169142" y="5462213"/>
            <a:ext cx="5641463" cy="369332"/>
          </a:xfrm>
          <a:prstGeom prst="rect">
            <a:avLst/>
          </a:prstGeom>
          <a:noFill/>
        </p:spPr>
        <p:txBody>
          <a:bodyPr wrap="none" rtlCol="0">
            <a:spAutoFit/>
          </a:bodyPr>
          <a:lstStyle/>
          <a:p>
            <a:r>
              <a:rPr lang="en-US" dirty="0" smtClean="0"/>
              <a:t>Mrs. White Acts 1:11 Holy Humanity Taken to Heaven</a:t>
            </a:r>
            <a:endParaRPr lang="en-US" dirty="0"/>
          </a:p>
        </p:txBody>
      </p:sp>
    </p:spTree>
    <p:extLst>
      <p:ext uri="{BB962C8B-B14F-4D97-AF65-F5344CB8AC3E}">
        <p14:creationId xmlns:p14="http://schemas.microsoft.com/office/powerpoint/2010/main" val="1103490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Claims</a:t>
            </a:r>
            <a:r>
              <a:rPr lang="mr-IN" dirty="0" smtClean="0"/>
              <a:t>…</a:t>
            </a:r>
            <a:endParaRPr lang="en-US" dirty="0"/>
          </a:p>
        </p:txBody>
      </p:sp>
      <p:sp>
        <p:nvSpPr>
          <p:cNvPr id="3" name="TextBox 2"/>
          <p:cNvSpPr txBox="1"/>
          <p:nvPr/>
        </p:nvSpPr>
        <p:spPr>
          <a:xfrm>
            <a:off x="685359" y="2196979"/>
            <a:ext cx="8001441" cy="2585323"/>
          </a:xfrm>
          <a:prstGeom prst="rect">
            <a:avLst/>
          </a:prstGeom>
          <a:noFill/>
        </p:spPr>
        <p:txBody>
          <a:bodyPr wrap="square" rtlCol="0">
            <a:spAutoFit/>
          </a:bodyPr>
          <a:lstStyle/>
          <a:p>
            <a:r>
              <a:rPr lang="en-US" dirty="0" smtClean="0"/>
              <a:t>I am the WAY, the TRUTH and the </a:t>
            </a:r>
            <a:r>
              <a:rPr lang="en-US" b="1" dirty="0" smtClean="0"/>
              <a:t>LIFE: no man cometh unto the Father,</a:t>
            </a:r>
          </a:p>
          <a:p>
            <a:r>
              <a:rPr lang="en-US" b="1" dirty="0" smtClean="0"/>
              <a:t>but by me—</a:t>
            </a:r>
            <a:r>
              <a:rPr lang="en-US" dirty="0" smtClean="0"/>
              <a:t>John 14:6</a:t>
            </a:r>
          </a:p>
          <a:p>
            <a:endParaRPr lang="en-US" b="1" dirty="0"/>
          </a:p>
          <a:p>
            <a:endParaRPr lang="en-US" b="1" dirty="0" smtClean="0"/>
          </a:p>
          <a:p>
            <a:r>
              <a:rPr lang="en-US" dirty="0" smtClean="0"/>
              <a:t>Thy WAY, Oh God, is on the sanctuary—Psalm 77:13</a:t>
            </a:r>
          </a:p>
          <a:p>
            <a:endParaRPr lang="en-US" dirty="0"/>
          </a:p>
          <a:p>
            <a:r>
              <a:rPr lang="en-US" dirty="0" smtClean="0"/>
              <a:t>“by His death He began that work which after His resurrection He ascended to complete in heaven”-E.W. GC, p. 489.</a:t>
            </a:r>
            <a:endParaRPr lang="en-US" dirty="0"/>
          </a:p>
          <a:p>
            <a:endParaRPr lang="en-US" b="1" dirty="0"/>
          </a:p>
        </p:txBody>
      </p:sp>
    </p:spTree>
    <p:extLst>
      <p:ext uri="{BB962C8B-B14F-4D97-AF65-F5344CB8AC3E}">
        <p14:creationId xmlns:p14="http://schemas.microsoft.com/office/powerpoint/2010/main" val="4079836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How is Jesus Our Way</a:t>
            </a:r>
            <a:endParaRPr lang="en-US" dirty="0">
              <a:solidFill>
                <a:srgbClr val="FF0000"/>
              </a:solidFill>
            </a:endParaRPr>
          </a:p>
        </p:txBody>
      </p:sp>
      <p:sp>
        <p:nvSpPr>
          <p:cNvPr id="3" name="TextBox 2"/>
          <p:cNvSpPr txBox="1"/>
          <p:nvPr/>
        </p:nvSpPr>
        <p:spPr>
          <a:xfrm>
            <a:off x="705518" y="2116356"/>
            <a:ext cx="4112154" cy="4247317"/>
          </a:xfrm>
          <a:prstGeom prst="rect">
            <a:avLst/>
          </a:prstGeom>
          <a:noFill/>
        </p:spPr>
        <p:txBody>
          <a:bodyPr wrap="square" rtlCol="0">
            <a:spAutoFit/>
          </a:bodyPr>
          <a:lstStyle/>
          <a:p>
            <a:r>
              <a:rPr lang="en-US" dirty="0" smtClean="0"/>
              <a:t>Jesus is actually literally our way into heaven, He is the door to God, the bridge that reconnects the repentant sinner with a Holy God. Jesus has lifted man to throne of God, when such </a:t>
            </a:r>
            <a:r>
              <a:rPr lang="en-US" b="1" dirty="0" smtClean="0"/>
              <a:t>an act was both undeserving and inconvenient </a:t>
            </a:r>
            <a:r>
              <a:rPr lang="en-US" dirty="0" smtClean="0"/>
              <a:t>to do so. </a:t>
            </a:r>
          </a:p>
          <a:p>
            <a:endParaRPr lang="en-US" dirty="0"/>
          </a:p>
          <a:p>
            <a:r>
              <a:rPr lang="en-US" dirty="0" smtClean="0"/>
              <a:t>Moreover, Jesus is our example, our proof, that a fallen human life can attain victory over the bondage of sin. That we can indeed submit ourselves to God, and through the indwelling of the Holy Spirit, think, act, and be righteous---another amazing gift.</a:t>
            </a:r>
            <a:endParaRPr lang="en-US" dirty="0"/>
          </a:p>
        </p:txBody>
      </p:sp>
      <p:sp>
        <p:nvSpPr>
          <p:cNvPr id="4" name="TextBox 3"/>
          <p:cNvSpPr txBox="1"/>
          <p:nvPr/>
        </p:nvSpPr>
        <p:spPr>
          <a:xfrm>
            <a:off x="5503030" y="2317913"/>
            <a:ext cx="3725261" cy="646331"/>
          </a:xfrm>
          <a:prstGeom prst="rect">
            <a:avLst/>
          </a:prstGeom>
          <a:noFill/>
        </p:spPr>
        <p:txBody>
          <a:bodyPr wrap="none" rtlCol="0">
            <a:spAutoFit/>
          </a:bodyPr>
          <a:lstStyle/>
          <a:p>
            <a:r>
              <a:rPr lang="en-US" b="1" dirty="0" smtClean="0"/>
              <a:t>Jesus is our Blessed Hope in so </a:t>
            </a:r>
          </a:p>
          <a:p>
            <a:r>
              <a:rPr lang="en-US" b="1" dirty="0" smtClean="0"/>
              <a:t>many ways!!!!</a:t>
            </a:r>
            <a:endParaRPr lang="en-US" b="1" dirty="0"/>
          </a:p>
        </p:txBody>
      </p:sp>
    </p:spTree>
    <p:extLst>
      <p:ext uri="{BB962C8B-B14F-4D97-AF65-F5344CB8AC3E}">
        <p14:creationId xmlns:p14="http://schemas.microsoft.com/office/powerpoint/2010/main" val="3161109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Proof that Jesus expects us to follow His example</a:t>
            </a:r>
            <a:r>
              <a:rPr lang="mr-IN" dirty="0" smtClean="0"/>
              <a:t>…</a:t>
            </a:r>
            <a:endParaRPr lang="en-US" dirty="0"/>
          </a:p>
        </p:txBody>
      </p:sp>
      <p:sp>
        <p:nvSpPr>
          <p:cNvPr id="3" name="TextBox 2"/>
          <p:cNvSpPr txBox="1"/>
          <p:nvPr/>
        </p:nvSpPr>
        <p:spPr>
          <a:xfrm>
            <a:off x="302364" y="1955109"/>
            <a:ext cx="4273416" cy="4247317"/>
          </a:xfrm>
          <a:prstGeom prst="rect">
            <a:avLst/>
          </a:prstGeom>
          <a:noFill/>
        </p:spPr>
        <p:txBody>
          <a:bodyPr wrap="square" rtlCol="0">
            <a:spAutoFit/>
          </a:bodyPr>
          <a:lstStyle/>
          <a:p>
            <a:r>
              <a:rPr lang="en-US" dirty="0" smtClean="0"/>
              <a:t>Luke 6:46-49-We are expected to apply our teachings, not continue in sin.</a:t>
            </a:r>
          </a:p>
          <a:p>
            <a:endParaRPr lang="en-US" dirty="0"/>
          </a:p>
          <a:p>
            <a:endParaRPr lang="en-US" dirty="0" smtClean="0"/>
          </a:p>
          <a:p>
            <a:r>
              <a:rPr lang="en-US" dirty="0" smtClean="0"/>
              <a:t>Matthew 16:21-24—Christ expects nothing short than the absolute denial of self unto death</a:t>
            </a:r>
          </a:p>
          <a:p>
            <a:endParaRPr lang="en-US" dirty="0" smtClean="0"/>
          </a:p>
          <a:p>
            <a:r>
              <a:rPr lang="en-US" dirty="0" err="1" smtClean="0"/>
              <a:t>Mrs</a:t>
            </a:r>
            <a:r>
              <a:rPr lang="en-US" dirty="0" smtClean="0"/>
              <a:t> White: Matt. 16:24-Travel, the Cross, up From, Living for Self</a:t>
            </a:r>
            <a:endParaRPr lang="en-US" dirty="0"/>
          </a:p>
          <a:p>
            <a:endParaRPr lang="en-US" dirty="0" smtClean="0"/>
          </a:p>
          <a:p>
            <a:r>
              <a:rPr lang="en-US" dirty="0" smtClean="0"/>
              <a:t>BUT I DON’T THINK I CAN DO THAT---you can’t but Christ can: How?</a:t>
            </a:r>
          </a:p>
          <a:p>
            <a:endParaRPr lang="en-US" dirty="0"/>
          </a:p>
          <a:p>
            <a:r>
              <a:rPr lang="en-US" dirty="0" smtClean="0"/>
              <a:t>Happiness Digest p. 33</a:t>
            </a:r>
            <a:endParaRPr lang="en-US" dirty="0"/>
          </a:p>
        </p:txBody>
      </p:sp>
      <p:sp>
        <p:nvSpPr>
          <p:cNvPr id="4" name="TextBox 3"/>
          <p:cNvSpPr txBox="1"/>
          <p:nvPr/>
        </p:nvSpPr>
        <p:spPr>
          <a:xfrm>
            <a:off x="5180508" y="3164456"/>
            <a:ext cx="3963493" cy="2585323"/>
          </a:xfrm>
          <a:prstGeom prst="rect">
            <a:avLst/>
          </a:prstGeom>
          <a:noFill/>
        </p:spPr>
        <p:txBody>
          <a:bodyPr wrap="square" rtlCol="0">
            <a:spAutoFit/>
          </a:bodyPr>
          <a:lstStyle/>
          <a:p>
            <a:r>
              <a:rPr lang="en-US" dirty="0" smtClean="0"/>
              <a:t>What Was His Example?</a:t>
            </a:r>
          </a:p>
          <a:p>
            <a:endParaRPr lang="en-US" dirty="0"/>
          </a:p>
          <a:p>
            <a:r>
              <a:rPr lang="en-US" dirty="0" smtClean="0"/>
              <a:t>Temptations, Followed Law over </a:t>
            </a:r>
          </a:p>
          <a:p>
            <a:r>
              <a:rPr lang="en-US" dirty="0" smtClean="0"/>
              <a:t>man, went around teaching and healing, attended church and worshiped God, went through the sanctuary process of baptism/offering/high priestly duties, this cup pass from me, </a:t>
            </a:r>
            <a:endParaRPr lang="en-US" dirty="0"/>
          </a:p>
        </p:txBody>
      </p:sp>
    </p:spTree>
    <p:extLst>
      <p:ext uri="{BB962C8B-B14F-4D97-AF65-F5344CB8AC3E}">
        <p14:creationId xmlns:p14="http://schemas.microsoft.com/office/powerpoint/2010/main" val="1518942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Mere Belief is NOT enough</a:t>
            </a:r>
            <a:endParaRPr lang="en-US" dirty="0"/>
          </a:p>
        </p:txBody>
      </p:sp>
      <p:sp>
        <p:nvSpPr>
          <p:cNvPr id="3" name="TextBox 2"/>
          <p:cNvSpPr txBox="1"/>
          <p:nvPr/>
        </p:nvSpPr>
        <p:spPr>
          <a:xfrm>
            <a:off x="1" y="1536317"/>
            <a:ext cx="4434675" cy="3970318"/>
          </a:xfrm>
          <a:prstGeom prst="rect">
            <a:avLst/>
          </a:prstGeom>
          <a:noFill/>
        </p:spPr>
        <p:txBody>
          <a:bodyPr wrap="square" rtlCol="0">
            <a:spAutoFit/>
          </a:bodyPr>
          <a:lstStyle/>
          <a:p>
            <a:r>
              <a:rPr lang="en-US" dirty="0" smtClean="0"/>
              <a:t>Not every one that </a:t>
            </a:r>
            <a:r>
              <a:rPr lang="en-US" dirty="0" err="1" smtClean="0"/>
              <a:t>saith</a:t>
            </a:r>
            <a:r>
              <a:rPr lang="en-US" dirty="0" smtClean="0"/>
              <a:t> unto me, Lord, Lord, shall enter into the kingdom of heaven; but he that doeth the will of my Father which is in heaven. Many will say to me in that day, Lord, Lord, have we not prophesied in thy name? and in thy name have cast out devils? And in thy name done many wonderful works? And the will I profess unto them, I never knew you: depart from me, ye that work iniquity (know good and do evil)—Matt. 7:21-23</a:t>
            </a:r>
          </a:p>
          <a:p>
            <a:endParaRPr lang="en-US" dirty="0" smtClean="0"/>
          </a:p>
          <a:p>
            <a:r>
              <a:rPr lang="en-US" dirty="0" smtClean="0"/>
              <a:t>Mrs. White: Matt. 7:21-23- A Profession is not enough</a:t>
            </a:r>
            <a:endParaRPr lang="en-US" dirty="0"/>
          </a:p>
        </p:txBody>
      </p:sp>
      <p:sp>
        <p:nvSpPr>
          <p:cNvPr id="4" name="TextBox 3"/>
          <p:cNvSpPr txBox="1"/>
          <p:nvPr/>
        </p:nvSpPr>
        <p:spPr>
          <a:xfrm>
            <a:off x="5039405" y="1773708"/>
            <a:ext cx="4104595" cy="1477328"/>
          </a:xfrm>
          <a:prstGeom prst="rect">
            <a:avLst/>
          </a:prstGeom>
          <a:noFill/>
        </p:spPr>
        <p:txBody>
          <a:bodyPr wrap="square" rtlCol="0">
            <a:spAutoFit/>
          </a:bodyPr>
          <a:lstStyle/>
          <a:p>
            <a:r>
              <a:rPr lang="en-US" dirty="0" smtClean="0"/>
              <a:t>Thou </a:t>
            </a:r>
            <a:r>
              <a:rPr lang="en-US" dirty="0" err="1" smtClean="0"/>
              <a:t>believest</a:t>
            </a:r>
            <a:r>
              <a:rPr lang="en-US" dirty="0" smtClean="0"/>
              <a:t> that there is one God,</a:t>
            </a:r>
          </a:p>
          <a:p>
            <a:r>
              <a:rPr lang="en-US" dirty="0" smtClean="0"/>
              <a:t>thou </a:t>
            </a:r>
            <a:r>
              <a:rPr lang="en-US" dirty="0" err="1" smtClean="0"/>
              <a:t>doest</a:t>
            </a:r>
            <a:r>
              <a:rPr lang="en-US" dirty="0" smtClean="0"/>
              <a:t> well: the devils also believe, and tremble. But wilt thou know, O vain man, that faith without works is dead?—James 2:19,20 </a:t>
            </a:r>
            <a:endParaRPr lang="en-US" dirty="0"/>
          </a:p>
        </p:txBody>
      </p:sp>
    </p:spTree>
    <p:extLst>
      <p:ext uri="{BB962C8B-B14F-4D97-AF65-F5344CB8AC3E}">
        <p14:creationId xmlns:p14="http://schemas.microsoft.com/office/powerpoint/2010/main" val="4201720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study the Sanctuary?</a:t>
            </a:r>
            <a:endParaRPr lang="en-US" dirty="0"/>
          </a:p>
        </p:txBody>
      </p:sp>
      <p:sp>
        <p:nvSpPr>
          <p:cNvPr id="3" name="Content Placeholder 2"/>
          <p:cNvSpPr>
            <a:spLocks noGrp="1"/>
          </p:cNvSpPr>
          <p:nvPr>
            <p:ph sz="half" idx="1"/>
          </p:nvPr>
        </p:nvSpPr>
        <p:spPr>
          <a:xfrm>
            <a:off x="290490" y="1634008"/>
            <a:ext cx="4038600" cy="4718304"/>
          </a:xfrm>
        </p:spPr>
        <p:txBody>
          <a:bodyPr>
            <a:normAutofit fontScale="85000" lnSpcReduction="20000"/>
          </a:bodyPr>
          <a:lstStyle/>
          <a:p>
            <a:r>
              <a:rPr lang="en-US" sz="2000" dirty="0" smtClean="0"/>
              <a:t>Thy way, O God, is in the sanctuary: who is so great a God as our God?—Psalm 77:13</a:t>
            </a:r>
          </a:p>
          <a:p>
            <a:endParaRPr lang="en-US" sz="2000" dirty="0"/>
          </a:p>
          <a:p>
            <a:r>
              <a:rPr lang="en-US" sz="2000" dirty="0" smtClean="0"/>
              <a:t>Unto two thousand and three hundred days; then shall the sanctuary be cleansed—Daniel 8:14</a:t>
            </a:r>
          </a:p>
          <a:p>
            <a:endParaRPr lang="en-US" sz="2000" dirty="0"/>
          </a:p>
          <a:p>
            <a:r>
              <a:rPr lang="en-US" sz="2000" dirty="0" smtClean="0"/>
              <a:t>“The correct understanding of the ministration in the heavenly sanctuary is the foundation of our faith”</a:t>
            </a:r>
          </a:p>
          <a:p>
            <a:pPr marL="0" indent="0">
              <a:buNone/>
            </a:pPr>
            <a:r>
              <a:rPr lang="en-US" sz="2000" dirty="0" smtClean="0"/>
              <a:t>	E.W., Evangelism, 221.</a:t>
            </a:r>
          </a:p>
          <a:p>
            <a:pPr marL="0" indent="0">
              <a:buNone/>
            </a:pPr>
            <a:endParaRPr lang="en-US" sz="2000" dirty="0" smtClean="0"/>
          </a:p>
          <a:p>
            <a:r>
              <a:rPr lang="en-US" sz="2000" dirty="0" smtClean="0"/>
              <a:t>“The intercession of Christ in man’s behalf in the </a:t>
            </a:r>
            <a:r>
              <a:rPr lang="en-US" sz="2000" b="1" dirty="0" smtClean="0"/>
              <a:t>sanctuary above </a:t>
            </a:r>
            <a:r>
              <a:rPr lang="en-US" sz="2000" dirty="0" smtClean="0"/>
              <a:t>is as </a:t>
            </a:r>
            <a:r>
              <a:rPr lang="en-US" sz="2000" b="1" dirty="0" smtClean="0"/>
              <a:t>essential </a:t>
            </a:r>
            <a:r>
              <a:rPr lang="en-US" sz="2000" dirty="0" smtClean="0"/>
              <a:t>to the plan of salvation as was His death upon the cross.”</a:t>
            </a:r>
          </a:p>
          <a:p>
            <a:pPr marL="1051560" lvl="4" indent="0">
              <a:buNone/>
            </a:pPr>
            <a:r>
              <a:rPr lang="en-US" sz="2000" i="1" dirty="0" smtClean="0"/>
              <a:t>Ellen White, The Great Controversy, pg. 489.</a:t>
            </a:r>
            <a:endParaRPr lang="en-US" sz="2000" i="1" dirty="0"/>
          </a:p>
          <a:p>
            <a:endParaRPr lang="en-US" sz="1000" dirty="0"/>
          </a:p>
        </p:txBody>
      </p:sp>
      <p:pic>
        <p:nvPicPr>
          <p:cNvPr id="10" name="Picture 9" descr="lesson-14-revelation-seminars-the-sanctuary-god-sets-a-date-for-judgment-56-638.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29090" y="1366308"/>
            <a:ext cx="4294210" cy="5097992"/>
          </a:xfrm>
          <a:prstGeom prst="rect">
            <a:avLst/>
          </a:prstGeom>
        </p:spPr>
      </p:pic>
    </p:spTree>
    <p:extLst>
      <p:ext uri="{BB962C8B-B14F-4D97-AF65-F5344CB8AC3E}">
        <p14:creationId xmlns:p14="http://schemas.microsoft.com/office/powerpoint/2010/main" val="245255981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 Truly is the WAY</a:t>
            </a:r>
            <a:endParaRPr lang="en-US" dirty="0"/>
          </a:p>
        </p:txBody>
      </p:sp>
      <p:sp>
        <p:nvSpPr>
          <p:cNvPr id="3" name="TextBox 2"/>
          <p:cNvSpPr txBox="1"/>
          <p:nvPr/>
        </p:nvSpPr>
        <p:spPr>
          <a:xfrm>
            <a:off x="262050" y="2015577"/>
            <a:ext cx="8667775" cy="3970318"/>
          </a:xfrm>
          <a:prstGeom prst="rect">
            <a:avLst/>
          </a:prstGeom>
          <a:noFill/>
        </p:spPr>
        <p:txBody>
          <a:bodyPr wrap="square" rtlCol="0">
            <a:spAutoFit/>
          </a:bodyPr>
          <a:lstStyle/>
          <a:p>
            <a:r>
              <a:rPr lang="en-US" dirty="0" smtClean="0"/>
              <a:t>Saying that Christ is the Way is a loaded statement. As with all of His roles in this</a:t>
            </a:r>
          </a:p>
          <a:p>
            <a:r>
              <a:rPr lang="en-US" dirty="0" smtClean="0"/>
              <a:t>sanctuary process, Christ is the way in more ways than one. Indeed, this is why He refers to Himself as “Alpha and Omega, First and the Last, The beginning and the End” in Revelation 22:13. He is literally our door, bridge, and keys into heaven. Through daily submission by faith, we become Sons and Daughters of the Living God, not taught by men, but pupils of the Holy Spirit, (if it were possible deceive the very elect—but its not possible!) which also performs works through faith. Our obedience will be tested against persecution, sins, family, and possibly death. Indeed, Jesus died, He was a willing Son to a willing Father, we may be asked to do the same. As if that wasn’t spectacular enough, Jesus is not just our bridge, priest, sacrifice, and advocate, but He is also our perfect example—proving once and for all, that Satan was wrong when he said the law is unrealistic. Every aspect of Jesus’ roles in the Sanctuary proclaim God is Love, and as we will see, the services, objects, raiment, and prophecies will declare the same.</a:t>
            </a:r>
            <a:endParaRPr lang="en-US" dirty="0"/>
          </a:p>
        </p:txBody>
      </p:sp>
    </p:spTree>
    <p:extLst>
      <p:ext uri="{BB962C8B-B14F-4D97-AF65-F5344CB8AC3E}">
        <p14:creationId xmlns:p14="http://schemas.microsoft.com/office/powerpoint/2010/main" val="4428884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8902"/>
            <a:ext cx="8229600" cy="990600"/>
          </a:xfrm>
        </p:spPr>
        <p:txBody>
          <a:bodyPr/>
          <a:lstStyle/>
          <a:p>
            <a:r>
              <a:rPr lang="en-US" dirty="0" smtClean="0"/>
              <a:t>A Work Almost Complete</a:t>
            </a:r>
            <a:endParaRPr lang="en-US" dirty="0"/>
          </a:p>
        </p:txBody>
      </p:sp>
      <p:sp>
        <p:nvSpPr>
          <p:cNvPr id="3" name="TextBox 2"/>
          <p:cNvSpPr txBox="1"/>
          <p:nvPr/>
        </p:nvSpPr>
        <p:spPr>
          <a:xfrm>
            <a:off x="457200" y="907010"/>
            <a:ext cx="8506516" cy="6740308"/>
          </a:xfrm>
          <a:prstGeom prst="rect">
            <a:avLst/>
          </a:prstGeom>
          <a:noFill/>
        </p:spPr>
        <p:txBody>
          <a:bodyPr wrap="square" rtlCol="0">
            <a:spAutoFit/>
          </a:bodyPr>
          <a:lstStyle/>
          <a:p>
            <a:r>
              <a:rPr lang="en-US" dirty="0" smtClean="0"/>
              <a:t>Why such a process to get humans to heaven? Couldn’t God just forgive us and translate us? Give us new minds and new characters?</a:t>
            </a:r>
            <a:endParaRPr lang="en-US" dirty="0"/>
          </a:p>
          <a:p>
            <a:r>
              <a:rPr lang="en-US" dirty="0" smtClean="0"/>
              <a:t>	--Maybe, it’s certainly within His power to do so, but what would that solve? Wouldn’t that prove Satan was right to question God’s character? If God just gave us all a free pass, with absolutely no penalty, how can He be 100% Just, while at the same time being 100% Mercy and 100% Grace? Moreover, God would be overriding our free will by saving man based based on one decision and moment without the opportunity to apply and grow. Also, Satan’s accusations would be well-founded if God chose this path because He would be implanting a new mind and new character forcefully instead of developmentally. God is not a God of indoctrination! He wants our whole hearts freely given, so that He can work a new creation in the individual—like the sanctuary, salvation is a process, justified by faith, but the sanctification process is the work of a lifetime, where the individual has the opportunity to grow and continually choose Christ and heaven over sin. Most importantly, the whole Christian faith is founded upon the relationship with God. If we repent and are zapped with new characters, when is the relationship developed? Is it also infused? If so, wouldn't that make it fake? Through the sanctification process we are able to see time and time again, that God is love, that His mercy endures forever, that He is longsuffering, good, just, Righteous, that His commandments are not burdensome, but perfectly understandable requests</a:t>
            </a:r>
          </a:p>
          <a:p>
            <a:endParaRPr lang="en-US" dirty="0"/>
          </a:p>
          <a:p>
            <a:endParaRPr lang="en-US" dirty="0" smtClean="0"/>
          </a:p>
          <a:p>
            <a:endParaRPr lang="en-US" dirty="0"/>
          </a:p>
        </p:txBody>
      </p:sp>
    </p:spTree>
    <p:extLst>
      <p:ext uri="{BB962C8B-B14F-4D97-AF65-F5344CB8AC3E}">
        <p14:creationId xmlns:p14="http://schemas.microsoft.com/office/powerpoint/2010/main" val="1866553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of Sin</a:t>
            </a:r>
            <a:endParaRPr lang="en-US" dirty="0"/>
          </a:p>
        </p:txBody>
      </p:sp>
      <p:sp>
        <p:nvSpPr>
          <p:cNvPr id="3" name="TextBox 2"/>
          <p:cNvSpPr txBox="1"/>
          <p:nvPr/>
        </p:nvSpPr>
        <p:spPr>
          <a:xfrm>
            <a:off x="241892" y="1330281"/>
            <a:ext cx="8587146" cy="5078314"/>
          </a:xfrm>
          <a:prstGeom prst="rect">
            <a:avLst/>
          </a:prstGeom>
          <a:noFill/>
        </p:spPr>
        <p:txBody>
          <a:bodyPr wrap="square" rtlCol="0">
            <a:spAutoFit/>
          </a:bodyPr>
          <a:lstStyle/>
          <a:p>
            <a:r>
              <a:rPr lang="en-US" dirty="0" smtClean="0"/>
              <a:t>Why is it such a process in the sanctuary to save me?</a:t>
            </a:r>
          </a:p>
          <a:p>
            <a:r>
              <a:rPr lang="en-US" dirty="0" smtClean="0"/>
              <a:t> </a:t>
            </a:r>
          </a:p>
          <a:p>
            <a:r>
              <a:rPr lang="en-US" dirty="0"/>
              <a:t>	</a:t>
            </a:r>
            <a:r>
              <a:rPr lang="en-US" dirty="0" smtClean="0"/>
              <a:t>I can answer this with a question. How can God save a sinner without saving the sin? How can He destroy the sin, but keep the sinner intact? How can God keep sin out of heaven, but still invite us in? SIN CANNOT BE IN HEAVEN. God in all His infinite wisdom has ingeniously and orderly, in a strict particular fashion, designed a system to abolish sin and ransom the sinner. Summed up quickly, breaking the law of God is an unpardonable offense--“the wages of sin is death; but the gift of God is eternal life </a:t>
            </a:r>
            <a:r>
              <a:rPr lang="en-US" b="1" dirty="0" smtClean="0"/>
              <a:t>through</a:t>
            </a:r>
            <a:r>
              <a:rPr lang="en-US" dirty="0"/>
              <a:t> </a:t>
            </a:r>
            <a:r>
              <a:rPr lang="en-US" dirty="0" smtClean="0"/>
              <a:t>(in) Jesus Christ our Lord” Rom. 6:23. Man must die, but since God wants to save man, He has to find another way. Luckily for us, Jesus agrees before the foundation of the earth (Rev. 13:8) to be our substitute. “And almost all things are by the law purged with blood; and without </a:t>
            </a:r>
            <a:r>
              <a:rPr lang="en-US" dirty="0"/>
              <a:t>shedding of blood is no </a:t>
            </a:r>
            <a:r>
              <a:rPr lang="en-US" dirty="0" smtClean="0"/>
              <a:t>remission” (Hebrews 9:22). From there Jesus entered into the heavenly Sanctuary by sprinkling His own blood upon the veil, and now on the mercy seat in the Holiest of all, where God is. He covers our sins with His blood, and like the day of atonement, will one day blot them out forever, with the promise that they will not be remembered.</a:t>
            </a:r>
            <a:endParaRPr lang="en-US" dirty="0"/>
          </a:p>
          <a:p>
            <a:endParaRPr lang="en-US" dirty="0"/>
          </a:p>
        </p:txBody>
      </p:sp>
    </p:spTree>
    <p:extLst>
      <p:ext uri="{BB962C8B-B14F-4D97-AF65-F5344CB8AC3E}">
        <p14:creationId xmlns:p14="http://schemas.microsoft.com/office/powerpoint/2010/main" val="41026568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501"/>
            <a:ext cx="8229600" cy="990600"/>
          </a:xfrm>
        </p:spPr>
        <p:txBody>
          <a:bodyPr/>
          <a:lstStyle/>
          <a:p>
            <a:r>
              <a:rPr lang="en-US" dirty="0" smtClean="0"/>
              <a:t>Christ on Calvary</a:t>
            </a:r>
            <a:endParaRPr lang="en-US" dirty="0"/>
          </a:p>
        </p:txBody>
      </p:sp>
      <p:sp>
        <p:nvSpPr>
          <p:cNvPr id="3" name="TextBox 2"/>
          <p:cNvSpPr txBox="1"/>
          <p:nvPr/>
        </p:nvSpPr>
        <p:spPr>
          <a:xfrm>
            <a:off x="173860" y="1007789"/>
            <a:ext cx="8970140" cy="5632312"/>
          </a:xfrm>
          <a:prstGeom prst="rect">
            <a:avLst/>
          </a:prstGeom>
          <a:noFill/>
        </p:spPr>
        <p:txBody>
          <a:bodyPr wrap="square" rtlCol="0">
            <a:spAutoFit/>
          </a:bodyPr>
          <a:lstStyle/>
          <a:p>
            <a:r>
              <a:rPr lang="en-US" dirty="0" smtClean="0"/>
              <a:t>Ok, but why did Christ have to die then? Why not an angel or another person? </a:t>
            </a:r>
          </a:p>
          <a:p>
            <a:r>
              <a:rPr lang="en-US" dirty="0" smtClean="0"/>
              <a:t>Why God?</a:t>
            </a:r>
          </a:p>
          <a:p>
            <a:endParaRPr lang="en-US" dirty="0"/>
          </a:p>
          <a:p>
            <a:r>
              <a:rPr lang="en-US" dirty="0" smtClean="0"/>
              <a:t>	For many reasons, first is that it is God alone that saves man, to Him be the exaltation and glorification. God grants us the gift of being His instruments, but we are not saviors. Also, the law is the only part of the Bible that God insisted upon writing with His Own Finger. His inspiration on another did not write it; HE DID HIMSELF. It is of unspeakable value, therefore breaking it is an enormous trespass. The Bible teaches that “</a:t>
            </a:r>
            <a:r>
              <a:rPr lang="en-US" dirty="0"/>
              <a:t>Thy righteousness is an everlasting righteousness, and thy law is the </a:t>
            </a:r>
            <a:r>
              <a:rPr lang="en-US" dirty="0" smtClean="0"/>
              <a:t>truth”—Psalm 119:142; The Law is eternal (119:60). The Law is perfect (Ps. 119:7; </a:t>
            </a:r>
            <a:r>
              <a:rPr lang="en-US" dirty="0" err="1" smtClean="0"/>
              <a:t>Jm</a:t>
            </a:r>
            <a:r>
              <a:rPr lang="en-US" dirty="0" smtClean="0"/>
              <a:t> 1:25); the Law is good (1 Timothy 1:80), holy and just (Rom. 7:12). An angel or human being does not even come close to the level of the Law. </a:t>
            </a:r>
          </a:p>
          <a:p>
            <a:r>
              <a:rPr lang="en-US" dirty="0"/>
              <a:t>	</a:t>
            </a:r>
            <a:r>
              <a:rPr lang="en-US" dirty="0" smtClean="0"/>
              <a:t>However, the are 3 beings that have identical characteristics—the Bible describes God as righteous (Ps 145:17); “THE LORD OUR RIGHTEOUSNESS”—Jeremiah 23:6. Moreover, Paul states that there is no human that is righteous, not one, or even one that seeks God! (Romans 3:10, 11). But the Lord is listed as truth eternal (Deuteronomy 33:27---and many more!). “As for God, his way is perfect”—God is perfect. God is Good (Ps. 136:1). God is Holy (Is. 43:15) and Just (Job 34:12). Only God is equal with the Law. Therefore only He could fulfill the penalty of the Law as a substitute. </a:t>
            </a:r>
            <a:endParaRPr lang="en-US" dirty="0"/>
          </a:p>
        </p:txBody>
      </p:sp>
    </p:spTree>
    <p:extLst>
      <p:ext uri="{BB962C8B-B14F-4D97-AF65-F5344CB8AC3E}">
        <p14:creationId xmlns:p14="http://schemas.microsoft.com/office/powerpoint/2010/main" val="19708156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r>
              <a:rPr lang="mr-IN" dirty="0" smtClean="0"/>
              <a:t>…</a:t>
            </a:r>
            <a:endParaRPr lang="en-US" dirty="0"/>
          </a:p>
        </p:txBody>
      </p:sp>
      <p:sp>
        <p:nvSpPr>
          <p:cNvPr id="3" name="TextBox 2"/>
          <p:cNvSpPr txBox="1"/>
          <p:nvPr/>
        </p:nvSpPr>
        <p:spPr>
          <a:xfrm>
            <a:off x="564413" y="1975265"/>
            <a:ext cx="8405728" cy="3970318"/>
          </a:xfrm>
          <a:prstGeom prst="rect">
            <a:avLst/>
          </a:prstGeom>
          <a:noFill/>
        </p:spPr>
        <p:txBody>
          <a:bodyPr wrap="square" rtlCol="0">
            <a:spAutoFit/>
          </a:bodyPr>
          <a:lstStyle/>
          <a:p>
            <a:r>
              <a:rPr lang="en-US" dirty="0" smtClean="0"/>
              <a:t>Mrs. White writes: PP 63 &amp; 67- Read—One equal with the Law could die for the </a:t>
            </a:r>
          </a:p>
          <a:p>
            <a:r>
              <a:rPr lang="en-US" dirty="0" smtClean="0"/>
              <a:t>requirements of the Law, nothing less than God Himself was required. Sin is no small issue! It pains me that some “professed” Christians make such light of sins. Sin is literally a declaration of war against God, no matter how we categorize it. </a:t>
            </a:r>
          </a:p>
          <a:p>
            <a:endParaRPr lang="en-US" dirty="0"/>
          </a:p>
          <a:p>
            <a:endParaRPr lang="en-US" dirty="0" smtClean="0"/>
          </a:p>
          <a:p>
            <a:endParaRPr lang="en-US" dirty="0"/>
          </a:p>
          <a:p>
            <a:r>
              <a:rPr lang="en-US" dirty="0" smtClean="0"/>
              <a:t>Most Hopeful and loving of all</a:t>
            </a:r>
            <a:r>
              <a:rPr lang="mr-IN" dirty="0" smtClean="0"/>
              <a:t>…</a:t>
            </a:r>
            <a:r>
              <a:rPr lang="en-US" dirty="0" smtClean="0"/>
              <a:t> Jesus did come and die for the sin of the whole world, but it’s so much more than that. He proved to the angels why sin is wrong, that He is good and trustworthy and deserving of our worship, He saved a world that was not logically worth saving; what world in the universe is equal with God?</a:t>
            </a:r>
          </a:p>
          <a:p>
            <a:endParaRPr lang="en-US" dirty="0"/>
          </a:p>
          <a:p>
            <a:endParaRPr lang="en-US" dirty="0" smtClean="0"/>
          </a:p>
          <a:p>
            <a:r>
              <a:rPr lang="en-US" dirty="0" smtClean="0"/>
              <a:t>But here is the best part</a:t>
            </a:r>
            <a:r>
              <a:rPr lang="mr-IN" dirty="0" smtClean="0"/>
              <a:t>…</a:t>
            </a:r>
            <a:r>
              <a:rPr lang="en-US" dirty="0" smtClean="0"/>
              <a:t> Ready? IF no one headed </a:t>
            </a:r>
            <a:endParaRPr lang="en-US" dirty="0"/>
          </a:p>
        </p:txBody>
      </p:sp>
    </p:spTree>
    <p:extLst>
      <p:ext uri="{BB962C8B-B14F-4D97-AF65-F5344CB8AC3E}">
        <p14:creationId xmlns:p14="http://schemas.microsoft.com/office/powerpoint/2010/main" val="1440912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8598" y="302474"/>
            <a:ext cx="4925542" cy="990600"/>
          </a:xfrm>
        </p:spPr>
        <p:txBody>
          <a:bodyPr/>
          <a:lstStyle/>
          <a:p>
            <a:r>
              <a:rPr lang="en-US" dirty="0" smtClean="0">
                <a:solidFill>
                  <a:srgbClr val="008000"/>
                </a:solidFill>
              </a:rPr>
              <a:t>The Role(?) of Christ</a:t>
            </a:r>
            <a:endParaRPr lang="en-US" dirty="0">
              <a:solidFill>
                <a:srgbClr val="008000"/>
              </a:solidFill>
            </a:endParaRPr>
          </a:p>
        </p:txBody>
      </p:sp>
      <p:sp>
        <p:nvSpPr>
          <p:cNvPr id="3" name="TextBox 2"/>
          <p:cNvSpPr txBox="1"/>
          <p:nvPr/>
        </p:nvSpPr>
        <p:spPr>
          <a:xfrm>
            <a:off x="423289" y="1131775"/>
            <a:ext cx="8303587" cy="1200329"/>
          </a:xfrm>
          <a:prstGeom prst="rect">
            <a:avLst/>
          </a:prstGeom>
          <a:noFill/>
        </p:spPr>
        <p:txBody>
          <a:bodyPr wrap="none" rtlCol="0">
            <a:spAutoFit/>
          </a:bodyPr>
          <a:lstStyle/>
          <a:p>
            <a:r>
              <a:rPr lang="en-US" dirty="0" smtClean="0"/>
              <a:t>Isaiah 59:1,2 “Behold, the LORD’S hand is not shortened, that is cannot save; </a:t>
            </a:r>
          </a:p>
          <a:p>
            <a:r>
              <a:rPr lang="en-US" dirty="0" smtClean="0"/>
              <a:t>neither his ear heavy, that it cannot hear: </a:t>
            </a:r>
            <a:r>
              <a:rPr lang="en-US" b="1" dirty="0" smtClean="0"/>
              <a:t>But your </a:t>
            </a:r>
            <a:r>
              <a:rPr lang="en-US" b="1" u="sng" dirty="0" smtClean="0"/>
              <a:t>iniquities</a:t>
            </a:r>
            <a:r>
              <a:rPr lang="en-US" b="1" dirty="0" smtClean="0"/>
              <a:t> have separated </a:t>
            </a:r>
          </a:p>
          <a:p>
            <a:r>
              <a:rPr lang="en-US" b="1" dirty="0" smtClean="0"/>
              <a:t>between you and your God, and your </a:t>
            </a:r>
            <a:r>
              <a:rPr lang="en-US" b="1" u="sng" dirty="0" smtClean="0"/>
              <a:t>sins</a:t>
            </a:r>
            <a:r>
              <a:rPr lang="en-US" b="1" dirty="0" smtClean="0"/>
              <a:t> have hid his face from you, that</a:t>
            </a:r>
          </a:p>
          <a:p>
            <a:r>
              <a:rPr lang="en-US" b="1" dirty="0" smtClean="0"/>
              <a:t>he will not hear.</a:t>
            </a:r>
            <a:endParaRPr lang="en-US" dirty="0"/>
          </a:p>
        </p:txBody>
      </p:sp>
      <p:pic>
        <p:nvPicPr>
          <p:cNvPr id="4" name="Picture 3" descr="CliffCrossnewest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7000" y="2578666"/>
            <a:ext cx="6350000" cy="2520934"/>
          </a:xfrm>
          <a:prstGeom prst="rect">
            <a:avLst/>
          </a:prstGeom>
        </p:spPr>
      </p:pic>
      <p:sp>
        <p:nvSpPr>
          <p:cNvPr id="5" name="TextBox 4"/>
          <p:cNvSpPr txBox="1"/>
          <p:nvPr/>
        </p:nvSpPr>
        <p:spPr>
          <a:xfrm>
            <a:off x="423289" y="5426744"/>
            <a:ext cx="8410075" cy="923330"/>
          </a:xfrm>
          <a:prstGeom prst="rect">
            <a:avLst/>
          </a:prstGeom>
          <a:noFill/>
        </p:spPr>
        <p:txBody>
          <a:bodyPr wrap="none" rtlCol="0">
            <a:spAutoFit/>
          </a:bodyPr>
          <a:lstStyle/>
          <a:p>
            <a:r>
              <a:rPr lang="en-US" dirty="0" smtClean="0"/>
              <a:t>Isaiah 59:16 “And he [God] saw that there was no man, and wondered that there </a:t>
            </a:r>
          </a:p>
          <a:p>
            <a:r>
              <a:rPr lang="en-US" dirty="0" smtClean="0"/>
              <a:t>was no intercessor: therefore </a:t>
            </a:r>
            <a:r>
              <a:rPr lang="en-US" b="1" dirty="0" smtClean="0"/>
              <a:t>his arm brought salvation unto him; and </a:t>
            </a:r>
            <a:r>
              <a:rPr lang="en-US" b="1" u="sng" dirty="0" smtClean="0"/>
              <a:t>his </a:t>
            </a:r>
          </a:p>
          <a:p>
            <a:r>
              <a:rPr lang="en-US" b="1" u="sng" dirty="0" smtClean="0"/>
              <a:t>righteousness</a:t>
            </a:r>
            <a:r>
              <a:rPr lang="en-US" b="1" dirty="0" smtClean="0"/>
              <a:t>, it sustained him.”</a:t>
            </a:r>
            <a:endParaRPr lang="en-US" dirty="0"/>
          </a:p>
        </p:txBody>
      </p:sp>
    </p:spTree>
    <p:extLst>
      <p:ext uri="{BB962C8B-B14F-4D97-AF65-F5344CB8AC3E}">
        <p14:creationId xmlns:p14="http://schemas.microsoft.com/office/powerpoint/2010/main" val="425405510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lumMod val="10000"/>
                  </a:schemeClr>
                </a:solidFill>
              </a:rPr>
              <a:t>Christ Our High Priest</a:t>
            </a:r>
            <a:endParaRPr lang="en-US" dirty="0">
              <a:solidFill>
                <a:schemeClr val="bg2">
                  <a:lumMod val="10000"/>
                </a:schemeClr>
              </a:solidFill>
            </a:endParaRPr>
          </a:p>
        </p:txBody>
      </p:sp>
      <p:sp>
        <p:nvSpPr>
          <p:cNvPr id="3" name="TextBox 2"/>
          <p:cNvSpPr txBox="1"/>
          <p:nvPr/>
        </p:nvSpPr>
        <p:spPr>
          <a:xfrm>
            <a:off x="273931" y="1784661"/>
            <a:ext cx="8613631" cy="2862323"/>
          </a:xfrm>
          <a:prstGeom prst="rect">
            <a:avLst/>
          </a:prstGeom>
          <a:noFill/>
        </p:spPr>
        <p:txBody>
          <a:bodyPr wrap="none" rtlCol="0">
            <a:spAutoFit/>
          </a:bodyPr>
          <a:lstStyle/>
          <a:p>
            <a:r>
              <a:rPr lang="en-US" dirty="0" smtClean="0"/>
              <a:t>Hebrews 9:11, 12 “Christ being come an high priest of good things to come, by a </a:t>
            </a:r>
          </a:p>
          <a:p>
            <a:r>
              <a:rPr lang="en-US" dirty="0" smtClean="0"/>
              <a:t>greater and more perfect tabernacle, not made with hands, that is to say, not of </a:t>
            </a:r>
          </a:p>
          <a:p>
            <a:r>
              <a:rPr lang="en-US" dirty="0" smtClean="0"/>
              <a:t>this building; Neither by the blood of goats and calves, but by his own blood he </a:t>
            </a:r>
          </a:p>
          <a:p>
            <a:r>
              <a:rPr lang="en-US" dirty="0" smtClean="0"/>
              <a:t>entered in once into the holy place, having obtained eternal redemption for us.”</a:t>
            </a:r>
          </a:p>
          <a:p>
            <a:endParaRPr lang="en-US" dirty="0"/>
          </a:p>
          <a:p>
            <a:endParaRPr lang="en-US" dirty="0" smtClean="0"/>
          </a:p>
          <a:p>
            <a:r>
              <a:rPr lang="en-US" dirty="0" smtClean="0"/>
              <a:t>Hebrews 5:8-10 “Though he were a Son, yet </a:t>
            </a:r>
            <a:r>
              <a:rPr lang="en-US" b="1" dirty="0" smtClean="0"/>
              <a:t>leaned he obedience</a:t>
            </a:r>
            <a:r>
              <a:rPr lang="en-US" dirty="0" smtClean="0"/>
              <a:t> by the things </a:t>
            </a:r>
          </a:p>
          <a:p>
            <a:r>
              <a:rPr lang="en-US" dirty="0" smtClean="0"/>
              <a:t>which he suffered; </a:t>
            </a:r>
            <a:r>
              <a:rPr lang="en-US" b="1" dirty="0" smtClean="0"/>
              <a:t>And being made perfect,</a:t>
            </a:r>
            <a:r>
              <a:rPr lang="en-US" dirty="0" smtClean="0"/>
              <a:t> he became the author of eternal </a:t>
            </a:r>
          </a:p>
          <a:p>
            <a:r>
              <a:rPr lang="en-US" dirty="0" smtClean="0"/>
              <a:t>salvation unto </a:t>
            </a:r>
            <a:r>
              <a:rPr lang="en-US" b="1" dirty="0" smtClean="0"/>
              <a:t>all </a:t>
            </a:r>
            <a:r>
              <a:rPr lang="en-US" dirty="0" smtClean="0"/>
              <a:t>them that </a:t>
            </a:r>
            <a:r>
              <a:rPr lang="en-US" b="1" dirty="0" smtClean="0"/>
              <a:t>obey </a:t>
            </a:r>
            <a:r>
              <a:rPr lang="en-US" dirty="0" smtClean="0"/>
              <a:t>him</a:t>
            </a:r>
            <a:r>
              <a:rPr lang="en-US" b="1" dirty="0" smtClean="0"/>
              <a:t>; Called of God </a:t>
            </a:r>
            <a:r>
              <a:rPr lang="en-US" dirty="0" smtClean="0"/>
              <a:t>an high priest after the order </a:t>
            </a:r>
          </a:p>
          <a:p>
            <a:r>
              <a:rPr lang="en-US" dirty="0" smtClean="0"/>
              <a:t>of </a:t>
            </a:r>
            <a:r>
              <a:rPr lang="en-US" dirty="0" err="1" smtClean="0"/>
              <a:t>Melchisedec</a:t>
            </a:r>
            <a:r>
              <a:rPr lang="en-US" dirty="0" smtClean="0"/>
              <a:t>.”</a:t>
            </a:r>
            <a:endParaRPr lang="en-US" dirty="0"/>
          </a:p>
        </p:txBody>
      </p:sp>
      <p:sp>
        <p:nvSpPr>
          <p:cNvPr id="4" name="TextBox 3"/>
          <p:cNvSpPr txBox="1"/>
          <p:nvPr/>
        </p:nvSpPr>
        <p:spPr>
          <a:xfrm>
            <a:off x="2015762" y="5118404"/>
            <a:ext cx="6077630" cy="1477328"/>
          </a:xfrm>
          <a:prstGeom prst="rect">
            <a:avLst/>
          </a:prstGeom>
          <a:noFill/>
        </p:spPr>
        <p:txBody>
          <a:bodyPr wrap="none" rtlCol="0">
            <a:spAutoFit/>
          </a:bodyPr>
          <a:lstStyle/>
          <a:p>
            <a:r>
              <a:rPr lang="en-US" dirty="0" smtClean="0"/>
              <a:t>1. High priest in a heavenly tabernacle (NOT ON EARTH)</a:t>
            </a:r>
          </a:p>
          <a:p>
            <a:r>
              <a:rPr lang="en-US" dirty="0" smtClean="0"/>
              <a:t>2. Entered the Sanctuary by His Own Blood </a:t>
            </a:r>
          </a:p>
          <a:p>
            <a:r>
              <a:rPr lang="en-US" dirty="0" smtClean="0"/>
              <a:t>3. Called of God</a:t>
            </a:r>
          </a:p>
          <a:p>
            <a:r>
              <a:rPr lang="en-US" dirty="0" smtClean="0"/>
              <a:t>4. Author of eternal salvation to ALL those that obey him </a:t>
            </a:r>
          </a:p>
          <a:p>
            <a:r>
              <a:rPr lang="en-US" dirty="0" smtClean="0"/>
              <a:t>5. Not after the </a:t>
            </a:r>
            <a:r>
              <a:rPr lang="en-US" dirty="0" err="1" smtClean="0"/>
              <a:t>Levitical</a:t>
            </a:r>
            <a:r>
              <a:rPr lang="en-US" dirty="0" smtClean="0"/>
              <a:t> priesthood, but a higher order</a:t>
            </a:r>
            <a:endParaRPr lang="en-US" dirty="0"/>
          </a:p>
        </p:txBody>
      </p:sp>
    </p:spTree>
    <p:extLst>
      <p:ext uri="{BB962C8B-B14F-4D97-AF65-F5344CB8AC3E}">
        <p14:creationId xmlns:p14="http://schemas.microsoft.com/office/powerpoint/2010/main" val="32890923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309" y="583062"/>
            <a:ext cx="8686800" cy="990600"/>
          </a:xfrm>
        </p:spPr>
        <p:txBody>
          <a:bodyPr>
            <a:normAutofit fontScale="90000"/>
          </a:bodyPr>
          <a:lstStyle/>
          <a:p>
            <a:r>
              <a:rPr lang="en-US" dirty="0" smtClean="0"/>
              <a:t>What was the High Priest’s Responsibilities?</a:t>
            </a:r>
            <a:endParaRPr lang="en-US" dirty="0"/>
          </a:p>
        </p:txBody>
      </p:sp>
      <p:sp>
        <p:nvSpPr>
          <p:cNvPr id="3" name="TextBox 2"/>
          <p:cNvSpPr txBox="1"/>
          <p:nvPr/>
        </p:nvSpPr>
        <p:spPr>
          <a:xfrm>
            <a:off x="215309" y="1573662"/>
            <a:ext cx="8743023" cy="3970318"/>
          </a:xfrm>
          <a:prstGeom prst="rect">
            <a:avLst/>
          </a:prstGeom>
          <a:noFill/>
        </p:spPr>
        <p:txBody>
          <a:bodyPr wrap="none" rtlCol="0">
            <a:spAutoFit/>
          </a:bodyPr>
          <a:lstStyle/>
          <a:p>
            <a:r>
              <a:rPr lang="en-US" dirty="0" smtClean="0"/>
              <a:t>Leviticus 6:1-7 “And the Lord </a:t>
            </a:r>
            <a:r>
              <a:rPr lang="en-US" dirty="0" err="1" smtClean="0"/>
              <a:t>spake</a:t>
            </a:r>
            <a:r>
              <a:rPr lang="en-US" dirty="0" smtClean="0"/>
              <a:t> unto Moses, saying, “If a soul sin, and commit </a:t>
            </a:r>
          </a:p>
          <a:p>
            <a:r>
              <a:rPr lang="en-US" dirty="0" smtClean="0"/>
              <a:t>a trespass against the Lord, and lie unto his neighbor in that which was delivered </a:t>
            </a:r>
          </a:p>
          <a:p>
            <a:r>
              <a:rPr lang="en-US" dirty="0" smtClean="0"/>
              <a:t>him to keep, or in fellowship, or in a thing taken away by violence, or hath deceived </a:t>
            </a:r>
          </a:p>
          <a:p>
            <a:r>
              <a:rPr lang="en-US" dirty="0" smtClean="0"/>
              <a:t>His neighbor; or have found that which was lost, and </a:t>
            </a:r>
            <a:r>
              <a:rPr lang="en-US" dirty="0" err="1" smtClean="0"/>
              <a:t>lieth</a:t>
            </a:r>
            <a:r>
              <a:rPr lang="en-US" dirty="0" smtClean="0"/>
              <a:t> concerning it, and </a:t>
            </a:r>
          </a:p>
          <a:p>
            <a:r>
              <a:rPr lang="en-US" dirty="0" err="1" smtClean="0"/>
              <a:t>sweareth</a:t>
            </a:r>
            <a:r>
              <a:rPr lang="en-US" dirty="0" smtClean="0"/>
              <a:t> falsely; in any of all these that a man doeth, sinning therein: Then it shall </a:t>
            </a:r>
          </a:p>
          <a:p>
            <a:r>
              <a:rPr lang="en-US" dirty="0" smtClean="0"/>
              <a:t>be, because he hath sinned, and is guilty, that he shall restore that which he took </a:t>
            </a:r>
          </a:p>
          <a:p>
            <a:r>
              <a:rPr lang="en-US" dirty="0" smtClean="0"/>
              <a:t>violently away, or the thing which he hath deceitfully gotten, or that which was </a:t>
            </a:r>
          </a:p>
          <a:p>
            <a:r>
              <a:rPr lang="en-US" dirty="0" smtClean="0"/>
              <a:t>delivered him to keep, or the lost thing which he found, or all that about which he </a:t>
            </a:r>
          </a:p>
          <a:p>
            <a:r>
              <a:rPr lang="en-US" dirty="0" smtClean="0"/>
              <a:t>hath sworn falsely; he shall even restore restore it in the principal, and shall add the</a:t>
            </a:r>
          </a:p>
          <a:p>
            <a:r>
              <a:rPr lang="en-US" dirty="0" smtClean="0"/>
              <a:t>fifth part more thereto, and give it unto him to whom it </a:t>
            </a:r>
            <a:r>
              <a:rPr lang="en-US" dirty="0" err="1" smtClean="0"/>
              <a:t>appertaineth</a:t>
            </a:r>
            <a:r>
              <a:rPr lang="en-US" dirty="0" smtClean="0"/>
              <a:t>, in the day of his</a:t>
            </a:r>
          </a:p>
          <a:p>
            <a:r>
              <a:rPr lang="en-US" dirty="0"/>
              <a:t>t</a:t>
            </a:r>
            <a:r>
              <a:rPr lang="en-US" dirty="0" smtClean="0"/>
              <a:t>respass offering unto the Lord, a ram without blemish out of the flock, with thy </a:t>
            </a:r>
          </a:p>
          <a:p>
            <a:r>
              <a:rPr lang="en-US" dirty="0" smtClean="0"/>
              <a:t>estimation, for a trespass offering, unto </a:t>
            </a:r>
            <a:r>
              <a:rPr lang="en-US" b="1" dirty="0" smtClean="0"/>
              <a:t>the priest: And the priest shall make an </a:t>
            </a:r>
          </a:p>
          <a:p>
            <a:r>
              <a:rPr lang="en-US" b="1" dirty="0" smtClean="0"/>
              <a:t>atonement for him before the Lord: </a:t>
            </a:r>
            <a:r>
              <a:rPr lang="en-US" dirty="0" smtClean="0"/>
              <a:t>and it shall be forgiven him for any thing of all</a:t>
            </a:r>
          </a:p>
          <a:p>
            <a:r>
              <a:rPr lang="en-US" dirty="0" smtClean="0"/>
              <a:t>that hath done in trespassing therein.”</a:t>
            </a:r>
            <a:endParaRPr lang="en-US" dirty="0"/>
          </a:p>
        </p:txBody>
      </p:sp>
      <p:sp>
        <p:nvSpPr>
          <p:cNvPr id="4" name="TextBox 3"/>
          <p:cNvSpPr txBox="1"/>
          <p:nvPr/>
        </p:nvSpPr>
        <p:spPr>
          <a:xfrm>
            <a:off x="1350560" y="6026575"/>
            <a:ext cx="6102001" cy="369332"/>
          </a:xfrm>
          <a:prstGeom prst="rect">
            <a:avLst/>
          </a:prstGeom>
          <a:noFill/>
        </p:spPr>
        <p:txBody>
          <a:bodyPr wrap="none" rtlCol="0">
            <a:spAutoFit/>
          </a:bodyPr>
          <a:lstStyle/>
          <a:p>
            <a:r>
              <a:rPr lang="en-US" b="1" dirty="0" smtClean="0">
                <a:solidFill>
                  <a:srgbClr val="0000FF"/>
                </a:solidFill>
              </a:rPr>
              <a:t>The Priest makes Atonement for the Repentant Sinner</a:t>
            </a:r>
            <a:endParaRPr lang="en-US" b="1" dirty="0">
              <a:solidFill>
                <a:srgbClr val="0000FF"/>
              </a:solidFill>
            </a:endParaRPr>
          </a:p>
        </p:txBody>
      </p:sp>
    </p:spTree>
    <p:extLst>
      <p:ext uri="{BB962C8B-B14F-4D97-AF65-F5344CB8AC3E}">
        <p14:creationId xmlns:p14="http://schemas.microsoft.com/office/powerpoint/2010/main" val="34336762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 Atones for Us</a:t>
            </a:r>
            <a:r>
              <a:rPr lang="mr-IN" dirty="0" smtClean="0"/>
              <a:t>…</a:t>
            </a:r>
            <a:r>
              <a:rPr lang="en-US" dirty="0" smtClean="0"/>
              <a:t>.</a:t>
            </a:r>
            <a:endParaRPr lang="en-US" dirty="0"/>
          </a:p>
        </p:txBody>
      </p:sp>
      <p:sp>
        <p:nvSpPr>
          <p:cNvPr id="3" name="TextBox 2"/>
          <p:cNvSpPr txBox="1"/>
          <p:nvPr/>
        </p:nvSpPr>
        <p:spPr>
          <a:xfrm>
            <a:off x="241892" y="1813345"/>
            <a:ext cx="4817670" cy="4801315"/>
          </a:xfrm>
          <a:prstGeom prst="rect">
            <a:avLst/>
          </a:prstGeom>
          <a:noFill/>
        </p:spPr>
        <p:txBody>
          <a:bodyPr wrap="square" rtlCol="0">
            <a:spAutoFit/>
          </a:bodyPr>
          <a:lstStyle/>
          <a:p>
            <a:r>
              <a:rPr lang="en-US" dirty="0" smtClean="0"/>
              <a:t>“Every man’s work passes in review before</a:t>
            </a:r>
          </a:p>
          <a:p>
            <a:r>
              <a:rPr lang="en-US" dirty="0" smtClean="0"/>
              <a:t> God and is registered for faithfulness or </a:t>
            </a:r>
            <a:r>
              <a:rPr lang="en-US" dirty="0" err="1" smtClean="0"/>
              <a:t>unfathfulness</a:t>
            </a:r>
            <a:r>
              <a:rPr lang="en-US" dirty="0" smtClean="0"/>
              <a:t>. Opposite each name in the book of heaven is entered with terrible exactness every work, every selfish act, every unfulfilled duty, every secret sin, with every artful, dissembling. Heaven sent warnings of reproof neglected, wasted moments, unimproved opportunities, the influence exerted for good or for evil, </a:t>
            </a:r>
            <a:r>
              <a:rPr lang="en-US" b="1" dirty="0" smtClean="0"/>
              <a:t>with its far reaching results. </a:t>
            </a:r>
            <a:r>
              <a:rPr lang="en-US" dirty="0" smtClean="0"/>
              <a:t>All are chronicled by the recording angel, for the law of God is the standard by which the character and lives of men will be tested in the judgment, says the wise man. ‘For God shall bring every work into judgment’ </a:t>
            </a:r>
            <a:r>
              <a:rPr lang="en-US" dirty="0" err="1" smtClean="0"/>
              <a:t>Ecc</a:t>
            </a:r>
            <a:r>
              <a:rPr lang="en-US" dirty="0" smtClean="0"/>
              <a:t>. 12:13,14” </a:t>
            </a:r>
          </a:p>
          <a:p>
            <a:r>
              <a:rPr lang="en-US" dirty="0"/>
              <a:t>	</a:t>
            </a:r>
            <a:r>
              <a:rPr lang="en-US" dirty="0" smtClean="0"/>
              <a:t>	E.W. GC, p. 482</a:t>
            </a:r>
            <a:endParaRPr lang="en-US" dirty="0"/>
          </a:p>
        </p:txBody>
      </p:sp>
      <p:pic>
        <p:nvPicPr>
          <p:cNvPr id="4" name="Picture 3" descr="images.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68537" y="1813345"/>
            <a:ext cx="3481445" cy="4393883"/>
          </a:xfrm>
          <a:prstGeom prst="rect">
            <a:avLst/>
          </a:prstGeom>
        </p:spPr>
      </p:pic>
    </p:spTree>
    <p:extLst>
      <p:ext uri="{BB962C8B-B14F-4D97-AF65-F5344CB8AC3E}">
        <p14:creationId xmlns:p14="http://schemas.microsoft.com/office/powerpoint/2010/main" val="282743249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00FF"/>
                </a:solidFill>
              </a:rPr>
              <a:t>What a Savior!</a:t>
            </a:r>
            <a:endParaRPr lang="en-US" dirty="0">
              <a:solidFill>
                <a:srgbClr val="0000FF"/>
              </a:solidFill>
            </a:endParaRPr>
          </a:p>
        </p:txBody>
      </p:sp>
      <p:sp>
        <p:nvSpPr>
          <p:cNvPr id="3" name="TextBox 2"/>
          <p:cNvSpPr txBox="1"/>
          <p:nvPr/>
        </p:nvSpPr>
        <p:spPr>
          <a:xfrm>
            <a:off x="4293575" y="1914798"/>
            <a:ext cx="4656410" cy="1477328"/>
          </a:xfrm>
          <a:prstGeom prst="rect">
            <a:avLst/>
          </a:prstGeom>
          <a:noFill/>
        </p:spPr>
        <p:txBody>
          <a:bodyPr wrap="square" rtlCol="0">
            <a:spAutoFit/>
          </a:bodyPr>
          <a:lstStyle/>
          <a:p>
            <a:r>
              <a:rPr lang="en-US" dirty="0" smtClean="0"/>
              <a:t>However, Christ is unique and superior to </a:t>
            </a:r>
          </a:p>
          <a:p>
            <a:r>
              <a:rPr lang="en-US" dirty="0" smtClean="0"/>
              <a:t>other priests, He is the High Priest, the One that may enter the Holy of Holies, and He</a:t>
            </a:r>
          </a:p>
          <a:p>
            <a:r>
              <a:rPr lang="en-US" dirty="0" smtClean="0"/>
              <a:t>may enter because of His own blood which He offered on our behalf </a:t>
            </a:r>
            <a:endParaRPr lang="en-US" dirty="0"/>
          </a:p>
        </p:txBody>
      </p:sp>
      <p:sp>
        <p:nvSpPr>
          <p:cNvPr id="4" name="TextBox 3"/>
          <p:cNvSpPr txBox="1"/>
          <p:nvPr/>
        </p:nvSpPr>
        <p:spPr>
          <a:xfrm>
            <a:off x="4313731" y="4111777"/>
            <a:ext cx="4830269" cy="1477328"/>
          </a:xfrm>
          <a:prstGeom prst="rect">
            <a:avLst/>
          </a:prstGeom>
          <a:noFill/>
        </p:spPr>
        <p:txBody>
          <a:bodyPr wrap="square" rtlCol="0">
            <a:spAutoFit/>
          </a:bodyPr>
          <a:lstStyle/>
          <a:p>
            <a:r>
              <a:rPr lang="en-US" dirty="0" smtClean="0"/>
              <a:t>The main difference is that today, we do not </a:t>
            </a:r>
          </a:p>
          <a:p>
            <a:r>
              <a:rPr lang="en-US" dirty="0" smtClean="0"/>
              <a:t>need a sin offering, because Christ has fulfilled that requirement. Now all we need to do is confess and  repent, truly repent, and ask for forgiveness and it is ours!!</a:t>
            </a:r>
            <a:endParaRPr lang="en-US" dirty="0"/>
          </a:p>
        </p:txBody>
      </p:sp>
      <p:pic>
        <p:nvPicPr>
          <p:cNvPr id="5" name="Picture 4" descr="images-2.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064487"/>
            <a:ext cx="3336181" cy="4094579"/>
          </a:xfrm>
          <a:prstGeom prst="rect">
            <a:avLst/>
          </a:prstGeom>
        </p:spPr>
      </p:pic>
      <p:sp>
        <p:nvSpPr>
          <p:cNvPr id="6" name="Rectangle 5"/>
          <p:cNvSpPr/>
          <p:nvPr/>
        </p:nvSpPr>
        <p:spPr>
          <a:xfrm>
            <a:off x="4313731" y="5835900"/>
            <a:ext cx="4572000" cy="646331"/>
          </a:xfrm>
          <a:prstGeom prst="rect">
            <a:avLst/>
          </a:prstGeom>
        </p:spPr>
        <p:txBody>
          <a:bodyPr>
            <a:spAutoFit/>
          </a:bodyPr>
          <a:lstStyle/>
          <a:p>
            <a:r>
              <a:rPr lang="en-US" dirty="0"/>
              <a:t>I came not to call the righteous, but sinners to </a:t>
            </a:r>
            <a:r>
              <a:rPr lang="en-US" dirty="0" smtClean="0"/>
              <a:t>repentance—Luke 5:32</a:t>
            </a:r>
            <a:endParaRPr lang="en-US" dirty="0"/>
          </a:p>
        </p:txBody>
      </p:sp>
    </p:spTree>
    <p:extLst>
      <p:ext uri="{BB962C8B-B14F-4D97-AF65-F5344CB8AC3E}">
        <p14:creationId xmlns:p14="http://schemas.microsoft.com/office/powerpoint/2010/main" val="255232459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 Our Sacrifice, our Lamb</a:t>
            </a:r>
            <a:endParaRPr lang="en-US" dirty="0"/>
          </a:p>
        </p:txBody>
      </p:sp>
      <p:sp>
        <p:nvSpPr>
          <p:cNvPr id="3" name="TextBox 2"/>
          <p:cNvSpPr txBox="1"/>
          <p:nvPr/>
        </p:nvSpPr>
        <p:spPr>
          <a:xfrm>
            <a:off x="745832" y="1524000"/>
            <a:ext cx="4011366" cy="5909311"/>
          </a:xfrm>
          <a:prstGeom prst="rect">
            <a:avLst/>
          </a:prstGeom>
          <a:noFill/>
        </p:spPr>
        <p:txBody>
          <a:bodyPr wrap="square" rtlCol="0">
            <a:spAutoFit/>
          </a:bodyPr>
          <a:lstStyle/>
          <a:p>
            <a:r>
              <a:rPr lang="en-US" dirty="0" smtClean="0"/>
              <a:t>John 1:29 “Behold the Lamb of God which </a:t>
            </a:r>
            <a:r>
              <a:rPr lang="en-US" dirty="0" err="1" smtClean="0"/>
              <a:t>taketh</a:t>
            </a:r>
            <a:r>
              <a:rPr lang="en-US" dirty="0" smtClean="0"/>
              <a:t> away the sin of the world</a:t>
            </a:r>
          </a:p>
          <a:p>
            <a:endParaRPr lang="en-US" dirty="0" smtClean="0"/>
          </a:p>
          <a:p>
            <a:r>
              <a:rPr lang="en-US" dirty="0" smtClean="0"/>
              <a:t>1 Cor. 5:7 Purge </a:t>
            </a:r>
            <a:r>
              <a:rPr lang="en-US" dirty="0"/>
              <a:t>out therefore the old leaven, that ye may be a new lump, as ye are unleavened. For even Christ our </a:t>
            </a:r>
            <a:r>
              <a:rPr lang="en-US" dirty="0" err="1"/>
              <a:t>passover</a:t>
            </a:r>
            <a:r>
              <a:rPr lang="en-US" dirty="0"/>
              <a:t> is sacrificed for </a:t>
            </a:r>
            <a:r>
              <a:rPr lang="en-US" dirty="0" smtClean="0"/>
              <a:t>us</a:t>
            </a:r>
          </a:p>
          <a:p>
            <a:endParaRPr lang="en-US" dirty="0"/>
          </a:p>
          <a:p>
            <a:r>
              <a:rPr lang="en-US" dirty="0" smtClean="0"/>
              <a:t>1 Peter 1:18,19 </a:t>
            </a:r>
            <a:r>
              <a:rPr lang="en-US" dirty="0"/>
              <a:t>Forasmuch as ye know that ye were not redeemed with corruptible things, as silver and gold, from your vain conversation received by tradition from your fathers;</a:t>
            </a:r>
          </a:p>
          <a:p>
            <a:r>
              <a:rPr lang="en-US" dirty="0" smtClean="0"/>
              <a:t>But </a:t>
            </a:r>
            <a:r>
              <a:rPr lang="en-US" dirty="0"/>
              <a:t>with the precious blood of Christ, as of </a:t>
            </a:r>
            <a:r>
              <a:rPr lang="en-US" b="1" dirty="0"/>
              <a:t>a lamb without blemish and without spot:</a:t>
            </a:r>
          </a:p>
          <a:p>
            <a:endParaRPr lang="en-US" dirty="0" smtClean="0"/>
          </a:p>
          <a:p>
            <a:endParaRPr lang="en-US" dirty="0"/>
          </a:p>
          <a:p>
            <a:endParaRPr lang="en-US" dirty="0"/>
          </a:p>
        </p:txBody>
      </p:sp>
      <p:pic>
        <p:nvPicPr>
          <p:cNvPr id="4" name="Picture 3" descr="hqdefaul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9247" y="1524000"/>
            <a:ext cx="3495247" cy="4572000"/>
          </a:xfrm>
          <a:prstGeom prst="rect">
            <a:avLst/>
          </a:prstGeom>
        </p:spPr>
      </p:pic>
    </p:spTree>
    <p:extLst>
      <p:ext uri="{BB962C8B-B14F-4D97-AF65-F5344CB8AC3E}">
        <p14:creationId xmlns:p14="http://schemas.microsoft.com/office/powerpoint/2010/main" val="52501363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Does a Lamb Do?</a:t>
            </a:r>
            <a:endParaRPr lang="en-US" dirty="0">
              <a:solidFill>
                <a:srgbClr val="FF0000"/>
              </a:solidFill>
            </a:endParaRPr>
          </a:p>
        </p:txBody>
      </p:sp>
      <p:sp>
        <p:nvSpPr>
          <p:cNvPr id="3" name="TextBox 2"/>
          <p:cNvSpPr txBox="1"/>
          <p:nvPr/>
        </p:nvSpPr>
        <p:spPr>
          <a:xfrm>
            <a:off x="544256" y="1584467"/>
            <a:ext cx="5099100" cy="923330"/>
          </a:xfrm>
          <a:prstGeom prst="rect">
            <a:avLst/>
          </a:prstGeom>
          <a:noFill/>
        </p:spPr>
        <p:txBody>
          <a:bodyPr wrap="none" rtlCol="0">
            <a:spAutoFit/>
          </a:bodyPr>
          <a:lstStyle/>
          <a:p>
            <a:r>
              <a:rPr lang="en-US" dirty="0" smtClean="0"/>
              <a:t>“the Lord hath </a:t>
            </a:r>
            <a:r>
              <a:rPr lang="en-US" dirty="0" smtClean="0"/>
              <a:t>laid </a:t>
            </a:r>
            <a:r>
              <a:rPr lang="en-US" dirty="0" smtClean="0"/>
              <a:t>on him the iniquity of us all</a:t>
            </a:r>
            <a:r>
              <a:rPr lang="mr-IN" dirty="0" smtClean="0"/>
              <a:t>…</a:t>
            </a:r>
            <a:r>
              <a:rPr lang="en-US" dirty="0" smtClean="0"/>
              <a:t> </a:t>
            </a:r>
          </a:p>
          <a:p>
            <a:r>
              <a:rPr lang="en-US" dirty="0" smtClean="0"/>
              <a:t>he is brought as a lamb to the slaughter”</a:t>
            </a:r>
          </a:p>
          <a:p>
            <a:r>
              <a:rPr lang="en-US" dirty="0" smtClean="0"/>
              <a:t>Isaiah 53:6,7</a:t>
            </a:r>
            <a:endParaRPr lang="en-US" dirty="0"/>
          </a:p>
        </p:txBody>
      </p:sp>
      <p:sp>
        <p:nvSpPr>
          <p:cNvPr id="4" name="TextBox 3"/>
          <p:cNvSpPr txBox="1"/>
          <p:nvPr/>
        </p:nvSpPr>
        <p:spPr>
          <a:xfrm>
            <a:off x="544256" y="2757504"/>
            <a:ext cx="5018470" cy="2862323"/>
          </a:xfrm>
          <a:prstGeom prst="rect">
            <a:avLst/>
          </a:prstGeom>
          <a:noFill/>
        </p:spPr>
        <p:txBody>
          <a:bodyPr wrap="square" rtlCol="0">
            <a:spAutoFit/>
          </a:bodyPr>
          <a:lstStyle/>
          <a:p>
            <a:r>
              <a:rPr lang="en-US" dirty="0" smtClean="0"/>
              <a:t>If any one of the common people sin through ignorance, while he doeth somewhat against any of </a:t>
            </a:r>
            <a:r>
              <a:rPr lang="en-US" b="1" dirty="0" smtClean="0"/>
              <a:t>the commandments of the Lord </a:t>
            </a:r>
            <a:r>
              <a:rPr lang="en-US" dirty="0" smtClean="0"/>
              <a:t>concerning things which ought not to be done, and be guilty; he shall bring his offering, a kid of the goats, a female without blemish, for his sin which he hath sinned. And he shall lay his hand upon the </a:t>
            </a:r>
            <a:r>
              <a:rPr lang="en-US" b="1" dirty="0" smtClean="0"/>
              <a:t>sin offering, and slay the sin offering in the place of the burnt offering </a:t>
            </a:r>
            <a:r>
              <a:rPr lang="en-US" dirty="0" smtClean="0"/>
              <a:t>—Lev. 4:27-29</a:t>
            </a:r>
            <a:endParaRPr lang="en-US" dirty="0"/>
          </a:p>
        </p:txBody>
      </p:sp>
      <p:pic>
        <p:nvPicPr>
          <p:cNvPr id="5" name="Picture 4" descr="424e9-blood-of-jesu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3600" y="1828800"/>
            <a:ext cx="3200400" cy="3200400"/>
          </a:xfrm>
          <a:prstGeom prst="rect">
            <a:avLst/>
          </a:prstGeom>
        </p:spPr>
      </p:pic>
      <p:sp>
        <p:nvSpPr>
          <p:cNvPr id="6" name="TextBox 5"/>
          <p:cNvSpPr txBox="1"/>
          <p:nvPr/>
        </p:nvSpPr>
        <p:spPr>
          <a:xfrm>
            <a:off x="544256" y="5639983"/>
            <a:ext cx="8746655" cy="923330"/>
          </a:xfrm>
          <a:prstGeom prst="rect">
            <a:avLst/>
          </a:prstGeom>
          <a:noFill/>
        </p:spPr>
        <p:txBody>
          <a:bodyPr wrap="none" rtlCol="0">
            <a:spAutoFit/>
          </a:bodyPr>
          <a:lstStyle/>
          <a:p>
            <a:r>
              <a:rPr lang="en-US" dirty="0" smtClean="0"/>
              <a:t>Jesus is the sin offering, the penalty paid if full</a:t>
            </a:r>
          </a:p>
          <a:p>
            <a:r>
              <a:rPr lang="en-US" dirty="0" smtClean="0"/>
              <a:t>Jesus is our substitute, taking our place in death</a:t>
            </a:r>
          </a:p>
          <a:p>
            <a:r>
              <a:rPr lang="en-US" dirty="0" smtClean="0"/>
              <a:t>The life is in the blood (Lev. 17:11), Jesus gave His life while we were yet in our sins</a:t>
            </a:r>
            <a:endParaRPr lang="en-US" dirty="0"/>
          </a:p>
        </p:txBody>
      </p:sp>
    </p:spTree>
    <p:extLst>
      <p:ext uri="{BB962C8B-B14F-4D97-AF65-F5344CB8AC3E}">
        <p14:creationId xmlns:p14="http://schemas.microsoft.com/office/powerpoint/2010/main" val="37102331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20056</TotalTime>
  <Words>2891</Words>
  <Application>Microsoft Macintosh PowerPoint</Application>
  <PresentationFormat>On-screen Show (4:3)</PresentationFormat>
  <Paragraphs>167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Clarity</vt:lpstr>
      <vt:lpstr>The SAnctuary</vt:lpstr>
      <vt:lpstr>Why study the Sanctuary?</vt:lpstr>
      <vt:lpstr>The Role(?) of Christ</vt:lpstr>
      <vt:lpstr>Christ Our High Priest</vt:lpstr>
      <vt:lpstr>What was the High Priest’s Responsibilities?</vt:lpstr>
      <vt:lpstr>Christ Atones for Us….</vt:lpstr>
      <vt:lpstr>What a Savior!</vt:lpstr>
      <vt:lpstr>Christ Our Sacrifice, our Lamb</vt:lpstr>
      <vt:lpstr>What Does a Lamb Do?</vt:lpstr>
      <vt:lpstr>Embrace the Cross!</vt:lpstr>
      <vt:lpstr>Permission to Sin? NO</vt:lpstr>
      <vt:lpstr>Christ Our Advocate</vt:lpstr>
      <vt:lpstr>What Does Our Advocate Do?</vt:lpstr>
      <vt:lpstr>Another Amazing Gift!</vt:lpstr>
      <vt:lpstr>Christ Our Way</vt:lpstr>
      <vt:lpstr>Jesus Claims…</vt:lpstr>
      <vt:lpstr>How is Jesus Our Way</vt:lpstr>
      <vt:lpstr>Proof that Jesus expects us to follow His example…</vt:lpstr>
      <vt:lpstr>Mere Belief is NOT enough</vt:lpstr>
      <vt:lpstr>Christ Truly is the WAY</vt:lpstr>
      <vt:lpstr>A Work Almost Complete</vt:lpstr>
      <vt:lpstr>The Problem of Sin</vt:lpstr>
      <vt:lpstr>Christ on Calvary</vt:lpstr>
      <vt:lpstr>Continued…</vt:lpstr>
    </vt:vector>
  </TitlesOfParts>
  <Company>Valencia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SAnctuary</dc:title>
  <dc:creator>Kody Morey</dc:creator>
  <cp:lastModifiedBy>Kody Morey</cp:lastModifiedBy>
  <cp:revision>46</cp:revision>
  <dcterms:created xsi:type="dcterms:W3CDTF">2016-11-05T10:41:47Z</dcterms:created>
  <dcterms:modified xsi:type="dcterms:W3CDTF">2016-11-19T09:48:11Z</dcterms:modified>
</cp:coreProperties>
</file>