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3AE9FF-7692-4B56-A368-3CEFC09DC10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3AE9FF-7692-4B56-A368-3CEFC09DC10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3AE9FF-7692-4B56-A368-3CEFC09DC10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3AE9FF-7692-4B56-A368-3CEFC09DC10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3AE9FF-7692-4B56-A368-3CEFC09DC10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3AE9FF-7692-4B56-A368-3CEFC09DC10F}" type="datetimeFigureOut">
              <a:rPr lang="en-US" smtClean="0"/>
              <a:pPr/>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3AE9FF-7692-4B56-A368-3CEFC09DC10F}" type="datetimeFigureOut">
              <a:rPr lang="en-US" smtClean="0"/>
              <a:pPr/>
              <a:t>7/29/2016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3AE9FF-7692-4B56-A368-3CEFC09DC10F}" type="datetimeFigureOut">
              <a:rPr lang="en-US" smtClean="0"/>
              <a:pPr/>
              <a:t>7/29/2016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AE9FF-7692-4B56-A368-3CEFC09DC10F}" type="datetimeFigureOut">
              <a:rPr lang="en-US" smtClean="0"/>
              <a:pPr/>
              <a:t>7/29/2016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3AE9FF-7692-4B56-A368-3CEFC09DC10F}" type="datetimeFigureOut">
              <a:rPr lang="en-US" smtClean="0"/>
              <a:pPr/>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3AE9FF-7692-4B56-A368-3CEFC09DC10F}" type="datetimeFigureOut">
              <a:rPr lang="en-US" smtClean="0"/>
              <a:pPr/>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28FE4-0BC4-4496-8664-81EF93058F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AE9FF-7692-4B56-A368-3CEFC09DC10F}" type="datetimeFigureOut">
              <a:rPr lang="en-US" smtClean="0"/>
              <a:pPr/>
              <a:t>7/29/2016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28FE4-0BC4-4496-8664-81EF93058F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The Mysterious 144,000</a:t>
            </a:r>
            <a:endParaRPr lang="en-US" u="sng" dirty="0"/>
          </a:p>
        </p:txBody>
      </p:sp>
      <p:sp>
        <p:nvSpPr>
          <p:cNvPr id="3" name="Subtitle 2"/>
          <p:cNvSpPr>
            <a:spLocks noGrp="1"/>
          </p:cNvSpPr>
          <p:nvPr>
            <p:ph type="subTitle" idx="1"/>
          </p:nvPr>
        </p:nvSpPr>
        <p:spPr/>
        <p:txBody>
          <a:bodyPr/>
          <a:lstStyle/>
          <a:p>
            <a:r>
              <a:rPr lang="en-US" u="sng" dirty="0" smtClean="0">
                <a:solidFill>
                  <a:srgbClr val="C00000"/>
                </a:solidFill>
              </a:rPr>
              <a:t>Revelation 14:1-5</a:t>
            </a:r>
            <a:endParaRPr lang="en-US"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t>Members of the 144,000</a:t>
            </a:r>
            <a:endParaRPr lang="en-US" u="sng" dirty="0"/>
          </a:p>
        </p:txBody>
      </p:sp>
      <p:sp>
        <p:nvSpPr>
          <p:cNvPr id="3" name="Content Placeholder 2"/>
          <p:cNvSpPr>
            <a:spLocks noGrp="1"/>
          </p:cNvSpPr>
          <p:nvPr>
            <p:ph idx="1"/>
          </p:nvPr>
        </p:nvSpPr>
        <p:spPr>
          <a:xfrm>
            <a:off x="0" y="685800"/>
            <a:ext cx="9144000" cy="6172200"/>
          </a:xfrm>
        </p:spPr>
        <p:txBody>
          <a:bodyPr>
            <a:noAutofit/>
          </a:bodyPr>
          <a:lstStyle/>
          <a:p>
            <a:r>
              <a:rPr lang="en-US" sz="2400" dirty="0" smtClean="0"/>
              <a:t>“But so long as Jesus remains man's intercessor in the sanctuary above, the restraining influence of the Holy Spirit is felt by rulers and people. It still controls to some extent the laws of the land. Were it not for these laws, the condition of the world would be much worse than it now is. While many of our rulers are active agents of Satan, God also has His agents among the leading men of the nation. The enemy moves upon his servants to propose measures that would greatly impede the work of God; but statesmen who fear the Lord are influenced by holy angels to oppose such propositions with unanswerable arguments. Thus a few men will hold in check a powerful current of evil. The opposition of the enemies of truth will be restrained that the third angel's message may do its work. When the final warning shall be given, it will arrest the attention of these leading men through whom the Lord is now working, and some of them will accept it, and will stand with the people of God through the time of trouble.” </a:t>
            </a:r>
            <a:r>
              <a:rPr lang="en-US" sz="2400" dirty="0" err="1" smtClean="0"/>
              <a:t>Maranatha</a:t>
            </a:r>
            <a:r>
              <a:rPr lang="en-US" sz="2400" dirty="0" smtClean="0"/>
              <a:t>, pg. 31</a:t>
            </a:r>
          </a:p>
          <a:p>
            <a:endParaRPr lang="en-US" sz="2400" dirty="0" smtClean="0"/>
          </a:p>
          <a:p>
            <a:r>
              <a:rPr lang="en-US" sz="2400" dirty="0" err="1" smtClean="0"/>
              <a:t>Maranatha</a:t>
            </a:r>
            <a:r>
              <a:rPr lang="en-US" sz="2400" dirty="0" smtClean="0"/>
              <a:t>, pg. 31</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t>Summarize the 144,000</a:t>
            </a:r>
            <a:endParaRPr lang="en-US" u="sng" dirty="0"/>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1.  They never die/translated to heaven like Elijah and Enoch.</a:t>
            </a:r>
          </a:p>
          <a:p>
            <a:r>
              <a:rPr lang="en-US" sz="3600" dirty="0" smtClean="0"/>
              <a:t>2.  They pass through Jacob’s time of trouble when the 7 last plagues fall.</a:t>
            </a:r>
          </a:p>
          <a:p>
            <a:r>
              <a:rPr lang="en-US" sz="3600" dirty="0" smtClean="0"/>
              <a:t>3.  They keep the Sabbath; they have the seal of God.</a:t>
            </a:r>
          </a:p>
          <a:p>
            <a:r>
              <a:rPr lang="en-US" sz="3600" dirty="0" smtClean="0"/>
              <a:t>4.  They are comprised of those who gave the final message of Revelation 14 and 18, and those who received that message.</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t>Continued</a:t>
            </a:r>
            <a:endParaRPr lang="en-US" u="sng" dirty="0"/>
          </a:p>
        </p:txBody>
      </p:sp>
      <p:sp>
        <p:nvSpPr>
          <p:cNvPr id="3" name="Content Placeholder 2"/>
          <p:cNvSpPr>
            <a:spLocks noGrp="1"/>
          </p:cNvSpPr>
          <p:nvPr>
            <p:ph idx="1"/>
          </p:nvPr>
        </p:nvSpPr>
        <p:spPr>
          <a:xfrm>
            <a:off x="0" y="609600"/>
            <a:ext cx="9144000" cy="6248400"/>
          </a:xfrm>
        </p:spPr>
        <p:txBody>
          <a:bodyPr>
            <a:normAutofit/>
          </a:bodyPr>
          <a:lstStyle/>
          <a:p>
            <a:r>
              <a:rPr lang="en-US" sz="3600" dirty="0" smtClean="0"/>
              <a:t>5.  They have overcome sin through faith in Jesus Christ alone.</a:t>
            </a:r>
          </a:p>
          <a:p>
            <a:r>
              <a:rPr lang="en-US" sz="3600" dirty="0" smtClean="0"/>
              <a:t>6.  They sing the song of Moses and Christ; a song of victory over earthly powers and sin.</a:t>
            </a:r>
          </a:p>
          <a:p>
            <a:r>
              <a:rPr lang="en-US" sz="3600" dirty="0" smtClean="0"/>
              <a:t>7.  They live in the sight of God without a mediator.</a:t>
            </a:r>
          </a:p>
          <a:p>
            <a:r>
              <a:rPr lang="en-US" sz="3600" dirty="0" smtClean="0"/>
              <a:t>8.  They have been given a special unction of the Holy Spirit in the Latter Rain.</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latin typeface="Algerian" panose="04020705040A02060702" pitchFamily="82" charset="0"/>
              </a:rPr>
              <a:t>Clarification</a:t>
            </a:r>
            <a:endParaRPr lang="en-US" u="sng" dirty="0">
              <a:latin typeface="Algerian" panose="04020705040A02060702" pitchFamily="82" charset="0"/>
            </a:endParaRPr>
          </a:p>
        </p:txBody>
      </p:sp>
      <p:sp>
        <p:nvSpPr>
          <p:cNvPr id="3" name="Text Placeholder 2"/>
          <p:cNvSpPr>
            <a:spLocks noGrp="1"/>
          </p:cNvSpPr>
          <p:nvPr>
            <p:ph type="body" idx="1"/>
          </p:nvPr>
        </p:nvSpPr>
        <p:spPr>
          <a:xfrm>
            <a:off x="457200" y="838201"/>
            <a:ext cx="4040188" cy="457199"/>
          </a:xfrm>
        </p:spPr>
        <p:txBody>
          <a:bodyPr>
            <a:normAutofit lnSpcReduction="10000"/>
          </a:bodyPr>
          <a:lstStyle/>
          <a:p>
            <a:r>
              <a:rPr lang="en-US" dirty="0" smtClean="0"/>
              <a:t>                 </a:t>
            </a:r>
            <a:r>
              <a:rPr lang="en-US" u="sng" dirty="0" smtClean="0"/>
              <a:t>The 144,000</a:t>
            </a:r>
            <a:endParaRPr lang="en-US" u="sng" dirty="0"/>
          </a:p>
        </p:txBody>
      </p:sp>
      <p:sp>
        <p:nvSpPr>
          <p:cNvPr id="4" name="Content Placeholder 3"/>
          <p:cNvSpPr>
            <a:spLocks noGrp="1"/>
          </p:cNvSpPr>
          <p:nvPr>
            <p:ph sz="half" idx="2"/>
          </p:nvPr>
        </p:nvSpPr>
        <p:spPr>
          <a:xfrm>
            <a:off x="0" y="1219200"/>
            <a:ext cx="4572000" cy="5638800"/>
          </a:xfrm>
        </p:spPr>
        <p:txBody>
          <a:bodyPr/>
          <a:lstStyle/>
          <a:p>
            <a:r>
              <a:rPr lang="en-US" sz="4000" dirty="0" smtClean="0"/>
              <a:t>1.  They never die.</a:t>
            </a:r>
          </a:p>
          <a:p>
            <a:r>
              <a:rPr lang="en-US" sz="4000" dirty="0" smtClean="0"/>
              <a:t>2.  They go thru the 7 last plagues.</a:t>
            </a:r>
          </a:p>
          <a:p>
            <a:r>
              <a:rPr lang="en-US" sz="4000" dirty="0" smtClean="0"/>
              <a:t>3.  They are given the latter rain to help them go thru the last plagues.</a:t>
            </a:r>
          </a:p>
          <a:p>
            <a:pPr>
              <a:buNone/>
            </a:pPr>
            <a:endParaRPr lang="en-US" dirty="0"/>
          </a:p>
        </p:txBody>
      </p:sp>
      <p:sp>
        <p:nvSpPr>
          <p:cNvPr id="5" name="Text Placeholder 4"/>
          <p:cNvSpPr>
            <a:spLocks noGrp="1"/>
          </p:cNvSpPr>
          <p:nvPr>
            <p:ph type="body" sz="quarter" idx="3"/>
          </p:nvPr>
        </p:nvSpPr>
        <p:spPr>
          <a:xfrm>
            <a:off x="4645025" y="685801"/>
            <a:ext cx="4041775" cy="609600"/>
          </a:xfrm>
        </p:spPr>
        <p:txBody>
          <a:bodyPr>
            <a:normAutofit fontScale="92500"/>
          </a:bodyPr>
          <a:lstStyle/>
          <a:p>
            <a:r>
              <a:rPr lang="en-US" u="sng" dirty="0" smtClean="0"/>
              <a:t>The special resurrection people</a:t>
            </a:r>
            <a:endParaRPr lang="en-US" u="sng" dirty="0"/>
          </a:p>
        </p:txBody>
      </p:sp>
      <p:sp>
        <p:nvSpPr>
          <p:cNvPr id="6" name="Content Placeholder 5"/>
          <p:cNvSpPr>
            <a:spLocks noGrp="1"/>
          </p:cNvSpPr>
          <p:nvPr>
            <p:ph sz="quarter" idx="4"/>
          </p:nvPr>
        </p:nvSpPr>
        <p:spPr>
          <a:xfrm>
            <a:off x="4724400" y="1219201"/>
            <a:ext cx="4498975" cy="5638800"/>
          </a:xfrm>
        </p:spPr>
        <p:txBody>
          <a:bodyPr>
            <a:noAutofit/>
          </a:bodyPr>
          <a:lstStyle/>
          <a:p>
            <a:r>
              <a:rPr lang="en-US" sz="3200" dirty="0" smtClean="0"/>
              <a:t>1.  They die in the faith of the 3</a:t>
            </a:r>
            <a:r>
              <a:rPr lang="en-US" sz="3200" baseline="30000" dirty="0" smtClean="0"/>
              <a:t>rd</a:t>
            </a:r>
            <a:r>
              <a:rPr lang="en-US" sz="3200" dirty="0" smtClean="0"/>
              <a:t> angels message.</a:t>
            </a:r>
          </a:p>
          <a:p>
            <a:r>
              <a:rPr lang="en-US" sz="3200" dirty="0" smtClean="0"/>
              <a:t>2.  They are resurrected  toward the end of the plagues.</a:t>
            </a:r>
          </a:p>
          <a:p>
            <a:r>
              <a:rPr lang="en-US" sz="3200" dirty="0" smtClean="0"/>
              <a:t>3.  Some of them have received the latter rain, but they are martyred before the plagues start.</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lgerian" pitchFamily="82" charset="0"/>
              </a:rPr>
              <a:t>What they share in common</a:t>
            </a:r>
            <a:endParaRPr lang="en-US" u="sng" dirty="0">
              <a:latin typeface="Algerian" pitchFamily="82" charset="0"/>
            </a:endParaRPr>
          </a:p>
        </p:txBody>
      </p:sp>
      <p:sp>
        <p:nvSpPr>
          <p:cNvPr id="3" name="Content Placeholder 2"/>
          <p:cNvSpPr>
            <a:spLocks noGrp="1"/>
          </p:cNvSpPr>
          <p:nvPr>
            <p:ph idx="1"/>
          </p:nvPr>
        </p:nvSpPr>
        <p:spPr/>
        <p:txBody>
          <a:bodyPr>
            <a:normAutofit/>
          </a:bodyPr>
          <a:lstStyle/>
          <a:p>
            <a:r>
              <a:rPr lang="en-US" sz="4400" dirty="0" smtClean="0"/>
              <a:t>1.  Both groups will see Jesus come.</a:t>
            </a:r>
          </a:p>
          <a:p>
            <a:r>
              <a:rPr lang="en-US" sz="4400" dirty="0" smtClean="0"/>
              <a:t>2.  Both groups love the 3 Angels Messages.</a:t>
            </a:r>
          </a:p>
          <a:p>
            <a:r>
              <a:rPr lang="en-US" sz="4400" dirty="0" smtClean="0"/>
              <a:t>3.  Both groups honor the Sabbath.</a:t>
            </a:r>
          </a:p>
          <a:p>
            <a:pPr>
              <a:buNone/>
            </a:pPr>
            <a:endParaRPr lang="en-US"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t>Reunion Time</a:t>
            </a:r>
            <a:endParaRPr lang="en-US" u="sng" dirty="0"/>
          </a:p>
        </p:txBody>
      </p:sp>
      <p:sp>
        <p:nvSpPr>
          <p:cNvPr id="3" name="Content Placeholder 2"/>
          <p:cNvSpPr>
            <a:spLocks noGrp="1"/>
          </p:cNvSpPr>
          <p:nvPr>
            <p:ph idx="1"/>
          </p:nvPr>
        </p:nvSpPr>
        <p:spPr>
          <a:xfrm>
            <a:off x="0" y="762000"/>
            <a:ext cx="9144000" cy="6096000"/>
          </a:xfrm>
        </p:spPr>
        <p:txBody>
          <a:bodyPr>
            <a:noAutofit/>
          </a:bodyPr>
          <a:lstStyle/>
          <a:p>
            <a:r>
              <a:rPr lang="en-US" sz="2000" dirty="0" smtClean="0"/>
              <a:t>“With unutterable love, Jesus welcomes His faithful ones to the joy of their Lord. The </a:t>
            </a:r>
            <a:r>
              <a:rPr lang="en-US" sz="2000" dirty="0" err="1" smtClean="0"/>
              <a:t>Saviour's</a:t>
            </a:r>
            <a:r>
              <a:rPr lang="en-US" sz="2000" dirty="0" smtClean="0"/>
              <a:t> joy is in seeing, in the kingdom of glory, the souls that have been saved by His agony and humiliation. And the redeemed will be sharers in His joy, as they behold, among the blessed, those who have been won to Christ through their prayers, their labors, and their loving sacrifice. As they gather about the great white throne, gladness unspeakable will fill their hearts, when they behold those whom they have won for Christ, and see that one has gained others, and these still others, all brought into the haven of rest, there to lay their crowns at Jesus' feet and praise Him through the endless cycles of eternity. </a:t>
            </a:r>
          </a:p>
          <a:p>
            <a:r>
              <a:rPr lang="en-US" sz="2000" dirty="0" smtClean="0"/>
              <a:t>As the ransomed ones are welcomed to the City of God, there rings out upon the air an exultant cry of adoration. The two Adams are about to meet. The Son of God is standing with outstretched arms to receive the father of our race--the being whom He created, who sinned against his Maker, and for whose sin the marks of the crucifixion are borne upon the </a:t>
            </a:r>
            <a:r>
              <a:rPr lang="en-US" sz="2000" dirty="0" err="1" smtClean="0"/>
              <a:t>Saviour's</a:t>
            </a:r>
            <a:r>
              <a:rPr lang="en-US" sz="2000" dirty="0" smtClean="0"/>
              <a:t> form. As Adam discerns the prints of the cruel nails, he does not fall upon the bosom of his Lord, but in humiliation casts himself at His feet, crying: "Worthy, worthy is the Lamb that was slain!" Tenderly the </a:t>
            </a:r>
            <a:r>
              <a:rPr lang="en-US" sz="2000" dirty="0" err="1" smtClean="0"/>
              <a:t>Saviour</a:t>
            </a:r>
            <a:r>
              <a:rPr lang="en-US" sz="2000" dirty="0" smtClean="0"/>
              <a:t> lifts him up and bids him look once more upon the Eden home from which he has so long been exiled.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t>Continued</a:t>
            </a:r>
            <a:endParaRPr lang="en-US" u="sng" dirty="0"/>
          </a:p>
        </p:txBody>
      </p:sp>
      <p:sp>
        <p:nvSpPr>
          <p:cNvPr id="3" name="Content Placeholder 2"/>
          <p:cNvSpPr>
            <a:spLocks noGrp="1"/>
          </p:cNvSpPr>
          <p:nvPr>
            <p:ph idx="1"/>
          </p:nvPr>
        </p:nvSpPr>
        <p:spPr>
          <a:xfrm>
            <a:off x="0" y="533400"/>
            <a:ext cx="9144000" cy="6324600"/>
          </a:xfrm>
        </p:spPr>
        <p:txBody>
          <a:bodyPr>
            <a:noAutofit/>
          </a:bodyPr>
          <a:lstStyle/>
          <a:p>
            <a:r>
              <a:rPr lang="en-US" sz="1800" dirty="0" smtClean="0"/>
              <a:t>“After his expulsion from Eden, Adam's life on earth was filled with sorrow. Every dying leaf, every victim of sacrifice, every blight upon the fair face of nature, every stain upon man's purity, was a fresh reminder of his sin. Terrible was the agony of remorse as he beheld iniquity abounding, and, in answer to his warnings, met the reproaches cast upon himself as the cause of sin. With patient humility he bore, for nearly a thousand years, the penalty of transgression. Faithfully did he repent of his sin and trust in the merits of the promised </a:t>
            </a:r>
            <a:r>
              <a:rPr lang="en-US" sz="1800" dirty="0" err="1" smtClean="0"/>
              <a:t>Saviour</a:t>
            </a:r>
            <a:r>
              <a:rPr lang="en-US" sz="1800" dirty="0" smtClean="0"/>
              <a:t>, and he died in the hope of a resurrection. The Son of God redeemed man's failure and fall; and now, through the work of the atonement, Adam is reinstated in his first dominion. </a:t>
            </a:r>
          </a:p>
          <a:p>
            <a:r>
              <a:rPr lang="en-US" sz="1800" dirty="0" smtClean="0"/>
              <a:t>Transported with joy, he beholds the trees that were once his delight--the very trees whose fruit he himself had gathered in the days of his innocence and joy. He sees the vines that his own hands have trained, the very flowers that he once loved to care for. His mind grasps the reality of the scene; he comprehends that this is indeed Eden restored, more lovely now than when he was banished from it. The </a:t>
            </a:r>
            <a:r>
              <a:rPr lang="en-US" sz="1800" dirty="0" err="1" smtClean="0"/>
              <a:t>Saviour</a:t>
            </a:r>
            <a:r>
              <a:rPr lang="en-US" sz="1800" dirty="0" smtClean="0"/>
              <a:t> leads him to the tree of life and plucks the glorious fruit and bids him eat. He looks about him and beholds a multitude of his family redeemed, standing in the Paradise of God. Then he casts his glittering crown at the feet of Jesus and, falling upon His breast, embraces the Redeemer. He touches the golden harp, and the vaults of heaven echo the triumphant song: "Worthy, worthy, worthy is the Lamb that was slain, and lives again!" The family of Adam take up the strain and cast their crowns at the </a:t>
            </a:r>
            <a:r>
              <a:rPr lang="en-US" sz="1800" dirty="0" err="1" smtClean="0"/>
              <a:t>Saviour's</a:t>
            </a:r>
            <a:r>
              <a:rPr lang="en-US" sz="1800" dirty="0" smtClean="0"/>
              <a:t> feet as they bow before Him in adoration………….. </a:t>
            </a:r>
          </a:p>
          <a:p>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Autofit/>
          </a:bodyPr>
          <a:lstStyle/>
          <a:p>
            <a:r>
              <a:rPr lang="en-US" sz="1800" dirty="0" smtClean="0"/>
              <a:t>“This reunion is witnessed by the angels who wept at the fall of Adam and rejoiced when Jesus, after His resurrection, ascended to heaven, having opened the grave for all who should believe on His name. Now they behold the work of redemption accomplished, and they unite their voices in the song of praise. </a:t>
            </a:r>
          </a:p>
          <a:p>
            <a:r>
              <a:rPr lang="en-US" sz="1800" u="sng" dirty="0" smtClean="0"/>
              <a:t>Upon the crystal sea before the throne, that sea of glass as it were mingled with fire,--so resplendent is it with the glory of God,--are gathered the company that have "gotten the victory over the beast, and over his image, and over his mark, and over the number of his name." With the Lamb upon Mount Zion, "having the harps of God," they stand, the hundred and forty and four thousand that were redeemed from among men; and there is heard, as the sound of many waters, and as the sound of a great thunder, "the voice of harpers harping with their harps." And they sing "a new song" before the throne, a song which no man can learn save the hundred and forty and four thousand. It is the song of Moses and the Lamb--a song of deliverance. None but the hundred and forty-four thousand can learn that song; for it is the song of their experience--an experience such as no other company have ever had. "These are they which follow the Lamb whithersoever He </a:t>
            </a:r>
            <a:r>
              <a:rPr lang="en-US" sz="1800" u="sng" dirty="0" err="1" smtClean="0"/>
              <a:t>goeth</a:t>
            </a:r>
            <a:r>
              <a:rPr lang="en-US" sz="1800" u="sng" dirty="0" smtClean="0"/>
              <a:t>." These, having been translated from the earth, from among the living, are counted as "the first fruits unto God and to the Lamb." Revelation 15:2, 3; 14:1-5. "These are they which came out of great tribulation;" they have passed through the time of trouble such as never was since there was a nation; they have endured the anguish of the time of Jacob's trouble; they have stood without an intercessor through the final outpouring of God's judgments. But they have been delivered, for they have "washed their robes, and made them white in the blood of the Lamb." "In their mouth was found no guile: for they are without fault" before God. "Therefore are they before the throne of God, and serve Him day and night in His temple: and He that </a:t>
            </a:r>
            <a:r>
              <a:rPr lang="en-US" sz="1800" u="sng" dirty="0" err="1" smtClean="0"/>
              <a:t>sitteth</a:t>
            </a:r>
            <a:r>
              <a:rPr lang="en-US" sz="1800" u="sng" dirty="0" smtClean="0"/>
              <a:t> on the throne shall dwell among them………….</a:t>
            </a:r>
          </a:p>
          <a:p>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Autofit/>
          </a:bodyPr>
          <a:lstStyle/>
          <a:p>
            <a:r>
              <a:rPr lang="en-US" sz="2000" dirty="0" smtClean="0"/>
              <a:t>“They have seen the earth wasted with famine and pestilence, the sun having power to scorch men with great heat, and they themselves have endured suffering, hunger, and thirst. But "they shall hunger no more, neither thirst any more; neither shall the sun light on them, nor any heat. For the Lamb which is in the midst of the throne shall feed them, and shall lead them unto living fountains of waters: and God shall wipe away all tears from their eyes." Revelation 7:14-17. </a:t>
            </a:r>
          </a:p>
          <a:p>
            <a:r>
              <a:rPr lang="en-US" sz="2000" dirty="0" smtClean="0"/>
              <a:t>In all ages the </a:t>
            </a:r>
            <a:r>
              <a:rPr lang="en-US" sz="2000" dirty="0" err="1" smtClean="0"/>
              <a:t>Saviour's</a:t>
            </a:r>
            <a:r>
              <a:rPr lang="en-US" sz="2000" dirty="0" smtClean="0"/>
              <a:t> chosen have been educated and disciplined in the school of trial. They walked in narrow paths on earth; they were purified in the furnace of affliction. For Jesus' sake they endured opposition, hatred, calumny. They followed Him through conflicts sore; they endured self-denial and experienced bitter disappointments. By their  own painful experience they learned the evil of sin, its power, its guilt, its woe; and they look upon it with abhorrence. A sense of the infinite sacrifice made for its cure humbles them in their own sight and fills their hearts with gratitude and praise which those who have never fallen cannot appreciate. They love much because they have been forgiven much. Having been partakers of Christ's sufferings, they are fitted to be partakers with Him of His glory. </a:t>
            </a:r>
          </a:p>
          <a:p>
            <a:r>
              <a:rPr lang="en-US" sz="2000" dirty="0" smtClean="0"/>
              <a:t>The heirs of God have </a:t>
            </a:r>
            <a:r>
              <a:rPr lang="en-US" sz="2000" dirty="0" err="1" smtClean="0"/>
              <a:t>ome</a:t>
            </a:r>
            <a:r>
              <a:rPr lang="en-US" sz="2000" dirty="0" smtClean="0"/>
              <a:t> from garrets, from hovels, from dungeons, from scaffolds, from mountains, from deserts, from the caves of the earth, from the caverns of the sea. On earth they were "destitute, afflicted, tormented………….."</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55000" lnSpcReduction="20000"/>
          </a:bodyPr>
          <a:lstStyle/>
          <a:p>
            <a:r>
              <a:rPr lang="en-US" sz="3800" dirty="0" smtClean="0"/>
              <a:t>“Millions went down to the grave loaded with infamy because they steadfastly refused to yield to the deceptive claims of Satan. By human tribunals they were adjudged the vilest of criminals. But now "God is judge Himself." Psalm 50:6. Now the decisions of earth are reversed. "The rebuke of His people shall He take away." Isaiah 25:8. "They shall call them, The holy people, The redeemed of the Lord." He hath appointed "to give unto them beauty for ashes, the oil of joy for mourning, the garment of praise for the spirit of heaviness." Isaiah 62:12; 61:3. They are no longer feeble, afflicted, scattered, and oppressed. Henceforth they are to be ever with the Lord. They stand before the throne clad in richer robes than the most honored of the earth have ever worn. They are crowned with diadems more glorious than were ever placed upon the brow of earthly monarchs. The days of pain and weeping are forever ended. The King of glory has wiped the tears from all faces; every cause of grief has been removed. Amid the waving of palm branches they pour forth a song of praise, clear, sweet, and harmonious; every voice takes up the strain, until the anthem swells through the vaults of heaven: "Salvation to our God which </a:t>
            </a:r>
            <a:r>
              <a:rPr lang="en-US" sz="3800" dirty="0" err="1" smtClean="0"/>
              <a:t>sitteth</a:t>
            </a:r>
            <a:r>
              <a:rPr lang="en-US" sz="3800" dirty="0" smtClean="0"/>
              <a:t> upon the throne, and unto the Lamb." And all the inhabitants of heaven respond in the ascription: "Amen: Blessing, and glory, and wisdom, and  thanksgiving, and honor, and power, and might, be unto our God for ever and ever." Revelation 7:10, 12. “  GC, pg. 647-650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latin typeface="Algerian" pitchFamily="82" charset="0"/>
              </a:rPr>
              <a:t>What we already know</a:t>
            </a:r>
            <a:endParaRPr lang="en-US" u="sng" dirty="0">
              <a:latin typeface="Algerian"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2800" dirty="0" smtClean="0"/>
              <a:t>“And after these things I saw four angels standing on the four corners of the earth, holding the four winds of the earth, that the wind should not blow on the earth, nor on the sea, nor on any tree.  And I saw another angel ascending from the east, having the seal of the living God: and he cried with a loud voice to the four angels, to whom it was given to hurt the earth and the sea,  ‘Saying, Hurt not the earth, neither the sea, nor the trees, till we have sealed the servants of our God in their foreheads. ‘  And I heard the number of them which were sealed: and there were sealed an hundred and forty and four thousand of all the tribes of the children of Israel</a:t>
            </a:r>
            <a:r>
              <a:rPr lang="en-US" sz="2800" dirty="0" smtClean="0"/>
              <a:t>.”  Rev. 7:1-4</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anose="04020705040A02060702" pitchFamily="82" charset="0"/>
              </a:rPr>
              <a:t>Summary</a:t>
            </a:r>
            <a:endParaRPr lang="en-US"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1. They have the seal of God which is the Sabbath.  </a:t>
            </a:r>
            <a:r>
              <a:rPr lang="en-US" sz="4000" dirty="0"/>
              <a:t>(</a:t>
            </a:r>
            <a:r>
              <a:rPr lang="en-US" sz="4000" dirty="0" smtClean="0"/>
              <a:t>Exodus 20:8-11)</a:t>
            </a:r>
          </a:p>
          <a:p>
            <a:r>
              <a:rPr lang="en-US" sz="4000" dirty="0" smtClean="0"/>
              <a:t>2.  They receive this as a sign of Christ’s creative/redeeming power.  (Genesis 2:1-3, Ezekiel 20:12)</a:t>
            </a:r>
          </a:p>
          <a:p>
            <a:r>
              <a:rPr lang="en-US" sz="4000" dirty="0" smtClean="0"/>
              <a:t>3.  They are spiritual Jews.  They follow Christ as did Abraham.  (Galatians 3:26-29, Romans 2:28,29)</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u="sng" dirty="0" smtClean="0">
                <a:solidFill>
                  <a:srgbClr val="C00000"/>
                </a:solidFill>
                <a:latin typeface="Algerian" pitchFamily="82" charset="0"/>
              </a:rPr>
              <a:t>Filling in the details</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2400" dirty="0" smtClean="0"/>
              <a:t>“And I looked, and, lo, a Lamb stood on the mount </a:t>
            </a:r>
            <a:r>
              <a:rPr lang="en-US" sz="2400" dirty="0" err="1" smtClean="0"/>
              <a:t>Sion</a:t>
            </a:r>
            <a:r>
              <a:rPr lang="en-US" sz="2400" dirty="0" smtClean="0"/>
              <a:t>, and with him an hundred forty and four thousand, having his Father's name written in their foreheads. </a:t>
            </a:r>
            <a:r>
              <a:rPr lang="en-US" sz="2400" dirty="0"/>
              <a:t> </a:t>
            </a:r>
            <a:r>
              <a:rPr lang="en-US" sz="2400" dirty="0" smtClean="0"/>
              <a:t> And I heard a voice from heaven, as the voice of many waters, and as the voice of a great thunder: and I heard the voice of harpers harping with their harps: </a:t>
            </a:r>
            <a:r>
              <a:rPr lang="en-US" sz="2400" dirty="0"/>
              <a:t> </a:t>
            </a:r>
            <a:r>
              <a:rPr lang="en-US" sz="2400" dirty="0" smtClean="0"/>
              <a:t>And they sung as it were a new song before the throne, and before the four beasts, and the elders: and no man could learn that song but the hundred and forty and four thousand, which were redeemed from the earth. </a:t>
            </a:r>
            <a:r>
              <a:rPr lang="en-US" sz="2400" dirty="0"/>
              <a:t> </a:t>
            </a:r>
            <a:r>
              <a:rPr lang="en-US" sz="2400" dirty="0" smtClean="0"/>
              <a:t> These are they which were not defiled with women; for they are virgins. These are they which follow the Lamb whithersoever he goeth. These were redeemed from among men, being the first fruits unto God and to the Lamb. </a:t>
            </a:r>
            <a:r>
              <a:rPr lang="en-US" sz="2400" dirty="0"/>
              <a:t> </a:t>
            </a:r>
            <a:r>
              <a:rPr lang="en-US" sz="2400" dirty="0" smtClean="0"/>
              <a:t> And in their mouth was found no guile: for they are without fault before the throne of God. “  Revelation 14:1-5</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0070C0"/>
                </a:solidFill>
              </a:rPr>
              <a:t>A New Song</a:t>
            </a:r>
            <a:endParaRPr lang="en-US" u="sng" dirty="0">
              <a:solidFill>
                <a:srgbClr val="0070C0"/>
              </a:solidFill>
            </a:endParaRPr>
          </a:p>
        </p:txBody>
      </p:sp>
      <p:sp>
        <p:nvSpPr>
          <p:cNvPr id="3" name="Content Placeholder 2"/>
          <p:cNvSpPr>
            <a:spLocks noGrp="1"/>
          </p:cNvSpPr>
          <p:nvPr>
            <p:ph sz="half" idx="1"/>
          </p:nvPr>
        </p:nvSpPr>
        <p:spPr>
          <a:xfrm>
            <a:off x="0" y="685800"/>
            <a:ext cx="4495800" cy="6172200"/>
          </a:xfrm>
        </p:spPr>
        <p:txBody>
          <a:bodyPr>
            <a:noAutofit/>
          </a:bodyPr>
          <a:lstStyle/>
          <a:p>
            <a:r>
              <a:rPr lang="en-US" dirty="0" smtClean="0"/>
              <a:t>“And </a:t>
            </a:r>
            <a:r>
              <a:rPr lang="en-US" u="sng" dirty="0" smtClean="0"/>
              <a:t>they sung as it were a new song </a:t>
            </a:r>
            <a:r>
              <a:rPr lang="en-US" dirty="0" smtClean="0"/>
              <a:t>before the throne, and before the four beasts, and the elders: and no man could learn that song but the hundred and forty and four thousand, which were redeemed from the earth.”  Revelation 14:3</a:t>
            </a:r>
            <a:endParaRPr lang="en-US" dirty="0"/>
          </a:p>
        </p:txBody>
      </p:sp>
      <p:sp>
        <p:nvSpPr>
          <p:cNvPr id="4" name="Content Placeholder 3"/>
          <p:cNvSpPr>
            <a:spLocks noGrp="1"/>
          </p:cNvSpPr>
          <p:nvPr>
            <p:ph sz="half" idx="2"/>
          </p:nvPr>
        </p:nvSpPr>
        <p:spPr>
          <a:xfrm>
            <a:off x="4648200" y="0"/>
            <a:ext cx="4495800" cy="6858000"/>
          </a:xfrm>
        </p:spPr>
        <p:txBody>
          <a:bodyPr>
            <a:normAutofit fontScale="70000" lnSpcReduction="20000"/>
          </a:bodyPr>
          <a:lstStyle/>
          <a:p>
            <a:r>
              <a:rPr lang="en-US" sz="3200" dirty="0" smtClean="0"/>
              <a:t>" With the Lamb upon Mount Zion, "having the harps of God," they stand, the hundred and forty and four thousand that were redeemed from among men; and there is heard, as the sound of many waters, and as the sound of a great thunder, "the voice of harpers harping with their harps." </a:t>
            </a:r>
            <a:r>
              <a:rPr lang="en-US" sz="3200" u="sng" dirty="0" smtClean="0">
                <a:solidFill>
                  <a:srgbClr val="C00000"/>
                </a:solidFill>
              </a:rPr>
              <a:t>And they sing "a new </a:t>
            </a:r>
          </a:p>
          <a:p>
            <a:r>
              <a:rPr lang="en-US" sz="3200" u="sng" dirty="0" smtClean="0">
                <a:solidFill>
                  <a:srgbClr val="C00000"/>
                </a:solidFill>
              </a:rPr>
              <a:t>song" before the throne, a song which no man can learn save the hundred and forty and four thousand. It is the song of Moses and the Lamb--a song of deliverance. None but the hundred and forty-four thousand can learn that song; for it is the song of their experience--an experience such as no other company have ever had.”</a:t>
            </a:r>
            <a:r>
              <a:rPr lang="en-US" sz="3200" dirty="0" smtClean="0"/>
              <a:t>  GC, pg. 648,649</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09600"/>
          </a:xfrm>
        </p:spPr>
        <p:txBody>
          <a:bodyPr>
            <a:normAutofit fontScale="90000"/>
          </a:bodyPr>
          <a:lstStyle/>
          <a:p>
            <a:r>
              <a:rPr lang="en-US" u="sng" dirty="0" smtClean="0"/>
              <a:t>There is More</a:t>
            </a:r>
            <a:endParaRPr lang="en-US" u="sng" dirty="0"/>
          </a:p>
        </p:txBody>
      </p:sp>
      <p:sp>
        <p:nvSpPr>
          <p:cNvPr id="3" name="Content Placeholder 2"/>
          <p:cNvSpPr>
            <a:spLocks noGrp="1"/>
          </p:cNvSpPr>
          <p:nvPr>
            <p:ph sz="half" idx="1"/>
          </p:nvPr>
        </p:nvSpPr>
        <p:spPr>
          <a:xfrm>
            <a:off x="0" y="609600"/>
            <a:ext cx="4800600" cy="6248400"/>
          </a:xfrm>
        </p:spPr>
        <p:txBody>
          <a:bodyPr>
            <a:noAutofit/>
          </a:bodyPr>
          <a:lstStyle/>
          <a:p>
            <a:r>
              <a:rPr lang="en-US" sz="3600" dirty="0" smtClean="0"/>
              <a:t>“And they sung as it were a new song before the throne, and before the four beasts, and the elders: and no man could learn that song but </a:t>
            </a:r>
            <a:r>
              <a:rPr lang="en-US" sz="3600" u="sng" dirty="0" smtClean="0"/>
              <a:t>the hundred and forty and four thousand, which were redeemed from the earth.”   </a:t>
            </a:r>
            <a:r>
              <a:rPr lang="en-US" sz="3600" dirty="0" smtClean="0"/>
              <a:t>Rev. 14:3</a:t>
            </a:r>
            <a:endParaRPr lang="en-US" sz="3600" dirty="0"/>
          </a:p>
        </p:txBody>
      </p:sp>
      <p:sp>
        <p:nvSpPr>
          <p:cNvPr id="4" name="Content Placeholder 3"/>
          <p:cNvSpPr>
            <a:spLocks noGrp="1"/>
          </p:cNvSpPr>
          <p:nvPr>
            <p:ph sz="half" idx="2"/>
          </p:nvPr>
        </p:nvSpPr>
        <p:spPr>
          <a:xfrm>
            <a:off x="4572000" y="0"/>
            <a:ext cx="4572000" cy="7086600"/>
          </a:xfrm>
        </p:spPr>
        <p:txBody>
          <a:bodyPr>
            <a:noAutofit/>
          </a:bodyPr>
          <a:lstStyle/>
          <a:p>
            <a:r>
              <a:rPr lang="en-US" sz="2000" dirty="0" smtClean="0"/>
              <a:t>“None but the hundred and forty-four thousand can learn that song; for it is the song of their experience--an experience such as no other company have ever had. "These are they which follow the Lamb whithersoever He goeth." </a:t>
            </a:r>
            <a:r>
              <a:rPr lang="en-US" sz="2000" u="sng" dirty="0" smtClean="0"/>
              <a:t>These, having been translated from the earth, from among the living, are counted as "the first fruits unto God and to the Lamb."</a:t>
            </a:r>
            <a:r>
              <a:rPr lang="en-US" sz="2000" dirty="0" smtClean="0"/>
              <a:t> Revelation 15:2, 3; 14:1-5. "These are they which came out of great tribulation;" they have passed through the time of trouble such as never was since there was a nation; they have endured the anguish of the time of Jacob's trouble; they have stood without an intercessor through the final outpouring of God's judgments.”  GC, pg. 649</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latin typeface="Algerian" panose="04020705040A02060702" pitchFamily="82" charset="0"/>
              </a:rPr>
              <a:t>They See Christ Come</a:t>
            </a:r>
            <a:endParaRPr lang="en-US" u="sng" dirty="0">
              <a:solidFill>
                <a:srgbClr val="0070C0"/>
              </a:solidFill>
              <a:latin typeface="Algerian" panose="04020705040A02060702" pitchFamily="82"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685800"/>
            <a:ext cx="9143999" cy="6172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normAutofit fontScale="90000"/>
          </a:bodyPr>
          <a:lstStyle/>
          <a:p>
            <a:r>
              <a:rPr lang="en-US" u="sng" dirty="0" smtClean="0">
                <a:solidFill>
                  <a:srgbClr val="C00000"/>
                </a:solidFill>
                <a:latin typeface="Algerian" panose="04020705040A02060702" pitchFamily="82" charset="0"/>
              </a:rPr>
              <a:t>They Never Die</a:t>
            </a:r>
            <a:endParaRPr lang="en-US" u="sng" dirty="0">
              <a:solidFill>
                <a:srgbClr val="C00000"/>
              </a:solidFill>
              <a:latin typeface="Algerian" panose="04020705040A02060702"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600" dirty="0" smtClean="0"/>
              <a:t>The 144,000, like Enoch and Elijah, never die.  They are translated from the earth when Christ comes. “the hundred and forty and four thousand, </a:t>
            </a:r>
            <a:r>
              <a:rPr lang="en-US" sz="3600" u="sng" dirty="0" smtClean="0"/>
              <a:t>which were redeemed from the earth.”</a:t>
            </a:r>
            <a:r>
              <a:rPr lang="en-US" sz="3600" dirty="0" smtClean="0"/>
              <a:t>  Rev. 14:3</a:t>
            </a:r>
            <a:endParaRPr lang="en-US" sz="3600"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0" y="609600"/>
            <a:ext cx="4876800" cy="6248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i="1" u="sng" dirty="0" smtClean="0">
                <a:solidFill>
                  <a:srgbClr val="7030A0"/>
                </a:solidFill>
              </a:rPr>
              <a:t>The 144,000</a:t>
            </a:r>
            <a:endParaRPr lang="en-US" b="1" i="1" u="sng" dirty="0">
              <a:solidFill>
                <a:srgbClr val="7030A0"/>
              </a:solidFill>
            </a:endParaRPr>
          </a:p>
        </p:txBody>
      </p:sp>
      <p:sp>
        <p:nvSpPr>
          <p:cNvPr id="3" name="Content Placeholder 2"/>
          <p:cNvSpPr>
            <a:spLocks noGrp="1"/>
          </p:cNvSpPr>
          <p:nvPr>
            <p:ph sz="half" idx="1"/>
          </p:nvPr>
        </p:nvSpPr>
        <p:spPr>
          <a:xfrm>
            <a:off x="0" y="533400"/>
            <a:ext cx="4495800" cy="6324600"/>
          </a:xfrm>
        </p:spPr>
        <p:txBody>
          <a:bodyPr>
            <a:noAutofit/>
          </a:bodyPr>
          <a:lstStyle/>
          <a:p>
            <a:r>
              <a:rPr lang="en-US" dirty="0" smtClean="0"/>
              <a:t>“These are they which were not defiled with women; for they are virgins. These are they which follow the Lamb whithersoever he goeth. These were redeemed from among men, being the first fruits unto God and to the Lamb.”   Rev. 14:4</a:t>
            </a:r>
            <a:endParaRPr lang="en-US" dirty="0"/>
          </a:p>
        </p:txBody>
      </p:sp>
      <p:sp>
        <p:nvSpPr>
          <p:cNvPr id="4" name="Content Placeholder 3"/>
          <p:cNvSpPr>
            <a:spLocks noGrp="1"/>
          </p:cNvSpPr>
          <p:nvPr>
            <p:ph sz="half" idx="2"/>
          </p:nvPr>
        </p:nvSpPr>
        <p:spPr>
          <a:xfrm>
            <a:off x="4648200" y="533400"/>
            <a:ext cx="4495800" cy="6324600"/>
          </a:xfrm>
        </p:spPr>
        <p:txBody>
          <a:bodyPr>
            <a:noAutofit/>
          </a:bodyPr>
          <a:lstStyle/>
          <a:p>
            <a:r>
              <a:rPr lang="en-US" sz="2000" dirty="0" smtClean="0"/>
              <a:t>“These, having been translated from the earth, from among the living, are counted as "the first fruits unto God and to the Lamb." Revelation 15:2, 3; 14:1-5. "These are they which came out of great tribulation</a:t>
            </a:r>
            <a:r>
              <a:rPr lang="en-US" sz="2000" u="sng" dirty="0" smtClean="0"/>
              <a:t>;" they have passed through the time of trouble such as never was since there was a nation; they have endured the anguish of the time of Jacob's trouble; they have stood without an intercessor through the final outpouring of God's judgments.</a:t>
            </a:r>
            <a:r>
              <a:rPr lang="en-US" sz="2000" dirty="0" smtClean="0"/>
              <a:t> But they have been delivered, for they have "washed their robes, and made them white in the blood of the Lamb." "In their mouth was found no guile: for they are without fault" before God.”  GC. Pg. 649</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3206</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Mysterious 144,000</vt:lpstr>
      <vt:lpstr>What we already know</vt:lpstr>
      <vt:lpstr>Summary</vt:lpstr>
      <vt:lpstr>Filling in the details</vt:lpstr>
      <vt:lpstr>A New Song</vt:lpstr>
      <vt:lpstr>There is More</vt:lpstr>
      <vt:lpstr>They See Christ Come</vt:lpstr>
      <vt:lpstr>They Never Die</vt:lpstr>
      <vt:lpstr>The 144,000</vt:lpstr>
      <vt:lpstr>Members of the 144,000</vt:lpstr>
      <vt:lpstr>Summarize the 144,000</vt:lpstr>
      <vt:lpstr>Continued</vt:lpstr>
      <vt:lpstr>Clarification</vt:lpstr>
      <vt:lpstr>What they share in common</vt:lpstr>
      <vt:lpstr>Reunion Time</vt:lpstr>
      <vt:lpstr>Continued</vt:lpstr>
      <vt:lpstr>PowerPoint Presentation</vt:lpstr>
      <vt:lpstr>PowerPoint Presentation</vt:lpstr>
      <vt:lpstr>PowerPoint Presentation</vt:lpstr>
    </vt:vector>
  </TitlesOfParts>
  <Company>Southern Adventist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Mysterious 144,000</dc:title>
  <dc:creator>Dad</dc:creator>
  <cp:lastModifiedBy>.</cp:lastModifiedBy>
  <cp:revision>7</cp:revision>
  <dcterms:created xsi:type="dcterms:W3CDTF">2008-11-25T10:28:46Z</dcterms:created>
  <dcterms:modified xsi:type="dcterms:W3CDTF">2016-07-29T19:17:45Z</dcterms:modified>
</cp:coreProperties>
</file>