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1" d="100"/>
          <a:sy n="71" d="100"/>
        </p:scale>
        <p:origin x="-106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A5918A-905A-48F9-ADF9-8182B6F33E81}" type="datetimeFigureOut">
              <a:rPr lang="en-US" smtClean="0"/>
              <a:pPr/>
              <a:t>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42DE3-EEAE-4130-86FB-2A1CF4F0F6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5918A-905A-48F9-ADF9-8182B6F33E81}" type="datetimeFigureOut">
              <a:rPr lang="en-US" smtClean="0"/>
              <a:pPr/>
              <a:t>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42DE3-EEAE-4130-86FB-2A1CF4F0F6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5918A-905A-48F9-ADF9-8182B6F33E81}" type="datetimeFigureOut">
              <a:rPr lang="en-US" smtClean="0"/>
              <a:pPr/>
              <a:t>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42DE3-EEAE-4130-86FB-2A1CF4F0F6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5918A-905A-48F9-ADF9-8182B6F33E81}" type="datetimeFigureOut">
              <a:rPr lang="en-US" smtClean="0"/>
              <a:pPr/>
              <a:t>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42DE3-EEAE-4130-86FB-2A1CF4F0F61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5918A-905A-48F9-ADF9-8182B6F33E81}" type="datetimeFigureOut">
              <a:rPr lang="en-US" smtClean="0"/>
              <a:pPr/>
              <a:t>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42DE3-EEAE-4130-86FB-2A1CF4F0F6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A5918A-905A-48F9-ADF9-8182B6F33E81}" type="datetimeFigureOut">
              <a:rPr lang="en-US" smtClean="0"/>
              <a:pPr/>
              <a:t>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42DE3-EEAE-4130-86FB-2A1CF4F0F6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A5918A-905A-48F9-ADF9-8182B6F33E81}" type="datetimeFigureOut">
              <a:rPr lang="en-US" smtClean="0"/>
              <a:pPr/>
              <a:t>2/5/2010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B42DE3-EEAE-4130-86FB-2A1CF4F0F6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5918A-905A-48F9-ADF9-8182B6F33E81}" type="datetimeFigureOut">
              <a:rPr lang="en-US" smtClean="0"/>
              <a:pPr/>
              <a:t>2/5/2010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42DE3-EEAE-4130-86FB-2A1CF4F0F6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918A-905A-48F9-ADF9-8182B6F33E81}" type="datetimeFigureOut">
              <a:rPr lang="en-US" smtClean="0"/>
              <a:pPr/>
              <a:t>2/5/2010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B42DE3-EEAE-4130-86FB-2A1CF4F0F6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5918A-905A-48F9-ADF9-8182B6F33E81}" type="datetimeFigureOut">
              <a:rPr lang="en-US" smtClean="0"/>
              <a:pPr/>
              <a:t>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42DE3-EEAE-4130-86FB-2A1CF4F0F6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5918A-905A-48F9-ADF9-8182B6F33E81}" type="datetimeFigureOut">
              <a:rPr lang="en-US" smtClean="0"/>
              <a:pPr/>
              <a:t>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42DE3-EEAE-4130-86FB-2A1CF4F0F6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5918A-905A-48F9-ADF9-8182B6F33E81}" type="datetimeFigureOut">
              <a:rPr lang="en-US" smtClean="0"/>
              <a:pPr/>
              <a:t>2/5/2010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42DE3-EEAE-4130-86FB-2A1CF4F0F6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latin typeface="Algerian" pitchFamily="82" charset="0"/>
              </a:rPr>
              <a:t>Romans, pt. 16</a:t>
            </a:r>
            <a:endParaRPr lang="en-US" u="sng" dirty="0">
              <a:latin typeface="Algerian" pitchFamily="82" charset="0"/>
            </a:endParaRPr>
          </a:p>
        </p:txBody>
      </p:sp>
      <p:sp>
        <p:nvSpPr>
          <p:cNvPr id="3" name="Subtitle 2"/>
          <p:cNvSpPr>
            <a:spLocks noGrp="1"/>
          </p:cNvSpPr>
          <p:nvPr>
            <p:ph type="subTitle" idx="1"/>
          </p:nvPr>
        </p:nvSpPr>
        <p:spPr/>
        <p:txBody>
          <a:bodyPr/>
          <a:lstStyle/>
          <a:p>
            <a:r>
              <a:rPr lang="en-US" u="sng" dirty="0" smtClean="0">
                <a:solidFill>
                  <a:schemeClr val="accent6">
                    <a:lumMod val="50000"/>
                  </a:schemeClr>
                </a:solidFill>
              </a:rPr>
              <a:t>No Fear</a:t>
            </a:r>
            <a:endParaRPr lang="en-US" u="sng" dirty="0">
              <a:solidFill>
                <a:schemeClr val="accent6">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en-US" u="sng" dirty="0" smtClean="0">
                <a:latin typeface="Algerian" pitchFamily="82" charset="0"/>
              </a:rPr>
              <a:t>Our Intercessor</a:t>
            </a:r>
            <a:endParaRPr lang="en-US" u="sng" dirty="0">
              <a:latin typeface="Algerian" pitchFamily="82" charset="0"/>
            </a:endParaRPr>
          </a:p>
        </p:txBody>
      </p:sp>
      <p:sp>
        <p:nvSpPr>
          <p:cNvPr id="3" name="Content Placeholder 2"/>
          <p:cNvSpPr>
            <a:spLocks noGrp="1"/>
          </p:cNvSpPr>
          <p:nvPr>
            <p:ph sz="half" idx="1"/>
          </p:nvPr>
        </p:nvSpPr>
        <p:spPr/>
        <p:txBody>
          <a:bodyPr>
            <a:noAutofit/>
          </a:bodyPr>
          <a:lstStyle/>
          <a:p>
            <a:r>
              <a:rPr lang="en-US" sz="2000" dirty="0" smtClean="0"/>
              <a:t>“Likewise the Spirit also helpeth our infirmities: for we know not what we should pray for as we ought</a:t>
            </a:r>
            <a:r>
              <a:rPr lang="en-US" sz="2000" u="sng" dirty="0" smtClean="0"/>
              <a:t>: but the Spirit itself maketh intercession for us with groanings which cannot be uttered</a:t>
            </a:r>
            <a:r>
              <a:rPr lang="en-US" sz="2000" dirty="0" smtClean="0"/>
              <a:t>.  And he that searcheth the hearts knoweth what is the mind of the Spirit, </a:t>
            </a:r>
            <a:r>
              <a:rPr lang="en-US" sz="2000" u="sng" dirty="0" smtClean="0"/>
              <a:t>because he maketh intercession for the saints according to the will of God.  </a:t>
            </a:r>
            <a:r>
              <a:rPr lang="en-US" sz="2000" dirty="0" smtClean="0"/>
              <a:t>And we know that all things work together for good to them that love God, to them who are the called according to his purpose.”  Romans 8:26-28</a:t>
            </a:r>
            <a:endParaRPr lang="en-US" sz="2000" dirty="0"/>
          </a:p>
        </p:txBody>
      </p:sp>
      <p:sp>
        <p:nvSpPr>
          <p:cNvPr id="4" name="Content Placeholder 3"/>
          <p:cNvSpPr>
            <a:spLocks noGrp="1"/>
          </p:cNvSpPr>
          <p:nvPr>
            <p:ph sz="half" idx="2"/>
          </p:nvPr>
        </p:nvSpPr>
        <p:spPr>
          <a:xfrm>
            <a:off x="4572000" y="0"/>
            <a:ext cx="4572000" cy="6126163"/>
          </a:xfrm>
        </p:spPr>
        <p:txBody>
          <a:bodyPr>
            <a:noAutofit/>
          </a:bodyPr>
          <a:lstStyle/>
          <a:p>
            <a:r>
              <a:rPr lang="en-US" sz="2400" dirty="0" smtClean="0"/>
              <a:t>“By so much was Jesus made a surety of a better testament. </a:t>
            </a:r>
            <a:br>
              <a:rPr lang="en-US" sz="2400" dirty="0" smtClean="0"/>
            </a:br>
            <a:r>
              <a:rPr lang="en-US" sz="2400" dirty="0" smtClean="0"/>
              <a:t>And they truly were many priests, because they were not suffered to continue by reason of death: But this man, because he continueth ever, hath an unchangeable priesthood. Wherefore he is able also to save them to the uttermost that come unto God by him, seeing he ever liveth to make intercession for them.  For such an high priest became us, who is holy, harmless, undefiled, separate from sinners, and made higher than the heavens;”  Hebrews 7:22-26</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rPr>
              <a:t>All Things</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dirty="0" smtClean="0"/>
              <a:t>All things work together for good for everyone no matter who they are.  The verse doesn’t say that, does it?  Everything works together for good for those who are trusting Christ.  If we aren’t trusting Christ and following our own perverse will, then the devil is allowed to bring havoc, tragedy and destruction.</a:t>
            </a:r>
          </a:p>
          <a:p>
            <a:r>
              <a:rPr lang="en-US" dirty="0" smtClean="0"/>
              <a:t>If we are trusting Christ, then no matter what comes our way, we know that, even if it looks terrible, if we continue to trust, then everything will work out for our best.</a:t>
            </a:r>
          </a:p>
          <a:p>
            <a:r>
              <a:rPr lang="en-US" dirty="0" smtClean="0"/>
              <a:t>‘Our best’ doesn’t mean it will work out for our best as far as worldly advancement is concerned, but it does mean that  in the midst of difficulty, we will have the sweetest peace and confidence that Heaven is taking care of us.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normAutofit fontScale="90000"/>
          </a:bodyPr>
          <a:lstStyle/>
          <a:p>
            <a:r>
              <a:rPr lang="en-US" u="sng" dirty="0" smtClean="0">
                <a:solidFill>
                  <a:srgbClr val="FF0000"/>
                </a:solidFill>
                <a:latin typeface="Algerian" pitchFamily="82" charset="0"/>
              </a:rPr>
              <a:t>Perfect in Time</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0"/>
            <a:ext cx="4572000" cy="6858000"/>
          </a:xfrm>
        </p:spPr>
        <p:txBody>
          <a:bodyPr>
            <a:noAutofit/>
          </a:bodyPr>
          <a:lstStyle/>
          <a:p>
            <a:r>
              <a:rPr lang="en-US" sz="2100" dirty="0" smtClean="0"/>
              <a:t>“He hath made every thing beautiful in his time:”  Eccl. 3:11</a:t>
            </a:r>
          </a:p>
          <a:p>
            <a:r>
              <a:rPr lang="en-US" sz="1900" dirty="0" smtClean="0"/>
              <a:t>“But like the stars in the vast circuit of their appointed path, God's purposes know no haste and no delay. Through the symbols of the great darkness and the smoking furnace, God had revealed to Abraham the bondage of Israel in Egypt, and had declared that the time of their sojourning should be four hundred years. "Afterward," He said, "shall they come out with great substance." Gen. 15:14. Against that word, all the power of Pharaoh's proud empire battled in vain. On "the self-same day" appointed in the divine promise, "it came to pass, that all the hosts of the Lord went out from the land of Egypt." Ex. 12:41. So in heaven's council the hour for the coming of Christ had been determined. When the great clock of time pointed to that hour, Jesus was born in Bethlehem.”  DA, pg. 32</a:t>
            </a:r>
            <a:endParaRPr lang="en-US" sz="19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1447800"/>
            <a:ext cx="4495800" cy="5410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74638"/>
            <a:ext cx="4343400" cy="868362"/>
          </a:xfrm>
        </p:spPr>
        <p:txBody>
          <a:bodyPr>
            <a:normAutofit fontScale="90000"/>
          </a:bodyPr>
          <a:lstStyle/>
          <a:p>
            <a:r>
              <a:rPr lang="en-US" u="sng" dirty="0" smtClean="0">
                <a:solidFill>
                  <a:srgbClr val="0070C0"/>
                </a:solidFill>
                <a:latin typeface="Algerian" pitchFamily="82" charset="0"/>
              </a:rPr>
              <a:t>Predestination</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0" y="0"/>
            <a:ext cx="4495800" cy="6858000"/>
          </a:xfrm>
        </p:spPr>
        <p:txBody>
          <a:bodyPr>
            <a:normAutofit/>
          </a:bodyPr>
          <a:lstStyle/>
          <a:p>
            <a:r>
              <a:rPr lang="en-US" dirty="0" smtClean="0"/>
              <a:t>“For whom he did foreknow, he also did predestinate to be conformed to the image of his Son, that he might be the firstborn among many brethren.  Moreover whom he did predestinate, them he also called: and whom he called, them he also justified: and whom he justified, them he also glorified.”  Romans 8:29,30</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343400" y="1143000"/>
            <a:ext cx="4800600" cy="5715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70C0"/>
                </a:solidFill>
                <a:latin typeface="Algerian" pitchFamily="82" charset="0"/>
              </a:rPr>
              <a:t>Foreknowledge, but not force</a:t>
            </a:r>
            <a:endParaRPr lang="en-US" u="sng" dirty="0">
              <a:solidFill>
                <a:srgbClr val="0070C0"/>
              </a:solidFill>
              <a:latin typeface="Algerian" pitchFamily="82" charset="0"/>
            </a:endParaRPr>
          </a:p>
        </p:txBody>
      </p:sp>
      <p:sp>
        <p:nvSpPr>
          <p:cNvPr id="3" name="Content Placeholder 2"/>
          <p:cNvSpPr>
            <a:spLocks noGrp="1"/>
          </p:cNvSpPr>
          <p:nvPr>
            <p:ph idx="1"/>
          </p:nvPr>
        </p:nvSpPr>
        <p:spPr/>
        <p:txBody>
          <a:bodyPr>
            <a:normAutofit fontScale="85000" lnSpcReduction="20000"/>
          </a:bodyPr>
          <a:lstStyle/>
          <a:p>
            <a:r>
              <a:rPr lang="en-US" dirty="0" smtClean="0"/>
              <a:t>“For whom he did foreknow, he also did predestinate to be conformed to the image of his Son…”  How many people does God foreknow exactly what they will and will not do?  All of us does He foreknow.  Since He knows all of us, then if He had it His way, then He would save us all.  However, the greatest of all gifts can never be violated.  That gift is free choice.  God knows who will use the gift and choose to follow Him and He also knows those who will not.  Even though He knows, He forces no one's decisions. It is God’s will that all mankind would be saved, but God can force no one! Predestination is based on God’s foreknowledge.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u="sng" dirty="0" smtClean="0">
                <a:solidFill>
                  <a:srgbClr val="0070C0"/>
                </a:solidFill>
                <a:latin typeface="Algerian" pitchFamily="82" charset="0"/>
              </a:rPr>
              <a:t>He Forces no Man, but Knows Everyone</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0" y="1066800"/>
            <a:ext cx="4800600" cy="5791200"/>
          </a:xfrm>
        </p:spPr>
        <p:txBody>
          <a:bodyPr>
            <a:normAutofit fontScale="85000" lnSpcReduction="20000"/>
          </a:bodyPr>
          <a:lstStyle/>
          <a:p>
            <a:r>
              <a:rPr lang="en-US" dirty="0" smtClean="0"/>
              <a:t>The teachings of John Calvin declare that some are pre- determined to be saved and others are pre-determined to be lost.  We all have no choice in the matter.  Because God knows everything and doesn’t stop evil, then God is responsible for everything, including evil.  Hence, God knows what a person will do; since He doesn’t stop what a person does, God is accountable, not man.  God can’t justly keep anyone out of heaven because He ultimately is responsible for evil.  Even the devil, Judas, Hitler, and the popes of wickedness will be saved.  Insanity!!!</a:t>
            </a:r>
            <a:endParaRPr lang="en-US" dirty="0"/>
          </a:p>
        </p:txBody>
      </p:sp>
      <p:sp>
        <p:nvSpPr>
          <p:cNvPr id="4" name="Content Placeholder 3"/>
          <p:cNvSpPr>
            <a:spLocks noGrp="1"/>
          </p:cNvSpPr>
          <p:nvPr>
            <p:ph sz="half" idx="2"/>
          </p:nvPr>
        </p:nvSpPr>
        <p:spPr>
          <a:xfrm>
            <a:off x="4572000" y="1143000"/>
            <a:ext cx="4572000" cy="5715000"/>
          </a:xfrm>
        </p:spPr>
        <p:txBody>
          <a:bodyPr>
            <a:noAutofit/>
          </a:bodyPr>
          <a:lstStyle/>
          <a:p>
            <a:r>
              <a:rPr lang="en-US" sz="2000" dirty="0" smtClean="0"/>
              <a:t>“Grace </a:t>
            </a:r>
            <a:r>
              <a:rPr lang="en-US" sz="2000" dirty="0" smtClean="0"/>
              <a:t>be to you, and peace, from God our Father, and from the Lord Jesus Christ. </a:t>
            </a:r>
            <a:r>
              <a:rPr lang="en-US" sz="2000" dirty="0" smtClean="0"/>
              <a:t> </a:t>
            </a:r>
            <a:r>
              <a:rPr lang="en-US" sz="2000" dirty="0" smtClean="0"/>
              <a:t>Blessed be the God and Father of our Lord Jesus Christ, who hath blessed us with all spiritual blessings in heavenly places in Christ: </a:t>
            </a:r>
            <a:r>
              <a:rPr lang="en-US" sz="2000" dirty="0" smtClean="0"/>
              <a:t>According </a:t>
            </a:r>
            <a:r>
              <a:rPr lang="en-US" sz="2000" dirty="0" smtClean="0"/>
              <a:t>as he hath chosen us in him before the foundation of the world, that we should be holy and without blame before him in love: </a:t>
            </a:r>
            <a:r>
              <a:rPr lang="en-US" sz="2000" dirty="0" smtClean="0"/>
              <a:t>Having </a:t>
            </a:r>
            <a:r>
              <a:rPr lang="en-US" sz="2000" dirty="0" smtClean="0"/>
              <a:t>predestinated us unto the adoption of children by Jesus Christ to himself, according to the good pleasure of his will, </a:t>
            </a:r>
            <a:r>
              <a:rPr lang="en-US" sz="2000" dirty="0" smtClean="0"/>
              <a:t> </a:t>
            </a:r>
            <a:r>
              <a:rPr lang="en-US" sz="2000" dirty="0" smtClean="0"/>
              <a:t>To the praise of the glory of his grace, wherein he hath made us accepted in the beloved</a:t>
            </a:r>
            <a:r>
              <a:rPr lang="en-US" sz="2000" dirty="0" smtClean="0"/>
              <a:t>.”  Ephesians 1:2-6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1219200"/>
          </a:xfrm>
        </p:spPr>
        <p:txBody>
          <a:bodyPr>
            <a:normAutofit fontScale="90000"/>
          </a:bodyPr>
          <a:lstStyle/>
          <a:p>
            <a:r>
              <a:rPr lang="en-US" u="sng" dirty="0" smtClean="0">
                <a:latin typeface="Algerian" pitchFamily="82" charset="0"/>
              </a:rPr>
              <a:t>God takes care </a:t>
            </a:r>
            <a:endParaRPr lang="en-US" u="sng" dirty="0">
              <a:latin typeface="Algerian" pitchFamily="82" charset="0"/>
            </a:endParaRPr>
          </a:p>
        </p:txBody>
      </p:sp>
      <p:sp>
        <p:nvSpPr>
          <p:cNvPr id="3" name="Content Placeholder 2"/>
          <p:cNvSpPr>
            <a:spLocks noGrp="1"/>
          </p:cNvSpPr>
          <p:nvPr>
            <p:ph sz="half" idx="1"/>
          </p:nvPr>
        </p:nvSpPr>
        <p:spPr>
          <a:xfrm>
            <a:off x="0" y="1143000"/>
            <a:ext cx="4876800" cy="5867400"/>
          </a:xfrm>
        </p:spPr>
        <p:txBody>
          <a:bodyPr>
            <a:normAutofit fontScale="92500" lnSpcReduction="10000"/>
          </a:bodyPr>
          <a:lstStyle/>
          <a:p>
            <a:r>
              <a:rPr lang="en-US" dirty="0" smtClean="0"/>
              <a:t>“What shall we then say to these things? If God be for us, who can be against us? </a:t>
            </a:r>
            <a:r>
              <a:rPr lang="en-US" dirty="0" smtClean="0"/>
              <a:t> </a:t>
            </a:r>
            <a:r>
              <a:rPr lang="en-US" dirty="0" smtClean="0"/>
              <a:t>He that spared not his own Son, but delivered him up for us all, how shall he not with him also freely give us all things? </a:t>
            </a:r>
            <a:r>
              <a:rPr lang="en-US" dirty="0" smtClean="0"/>
              <a:t> Who </a:t>
            </a:r>
            <a:r>
              <a:rPr lang="en-US" dirty="0" smtClean="0"/>
              <a:t>shall lay any thing to the charge of God's elect? It is God that justifieth. </a:t>
            </a:r>
            <a:r>
              <a:rPr lang="en-US" dirty="0" smtClean="0"/>
              <a:t> </a:t>
            </a:r>
            <a:r>
              <a:rPr lang="en-US" dirty="0" smtClean="0"/>
              <a:t>Who is he that condemneth? It is Christ that died, yea rather, that is risen again, who is even at the right hand of God, who also maketh intercession for us</a:t>
            </a:r>
            <a:r>
              <a:rPr lang="en-US" dirty="0" smtClean="0"/>
              <a:t>.”  Romans 8:31-34</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800600" y="0"/>
            <a:ext cx="43434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762000"/>
          </a:xfrm>
        </p:spPr>
        <p:txBody>
          <a:bodyPr>
            <a:normAutofit fontScale="90000"/>
          </a:bodyPr>
          <a:lstStyle/>
          <a:p>
            <a:r>
              <a:rPr lang="en-US" u="sng" dirty="0" smtClean="0">
                <a:solidFill>
                  <a:srgbClr val="002060"/>
                </a:solidFill>
              </a:rPr>
              <a:t>God’s Tenderness</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normAutofit fontScale="85000" lnSpcReduction="20000"/>
          </a:bodyPr>
          <a:lstStyle/>
          <a:p>
            <a:r>
              <a:rPr lang="en-US" dirty="0" smtClean="0"/>
              <a:t>“In </a:t>
            </a:r>
            <a:r>
              <a:rPr lang="en-US" dirty="0" smtClean="0"/>
              <a:t>these words Christ is speaking to every human being. Whether they know it or not, all are weary and heavy-laden. All are weighed down with burdens that only Christ can remove. The heaviest burden that we bear is the burden of sin. If we were left to bear this burden, </a:t>
            </a:r>
            <a:r>
              <a:rPr lang="en-US" dirty="0" smtClean="0"/>
              <a:t>it</a:t>
            </a:r>
            <a:r>
              <a:rPr lang="en-US" b="1" dirty="0" smtClean="0"/>
              <a:t> </a:t>
            </a:r>
            <a:r>
              <a:rPr lang="en-US" dirty="0" smtClean="0"/>
              <a:t>would </a:t>
            </a:r>
            <a:r>
              <a:rPr lang="en-US" dirty="0" smtClean="0"/>
              <a:t>crush us. But the Sinless One has taken our place. "The Lord hath laid on Him the iniquity of us all." Isa. 53:6. He has borne the burden of our guilt. He will take the load from our weary shoulders. He will give us rest. The burden of care and sorrow also He will bear. He invites us to cast all our care upon Him; for He carries us upon His heart</a:t>
            </a:r>
            <a:r>
              <a:rPr lang="en-US" dirty="0" smtClean="0"/>
              <a:t>.”  DA, pg. 328,329</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609600"/>
            <a:ext cx="4876800" cy="624839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5105400" y="0"/>
            <a:ext cx="3627118" cy="579117"/>
          </a:xfrm>
        </p:spPr>
        <p:txBody>
          <a:bodyPr>
            <a:normAutofit fontScale="90000"/>
          </a:bodyPr>
          <a:lstStyle/>
          <a:p>
            <a:r>
              <a:rPr lang="en-US" u="sng" dirty="0" smtClean="0">
                <a:solidFill>
                  <a:srgbClr val="002060"/>
                </a:solidFill>
              </a:rPr>
              <a:t>Precious</a:t>
            </a:r>
            <a:endParaRPr lang="en-US" u="sng" dirty="0">
              <a:solidFill>
                <a:srgbClr val="002060"/>
              </a:solidFill>
            </a:endParaRPr>
          </a:p>
        </p:txBody>
      </p:sp>
      <p:sp>
        <p:nvSpPr>
          <p:cNvPr id="3" name="Content Placeholder 2"/>
          <p:cNvSpPr>
            <a:spLocks noGrp="1"/>
          </p:cNvSpPr>
          <p:nvPr>
            <p:ph idx="1"/>
          </p:nvPr>
        </p:nvSpPr>
        <p:spPr>
          <a:xfrm>
            <a:off x="0" y="457200"/>
            <a:ext cx="9144000" cy="5668963"/>
          </a:xfrm>
        </p:spPr>
        <p:txBody>
          <a:bodyPr>
            <a:noAutofit/>
          </a:bodyPr>
          <a:lstStyle/>
          <a:p>
            <a:r>
              <a:rPr lang="en-US" sz="2400" dirty="0" smtClean="0"/>
              <a:t>“The Elder Brother of our race is by the eternal throne. He looks upon every soul who is turning his face toward Him as the Saviour. He knows by experience what are the weaknesses of humanity, what are our wants, and where lies the strength of our temptations; for He was in all points tempted like as we are, yet without sin. He is watching over you, trembling child of God. Are you tempted? He will deliver. Are you weak? He will strengthen. Are you ignorant? He will enlighten. Are you wounded? He will heal. The Lord "telleth the number of the stars;" and yet "He healeth the broken in heart, and bindeth up their wounds." Ps. 147:4, 3. "Come unto Me," is His invitation. Whatever your anxieties and trials, spread out your case before the Lord. Your spirit will be braced for endurance. The way will be opened for you to disentangle yourself from embarrassment and difficulty. The weaker and more helpless you know yourself to be, the stronger will you become in His strength. The heavier your burdens, the more blessed the rest in casting them upon the Burden Bearer</a:t>
            </a:r>
            <a:r>
              <a:rPr lang="en-US" sz="2400" dirty="0" smtClean="0"/>
              <a:t>.”  DA, pg. 329</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0"/>
            <a:ext cx="4191000" cy="1371600"/>
          </a:xfrm>
        </p:spPr>
        <p:txBody>
          <a:bodyPr>
            <a:normAutofit fontScale="90000"/>
          </a:bodyPr>
          <a:lstStyle/>
          <a:p>
            <a:r>
              <a:rPr lang="en-US" u="sng" dirty="0" smtClean="0">
                <a:solidFill>
                  <a:srgbClr val="002060"/>
                </a:solidFill>
                <a:latin typeface="Arial Black" pitchFamily="34" charset="0"/>
              </a:rPr>
              <a:t>Nothing Can Separate Us</a:t>
            </a:r>
            <a:endParaRPr lang="en-US" u="sng" dirty="0">
              <a:solidFill>
                <a:srgbClr val="002060"/>
              </a:solidFill>
              <a:latin typeface="Arial Black" pitchFamily="34" charset="0"/>
            </a:endParaRPr>
          </a:p>
        </p:txBody>
      </p:sp>
      <p:sp>
        <p:nvSpPr>
          <p:cNvPr id="3" name="Content Placeholder 2"/>
          <p:cNvSpPr>
            <a:spLocks noGrp="1"/>
          </p:cNvSpPr>
          <p:nvPr>
            <p:ph sz="half" idx="1"/>
          </p:nvPr>
        </p:nvSpPr>
        <p:spPr>
          <a:xfrm>
            <a:off x="0" y="0"/>
            <a:ext cx="4876800" cy="6858000"/>
          </a:xfrm>
        </p:spPr>
        <p:txBody>
          <a:bodyPr>
            <a:noAutofit/>
          </a:bodyPr>
          <a:lstStyle/>
          <a:p>
            <a:r>
              <a:rPr lang="en-US" sz="2200" dirty="0" smtClean="0"/>
              <a:t>“Who shall separate us from the love of Christ? shall tribulation, or distress, or persecution, or famine, or nakedness, or peril, or sword? </a:t>
            </a:r>
            <a:r>
              <a:rPr lang="en-US" sz="2200" dirty="0" smtClean="0"/>
              <a:t> </a:t>
            </a:r>
            <a:r>
              <a:rPr lang="en-US" sz="2200" dirty="0" smtClean="0"/>
              <a:t>As it is written, For thy sake we are killed all the day long; we are accounted as sheep for the slaughter. </a:t>
            </a:r>
            <a:r>
              <a:rPr lang="en-US" sz="2200" dirty="0" smtClean="0"/>
              <a:t> </a:t>
            </a:r>
            <a:r>
              <a:rPr lang="en-US" sz="2200" dirty="0" smtClean="0"/>
              <a:t>Nay, in all these things we are more than conquerors through him that loved us. </a:t>
            </a:r>
            <a:r>
              <a:rPr lang="en-US" sz="2200" dirty="0" smtClean="0"/>
              <a:t> </a:t>
            </a:r>
            <a:r>
              <a:rPr lang="en-US" sz="2200" dirty="0" smtClean="0"/>
              <a:t>For I am persuaded, that neither death, nor life, nor angels, nor principalities, nor powers, nor things present, nor things to come, </a:t>
            </a:r>
            <a:r>
              <a:rPr lang="en-US" sz="2200" dirty="0" smtClean="0"/>
              <a:t> Nor </a:t>
            </a:r>
            <a:r>
              <a:rPr lang="en-US" sz="2200" dirty="0" smtClean="0"/>
              <a:t>height, nor depth, nor any other creature, shall be able to separate us from the love of God, which is in Christ Jesus our Lord</a:t>
            </a:r>
            <a:r>
              <a:rPr lang="en-US" sz="2200" dirty="0" smtClean="0"/>
              <a:t>.”  Romans 8:35-39</a:t>
            </a:r>
            <a:endParaRPr lang="en-US" sz="22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91062" y="1371600"/>
            <a:ext cx="4452938" cy="5486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6">
                    <a:lumMod val="50000"/>
                  </a:schemeClr>
                </a:solidFill>
              </a:rPr>
              <a:t>Review of Romans 8:1-14</a:t>
            </a:r>
            <a:endParaRPr lang="en-US" u="sng" dirty="0">
              <a:solidFill>
                <a:schemeClr val="accent6">
                  <a:lumMod val="50000"/>
                </a:schemeClr>
              </a:solidFill>
            </a:endParaRPr>
          </a:p>
        </p:txBody>
      </p:sp>
      <p:sp>
        <p:nvSpPr>
          <p:cNvPr id="3" name="Content Placeholder 2"/>
          <p:cNvSpPr>
            <a:spLocks noGrp="1"/>
          </p:cNvSpPr>
          <p:nvPr>
            <p:ph idx="1"/>
          </p:nvPr>
        </p:nvSpPr>
        <p:spPr>
          <a:xfrm>
            <a:off x="457200" y="1143000"/>
            <a:ext cx="8229600" cy="4983163"/>
          </a:xfrm>
        </p:spPr>
        <p:txBody>
          <a:bodyPr>
            <a:noAutofit/>
          </a:bodyPr>
          <a:lstStyle/>
          <a:p>
            <a:r>
              <a:rPr lang="en-US" dirty="0" smtClean="0"/>
              <a:t>1.  Christ took upon Himself our sinful flesh, lived a life of perfect obedience, so that He could do the same for us in our sinful flesh.</a:t>
            </a:r>
          </a:p>
          <a:p>
            <a:r>
              <a:rPr lang="en-US" dirty="0" smtClean="0"/>
              <a:t>2.  When we walk after our flesh, we are apart from Christ.</a:t>
            </a:r>
          </a:p>
          <a:p>
            <a:r>
              <a:rPr lang="en-US" dirty="0" smtClean="0"/>
              <a:t>3.  Naturally, we are at war with God.</a:t>
            </a:r>
          </a:p>
          <a:p>
            <a:r>
              <a:rPr lang="en-US" dirty="0" smtClean="0"/>
              <a:t>4.  The Holy Spirit can help us overcome the flesh.  </a:t>
            </a:r>
          </a:p>
          <a:p>
            <a:r>
              <a:rPr lang="en-US" dirty="0" smtClean="0"/>
              <a:t>5.  The same Spirit that overcomes sin in our flesh will raise us from the dead.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838200"/>
          </a:xfrm>
        </p:spPr>
        <p:txBody>
          <a:bodyPr/>
          <a:lstStyle/>
          <a:p>
            <a:r>
              <a:rPr lang="en-US" u="sng" dirty="0" smtClean="0"/>
              <a:t>One Thing Can</a:t>
            </a:r>
            <a:endParaRPr lang="en-US" u="sng" dirty="0"/>
          </a:p>
        </p:txBody>
      </p:sp>
      <p:sp>
        <p:nvSpPr>
          <p:cNvPr id="3" name="Content Placeholder 2"/>
          <p:cNvSpPr>
            <a:spLocks noGrp="1"/>
          </p:cNvSpPr>
          <p:nvPr>
            <p:ph sz="half" idx="1"/>
          </p:nvPr>
        </p:nvSpPr>
        <p:spPr>
          <a:xfrm>
            <a:off x="0" y="762000"/>
            <a:ext cx="4572000" cy="6096000"/>
          </a:xfrm>
        </p:spPr>
        <p:txBody>
          <a:bodyPr>
            <a:normAutofit fontScale="92500"/>
          </a:bodyPr>
          <a:lstStyle/>
          <a:p>
            <a:r>
              <a:rPr lang="en-US" dirty="0" smtClean="0"/>
              <a:t>No pain in the universe or any human being can separate us from the love of Christ.  Death doesn’t keep us away, nothing that any demon can manufacture can take us from the hands of Christ.  </a:t>
            </a:r>
            <a:r>
              <a:rPr lang="en-US" u="sng" dirty="0" smtClean="0"/>
              <a:t>Locked into the heart of every human being is the gift of free choice whereby we can choose to separate from Jesus Christ </a:t>
            </a:r>
            <a:r>
              <a:rPr lang="en-US" dirty="0" smtClean="0"/>
              <a:t>.  He forces no man; He desires our worship only as the willing response coming from our conscious free choice.</a:t>
            </a:r>
            <a:endParaRPr lang="en-US" u="sng"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533400"/>
          </a:xfrm>
        </p:spPr>
        <p:txBody>
          <a:bodyPr>
            <a:normAutofit fontScale="90000"/>
          </a:bodyPr>
          <a:lstStyle/>
          <a:p>
            <a:r>
              <a:rPr lang="en-US" u="sng" dirty="0" smtClean="0">
                <a:solidFill>
                  <a:schemeClr val="accent6">
                    <a:lumMod val="50000"/>
                  </a:schemeClr>
                </a:solidFill>
                <a:latin typeface="Algerian" pitchFamily="82" charset="0"/>
              </a:rPr>
              <a:t>No Fear</a:t>
            </a:r>
            <a:endParaRPr lang="en-US" u="sng" dirty="0">
              <a:solidFill>
                <a:schemeClr val="accent6">
                  <a:lumMod val="50000"/>
                </a:schemeClr>
              </a:solidFill>
              <a:latin typeface="Algerian" pitchFamily="82" charset="0"/>
            </a:endParaRPr>
          </a:p>
        </p:txBody>
      </p:sp>
      <p:sp>
        <p:nvSpPr>
          <p:cNvPr id="3" name="Content Placeholder 2"/>
          <p:cNvSpPr>
            <a:spLocks noGrp="1"/>
          </p:cNvSpPr>
          <p:nvPr>
            <p:ph sz="half" idx="1"/>
          </p:nvPr>
        </p:nvSpPr>
        <p:spPr>
          <a:xfrm>
            <a:off x="0" y="0"/>
            <a:ext cx="4495800" cy="6858000"/>
          </a:xfrm>
        </p:spPr>
        <p:txBody>
          <a:bodyPr>
            <a:noAutofit/>
          </a:bodyPr>
          <a:lstStyle/>
          <a:p>
            <a:r>
              <a:rPr lang="en-US" sz="2200" dirty="0" smtClean="0"/>
              <a:t>“For ye have not received the spirit of bondage again to fear; but ye have received the Spirit of adoption, whereby we cry, Abba, Father. </a:t>
            </a:r>
            <a:r>
              <a:rPr lang="en-US" sz="2200" dirty="0"/>
              <a:t> </a:t>
            </a:r>
            <a:r>
              <a:rPr lang="en-US" sz="2200" dirty="0" smtClean="0"/>
              <a:t>The Spirit itself beareth witness with our spirit, that we are the children of God: </a:t>
            </a:r>
            <a:r>
              <a:rPr lang="en-US" sz="2200" dirty="0"/>
              <a:t> </a:t>
            </a:r>
            <a:r>
              <a:rPr lang="en-US" sz="2200" dirty="0" smtClean="0"/>
              <a:t>And if children, then heirs; heirs of God, and joint-heirs with Christ; if so be that we suffer with him, that we may be also glorified together. </a:t>
            </a:r>
            <a:r>
              <a:rPr lang="en-US" sz="2200" dirty="0"/>
              <a:t> </a:t>
            </a:r>
            <a:r>
              <a:rPr lang="en-US" sz="2200" dirty="0" smtClean="0"/>
              <a:t>For I reckon that the sufferings of this present time are not worthy to be compared with the glory which shall be revealed in us. For the earnest expectation of the creature waiteth for the manifestation of the sons of God.”  Romans 8:15-19</a:t>
            </a:r>
            <a:endParaRPr lang="en-US" sz="22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533400"/>
            <a:ext cx="4572000" cy="6324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Children of God</a:t>
            </a:r>
            <a:endParaRPr lang="en-US" u="sng" dirty="0">
              <a:latin typeface="Algerian" pitchFamily="82" charset="0"/>
            </a:endParaRPr>
          </a:p>
        </p:txBody>
      </p:sp>
      <p:sp>
        <p:nvSpPr>
          <p:cNvPr id="3" name="Content Placeholder 2"/>
          <p:cNvSpPr>
            <a:spLocks noGrp="1"/>
          </p:cNvSpPr>
          <p:nvPr>
            <p:ph sz="half" idx="1"/>
          </p:nvPr>
        </p:nvSpPr>
        <p:spPr/>
        <p:txBody>
          <a:bodyPr>
            <a:normAutofit fontScale="25000" lnSpcReduction="20000"/>
          </a:bodyPr>
          <a:lstStyle/>
          <a:p>
            <a:r>
              <a:rPr lang="en-US" sz="9600" dirty="0" smtClean="0"/>
              <a:t>Since the Holy Spirit is at work in our lives, and He overcomes all, then, we too, overcome all as well.  Since nothing binds Him, including death, then nothing binds us, even death.</a:t>
            </a:r>
          </a:p>
          <a:p>
            <a:r>
              <a:rPr lang="en-US" sz="9600" dirty="0" smtClean="0"/>
              <a:t>We not only are free from fear of anything, we are sure of our inheritance.  This includes heaven and God Himself.  The purpose for our creation is restored; we are one with God!</a:t>
            </a:r>
          </a:p>
          <a:p>
            <a:endParaRPr lang="en-US" dirty="0"/>
          </a:p>
        </p:txBody>
      </p:sp>
      <p:sp>
        <p:nvSpPr>
          <p:cNvPr id="4" name="Content Placeholder 3"/>
          <p:cNvSpPr>
            <a:spLocks noGrp="1"/>
          </p:cNvSpPr>
          <p:nvPr>
            <p:ph sz="half" idx="2"/>
          </p:nvPr>
        </p:nvSpPr>
        <p:spPr/>
        <p:txBody>
          <a:bodyPr>
            <a:noAutofit/>
          </a:bodyPr>
          <a:lstStyle/>
          <a:p>
            <a:r>
              <a:rPr lang="en-US" sz="2400" dirty="0" smtClean="0"/>
              <a:t>“For God hath not given us the spirit of fear; but of power, and of love, and of a sound mind.”  2 Timothy 1:7</a:t>
            </a:r>
          </a:p>
          <a:p>
            <a:r>
              <a:rPr lang="en-US" sz="2400" dirty="0" smtClean="0"/>
              <a:t>“And he laid his right hand upon me, saying unto me, Fear not; I am the first and the last: </a:t>
            </a:r>
            <a:r>
              <a:rPr lang="en-US" sz="2400" dirty="0"/>
              <a:t> </a:t>
            </a:r>
            <a:r>
              <a:rPr lang="en-US" sz="2400" dirty="0" smtClean="0"/>
              <a:t>I am he that liveth, and was dead; and, behold, I am alive for evermore, Amen; and have the keys of hell and of death.”  Revelation 1:18,19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572000" cy="1143000"/>
          </a:xfrm>
        </p:spPr>
        <p:txBody>
          <a:bodyPr>
            <a:normAutofit fontScale="90000"/>
          </a:bodyPr>
          <a:lstStyle/>
          <a:p>
            <a:r>
              <a:rPr lang="en-US" u="sng" dirty="0" smtClean="0"/>
              <a:t>Heirs to the Kingdom</a:t>
            </a:r>
            <a:endParaRPr lang="en-US" u="sng" dirty="0"/>
          </a:p>
        </p:txBody>
      </p:sp>
      <p:sp>
        <p:nvSpPr>
          <p:cNvPr id="4" name="Content Placeholder 3"/>
          <p:cNvSpPr>
            <a:spLocks noGrp="1"/>
          </p:cNvSpPr>
          <p:nvPr>
            <p:ph sz="half" idx="2"/>
          </p:nvPr>
        </p:nvSpPr>
        <p:spPr>
          <a:xfrm>
            <a:off x="4648200" y="0"/>
            <a:ext cx="4495800" cy="6126163"/>
          </a:xfrm>
        </p:spPr>
        <p:txBody>
          <a:bodyPr>
            <a:normAutofit fontScale="92500" lnSpcReduction="20000"/>
          </a:bodyPr>
          <a:lstStyle/>
          <a:p>
            <a:r>
              <a:rPr lang="en-US" dirty="0" smtClean="0"/>
              <a:t>The sufferings in the now can’t compare with the treasures that are ours as we learn of God and all He is to us!</a:t>
            </a:r>
          </a:p>
          <a:p>
            <a:r>
              <a:rPr lang="en-US" dirty="0" smtClean="0"/>
              <a:t>“He came unto his own, and his own received him not. But as many as received him, to them </a:t>
            </a:r>
            <a:r>
              <a:rPr lang="en-US" u="sng" dirty="0" smtClean="0"/>
              <a:t>gave he power to become the sons of God, </a:t>
            </a:r>
            <a:r>
              <a:rPr lang="en-US" dirty="0" smtClean="0"/>
              <a:t>even to them that believe on his name:  Which were born, not of blood, nor of the will of the flesh, nor of the will of man, but of God.”  John 1:11-13</a:t>
            </a:r>
          </a:p>
          <a:p>
            <a:r>
              <a:rPr lang="en-US" dirty="0" smtClean="0"/>
              <a:t>Heaven begins with Christ NOW!</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447800"/>
            <a:ext cx="4800600" cy="5410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0"/>
            <a:ext cx="4724400" cy="1143000"/>
          </a:xfrm>
        </p:spPr>
        <p:txBody>
          <a:bodyPr>
            <a:normAutofit fontScale="90000"/>
          </a:bodyPr>
          <a:lstStyle/>
          <a:p>
            <a:r>
              <a:rPr lang="en-US" u="sng" dirty="0" smtClean="0">
                <a:solidFill>
                  <a:schemeClr val="accent6">
                    <a:lumMod val="50000"/>
                  </a:schemeClr>
                </a:solidFill>
              </a:rPr>
              <a:t>Deliverance from Bondage</a:t>
            </a:r>
            <a:endParaRPr lang="en-US" u="sng" dirty="0">
              <a:solidFill>
                <a:schemeClr val="accent6">
                  <a:lumMod val="50000"/>
                </a:schemeClr>
              </a:solidFill>
            </a:endParaRPr>
          </a:p>
        </p:txBody>
      </p:sp>
      <p:sp>
        <p:nvSpPr>
          <p:cNvPr id="3" name="Content Placeholder 2"/>
          <p:cNvSpPr>
            <a:spLocks noGrp="1"/>
          </p:cNvSpPr>
          <p:nvPr>
            <p:ph sz="half" idx="1"/>
          </p:nvPr>
        </p:nvSpPr>
        <p:spPr>
          <a:xfrm>
            <a:off x="0" y="0"/>
            <a:ext cx="4495800" cy="6858000"/>
          </a:xfrm>
        </p:spPr>
        <p:txBody>
          <a:bodyPr>
            <a:noAutofit/>
          </a:bodyPr>
          <a:lstStyle/>
          <a:p>
            <a:pPr>
              <a:buNone/>
            </a:pPr>
            <a:r>
              <a:rPr lang="en-US" sz="2200" dirty="0" smtClean="0"/>
              <a:t>       </a:t>
            </a:r>
            <a:r>
              <a:rPr lang="en-US" sz="2100" dirty="0" smtClean="0"/>
              <a:t>“For the creature was made subject to vanity, not willingly, but by reason of him who hath subjected the same in hope,  Because </a:t>
            </a:r>
            <a:r>
              <a:rPr lang="en-US" sz="2100" u="sng" dirty="0" smtClean="0"/>
              <a:t>the creature itself also shall be delivered from the bondage of corruption into the glorious liberty of the children of God.</a:t>
            </a:r>
            <a:r>
              <a:rPr lang="en-US" sz="2100" dirty="0" smtClean="0"/>
              <a:t>  For we know that the whole creation groaneth and travaileth in pain together until now. </a:t>
            </a:r>
            <a:r>
              <a:rPr lang="en-US" sz="2100" dirty="0"/>
              <a:t> </a:t>
            </a:r>
            <a:r>
              <a:rPr lang="en-US" sz="2100" dirty="0" smtClean="0"/>
              <a:t>And not only they, but ourselves also, which have the firstfruits of the Spirit, even we ourselves groan within ourselves, waiting for the adoption, to wit, the redemption of our body.  For we are saved by hope: but hope that is seen is not hope: for what a man seeth, why doth he yet hope for?”  Romans 8:20-24</a:t>
            </a:r>
            <a:endParaRPr lang="en-US" sz="21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419600" y="1143000"/>
            <a:ext cx="4724400" cy="5715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rPr>
              <a:t>Absent from the Body</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2400" dirty="0" smtClean="0"/>
              <a:t>The fact that the Holy Spirit can bring deliverance from evil is awesome.  While this can be a reality, we still grieve because we remain in this mortal, carnal body.  However, we wait patiently for the giving of an immortal body at the return of Christ. </a:t>
            </a:r>
          </a:p>
          <a:p>
            <a:r>
              <a:rPr lang="en-US" sz="2400" dirty="0" smtClean="0"/>
              <a:t> “For we that are in this tabernacle do groan, being burdened: not for that we would be unclothed, but clothed upon, that mortality might be swallowed up of life. Now he that hath wrought us for the selfsame thing is God, who also hath given unto us the earnest of the Spirit. Therefore we are always confident, knowing that, whilst we are at home in the body, we are absent from the Lord:  (For we walk by faith, not by sight:)  We are confident, I say, and willing rather to be absent from the body, and to be present with the Lord.  Wherefore we labour, that, whether present or absent, we may be accepted of him.”  2Corinthians 5:4-9</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24400" cy="1417638"/>
          </a:xfrm>
        </p:spPr>
        <p:txBody>
          <a:bodyPr>
            <a:normAutofit fontScale="90000"/>
          </a:bodyPr>
          <a:lstStyle/>
          <a:p>
            <a:r>
              <a:rPr lang="en-US" u="sng" dirty="0" smtClean="0">
                <a:solidFill>
                  <a:srgbClr val="FF0000"/>
                </a:solidFill>
                <a:latin typeface="Algerian" pitchFamily="82" charset="0"/>
              </a:rPr>
              <a:t>Spirit and power</a:t>
            </a:r>
            <a:endParaRPr lang="en-US" u="sng" dirty="0">
              <a:solidFill>
                <a:srgbClr val="FF0000"/>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Autofit/>
          </a:bodyPr>
          <a:lstStyle/>
          <a:p>
            <a:r>
              <a:rPr lang="en-US" sz="1900" dirty="0" smtClean="0"/>
              <a:t>“The Spirit was to be given as a regenerating agent, and without this the sacrifice of Christ would have been of no avail. The power of evil had been strengthening for centuries, and the submission of men to this satanic captivity was amazing. Sin could be resisted and overcome only through the mighty agency of the Third Person of the Godhead, who would come with no modified energy, but in the fullness of divine power. It is the Spirit that makes effectual what has been wrought out by the world's Redeemer. It is by the Spirit that the heart is made pure. Through the Spirit the believer becomes a partaker of the divine nature. Christ has given His Spirit as a divine power to overcome all hereditary and cultivated tendencies to evil, and to impress His own character upon His church.”  DA, pg. 671</a:t>
            </a:r>
            <a:endParaRPr lang="en-US" sz="19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990600"/>
            <a:ext cx="4572000" cy="5867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Hope Today</a:t>
            </a:r>
            <a:endParaRPr lang="en-US" u="sng" dirty="0">
              <a:solidFill>
                <a:srgbClr val="FF0000"/>
              </a:solidFill>
            </a:endParaRPr>
          </a:p>
        </p:txBody>
      </p:sp>
      <p:sp>
        <p:nvSpPr>
          <p:cNvPr id="3" name="Content Placeholder 2"/>
          <p:cNvSpPr>
            <a:spLocks noGrp="1"/>
          </p:cNvSpPr>
          <p:nvPr>
            <p:ph sz="half" idx="1"/>
          </p:nvPr>
        </p:nvSpPr>
        <p:spPr/>
        <p:txBody>
          <a:bodyPr>
            <a:normAutofit fontScale="62500" lnSpcReduction="20000"/>
          </a:bodyPr>
          <a:lstStyle/>
          <a:p>
            <a:r>
              <a:rPr lang="en-US" sz="3800" dirty="0" smtClean="0"/>
              <a:t>One day very soon hope too will be swallowed up.  Hope is the assurance of something we do not have, but know that we will one day possess it.  </a:t>
            </a:r>
          </a:p>
          <a:p>
            <a:r>
              <a:rPr lang="en-US" sz="3800" dirty="0" smtClean="0"/>
              <a:t>“Now faith is the substance of things hoped for, the evidence of things not seen.”  Hebrews 11:1</a:t>
            </a:r>
          </a:p>
          <a:p>
            <a:r>
              <a:rPr lang="en-US" sz="3800" dirty="0" smtClean="0"/>
              <a:t>The Holy Spirit assures us of future glory and eternity by His presence with us now to fight against sin</a:t>
            </a:r>
            <a:r>
              <a:rPr lang="en-US" dirty="0" smtClean="0"/>
              <a:t>.</a:t>
            </a:r>
            <a:endParaRPr lang="en-US" dirty="0"/>
          </a:p>
        </p:txBody>
      </p:sp>
      <p:sp>
        <p:nvSpPr>
          <p:cNvPr id="4" name="Content Placeholder 3"/>
          <p:cNvSpPr>
            <a:spLocks noGrp="1"/>
          </p:cNvSpPr>
          <p:nvPr>
            <p:ph sz="half" idx="2"/>
          </p:nvPr>
        </p:nvSpPr>
        <p:spPr>
          <a:xfrm>
            <a:off x="4648200" y="1143000"/>
            <a:ext cx="4495800" cy="4983163"/>
          </a:xfrm>
        </p:spPr>
        <p:txBody>
          <a:bodyPr>
            <a:noAutofit/>
          </a:bodyPr>
          <a:lstStyle/>
          <a:p>
            <a:r>
              <a:rPr lang="en-US" sz="2000" dirty="0" smtClean="0"/>
              <a:t>“By His perfect obedience He has made it possible for every human being to obey God's commandments. When we submit ourselves to Christ, the heart is united with His heart, the will is merged in His will, the mind becomes one with His mind, the thoughts are brought into captivity to Him; we live His life. This is what it means to be clothed with the garment of His righteousness. Then as the Lord looks upon us He sees, not the fig-leaf garment, not the nakedness and deformity of sin, but His own robe of righteousness, which is perfect obedience to the law of Jehovah.”  COL, pg. 312</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2120</TotalTime>
  <Words>2821</Words>
  <Application>Microsoft Office PowerPoint</Application>
  <PresentationFormat>On-screen Show (4:3)</PresentationFormat>
  <Paragraphs>58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Romans, pt. 16</vt:lpstr>
      <vt:lpstr>Review of Romans 8:1-14</vt:lpstr>
      <vt:lpstr>No Fear</vt:lpstr>
      <vt:lpstr>Children of God</vt:lpstr>
      <vt:lpstr>Heirs to the Kingdom</vt:lpstr>
      <vt:lpstr>Deliverance from Bondage</vt:lpstr>
      <vt:lpstr>Absent from the Body</vt:lpstr>
      <vt:lpstr>Spirit and power</vt:lpstr>
      <vt:lpstr>Hope Today</vt:lpstr>
      <vt:lpstr>Our Intercessor</vt:lpstr>
      <vt:lpstr>All Things</vt:lpstr>
      <vt:lpstr>Perfect in Time</vt:lpstr>
      <vt:lpstr>Predestination</vt:lpstr>
      <vt:lpstr>Foreknowledge, but not force</vt:lpstr>
      <vt:lpstr>He Forces no Man, but Knows Everyone</vt:lpstr>
      <vt:lpstr>God takes care </vt:lpstr>
      <vt:lpstr>God’s Tenderness</vt:lpstr>
      <vt:lpstr>Precious</vt:lpstr>
      <vt:lpstr>Nothing Can Separate Us</vt:lpstr>
      <vt:lpstr>One Thing Can</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pt. 16</dc:title>
  <dc:creator>Dad</dc:creator>
  <cp:lastModifiedBy>Dad</cp:lastModifiedBy>
  <cp:revision>8</cp:revision>
  <dcterms:created xsi:type="dcterms:W3CDTF">2010-02-03T11:42:57Z</dcterms:created>
  <dcterms:modified xsi:type="dcterms:W3CDTF">2010-02-06T13:47:54Z</dcterms:modified>
</cp:coreProperties>
</file>