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4" r:id="rId4"/>
    <p:sldId id="270" r:id="rId5"/>
    <p:sldId id="271" r:id="rId6"/>
    <p:sldId id="272" r:id="rId7"/>
    <p:sldId id="273" r:id="rId8"/>
    <p:sldId id="257" r:id="rId9"/>
    <p:sldId id="258" r:id="rId10"/>
    <p:sldId id="259" r:id="rId11"/>
    <p:sldId id="260" r:id="rId12"/>
    <p:sldId id="261" r:id="rId13"/>
    <p:sldId id="262" r:id="rId14"/>
    <p:sldId id="263" r:id="rId15"/>
    <p:sldId id="264" r:id="rId16"/>
    <p:sldId id="266" r:id="rId17"/>
    <p:sldId id="265" r:id="rId18"/>
    <p:sldId id="268"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126" y="7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BF8A2C-61CD-4DB0-B8F0-90A206A150EC}"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31576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F8A2C-61CD-4DB0-B8F0-90A206A150EC}"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207103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F8A2C-61CD-4DB0-B8F0-90A206A150EC}"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2758376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BF8A2C-61CD-4DB0-B8F0-90A206A150EC}"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126352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BF8A2C-61CD-4DB0-B8F0-90A206A150EC}" type="datetimeFigureOut">
              <a:rPr lang="en-US" smtClean="0"/>
              <a:t>8/22/2018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288358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BF8A2C-61CD-4DB0-B8F0-90A206A150EC}"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446101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BF8A2C-61CD-4DB0-B8F0-90A206A150EC}" type="datetimeFigureOut">
              <a:rPr lang="en-US" smtClean="0"/>
              <a:t>8/22/2018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1793452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BF8A2C-61CD-4DB0-B8F0-90A206A150EC}" type="datetimeFigureOut">
              <a:rPr lang="en-US" smtClean="0"/>
              <a:t>8/22/2018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1384983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F8A2C-61CD-4DB0-B8F0-90A206A150EC}" type="datetimeFigureOut">
              <a:rPr lang="en-US" smtClean="0"/>
              <a:t>8/22/2018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877060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BF8A2C-61CD-4DB0-B8F0-90A206A150EC}"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884038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2BF8A2C-61CD-4DB0-B8F0-90A206A150EC}" type="datetimeFigureOut">
              <a:rPr lang="en-US" smtClean="0"/>
              <a:t>8/22/2018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DF6011-8081-48C5-B896-13F8CC1FA4F6}" type="slidenum">
              <a:rPr lang="en-US" smtClean="0"/>
              <a:t>‹#›</a:t>
            </a:fld>
            <a:endParaRPr lang="en-US"/>
          </a:p>
        </p:txBody>
      </p:sp>
    </p:spTree>
    <p:extLst>
      <p:ext uri="{BB962C8B-B14F-4D97-AF65-F5344CB8AC3E}">
        <p14:creationId xmlns:p14="http://schemas.microsoft.com/office/powerpoint/2010/main" val="55641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BF8A2C-61CD-4DB0-B8F0-90A206A150EC}" type="datetimeFigureOut">
              <a:rPr lang="en-US" smtClean="0"/>
              <a:t>8/22/2018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DF6011-8081-48C5-B896-13F8CC1FA4F6}" type="slidenum">
              <a:rPr lang="en-US" smtClean="0"/>
              <a:t>‹#›</a:t>
            </a:fld>
            <a:endParaRPr lang="en-US"/>
          </a:p>
        </p:txBody>
      </p:sp>
    </p:spTree>
    <p:extLst>
      <p:ext uri="{BB962C8B-B14F-4D97-AF65-F5344CB8AC3E}">
        <p14:creationId xmlns:p14="http://schemas.microsoft.com/office/powerpoint/2010/main" val="2684522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solidFill>
                  <a:srgbClr val="FF0000"/>
                </a:solidFill>
              </a:rPr>
              <a:t>Omega Octopus</a:t>
            </a:r>
            <a:endParaRPr lang="en-US" b="1" i="1" u="sng"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6034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lstStyle/>
          <a:p>
            <a:r>
              <a:rPr lang="en-US" dirty="0" smtClean="0"/>
              <a:t>                                    </a:t>
            </a:r>
            <a:r>
              <a:rPr lang="en-US" b="1" i="1" u="sng" dirty="0" smtClean="0">
                <a:solidFill>
                  <a:srgbClr val="0070C0"/>
                </a:solidFill>
              </a:rPr>
              <a:t>Wow </a:t>
            </a:r>
            <a:endParaRPr lang="en-US" b="1" i="1" u="sng" dirty="0">
              <a:solidFill>
                <a:srgbClr val="0070C0"/>
              </a:solidFill>
            </a:endParaRPr>
          </a:p>
        </p:txBody>
      </p:sp>
      <p:sp>
        <p:nvSpPr>
          <p:cNvPr id="3" name="Content Placeholder 2"/>
          <p:cNvSpPr>
            <a:spLocks noGrp="1"/>
          </p:cNvSpPr>
          <p:nvPr>
            <p:ph sz="half" idx="1"/>
          </p:nvPr>
        </p:nvSpPr>
        <p:spPr>
          <a:xfrm>
            <a:off x="0" y="596900"/>
            <a:ext cx="6172200" cy="6261100"/>
          </a:xfrm>
        </p:spPr>
        <p:txBody>
          <a:bodyPr>
            <a:normAutofit/>
          </a:bodyPr>
          <a:lstStyle/>
          <a:p>
            <a:r>
              <a:rPr lang="en-US" sz="4000" dirty="0" smtClean="0"/>
              <a:t>Ellen White was not inspired when she wrote her comments on Kellogg’s book.  She got the information from Willie White or from A.G. Daniels.  The analysis came from someone else and not from the Lord!  Wow!  Have you ever heard that?</a:t>
            </a:r>
            <a:endParaRPr lang="en-US" sz="4000" dirty="0"/>
          </a:p>
        </p:txBody>
      </p:sp>
      <p:pic>
        <p:nvPicPr>
          <p:cNvPr id="5" name="Content Placeholder 4"/>
          <p:cNvPicPr>
            <a:picLocks noGrp="1" noChangeAspect="1"/>
          </p:cNvPicPr>
          <p:nvPr>
            <p:ph sz="half" idx="2"/>
          </p:nvPr>
        </p:nvPicPr>
        <p:blipFill>
          <a:blip r:embed="rId2"/>
          <a:stretch>
            <a:fillRect/>
          </a:stretch>
        </p:blipFill>
        <p:spPr>
          <a:xfrm>
            <a:off x="6057900" y="698500"/>
            <a:ext cx="6134100" cy="6159500"/>
          </a:xfrm>
          <a:prstGeom prst="rect">
            <a:avLst/>
          </a:prstGeom>
        </p:spPr>
      </p:pic>
    </p:spTree>
    <p:extLst>
      <p:ext uri="{BB962C8B-B14F-4D97-AF65-F5344CB8AC3E}">
        <p14:creationId xmlns:p14="http://schemas.microsoft.com/office/powerpoint/2010/main" val="42780752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98499"/>
          </a:xfrm>
        </p:spPr>
        <p:txBody>
          <a:bodyPr>
            <a:normAutofit/>
          </a:bodyPr>
          <a:lstStyle/>
          <a:p>
            <a:r>
              <a:rPr lang="en-US" dirty="0" smtClean="0"/>
              <a:t>                 </a:t>
            </a:r>
            <a:r>
              <a:rPr lang="en-US" b="1" i="1" u="sng" dirty="0" smtClean="0">
                <a:solidFill>
                  <a:srgbClr val="0070C0"/>
                </a:solidFill>
              </a:rPr>
              <a:t>Could We Let it Happen again?</a:t>
            </a:r>
            <a:endParaRPr lang="en-US" b="1" i="1" u="sng" dirty="0">
              <a:solidFill>
                <a:srgbClr val="0070C0"/>
              </a:solidFill>
            </a:endParaRPr>
          </a:p>
        </p:txBody>
      </p:sp>
      <p:pic>
        <p:nvPicPr>
          <p:cNvPr id="5" name="Content Placeholder 4"/>
          <p:cNvPicPr>
            <a:picLocks noGrp="1" noChangeAspect="1"/>
          </p:cNvPicPr>
          <p:nvPr>
            <p:ph sz="half" idx="1"/>
          </p:nvPr>
        </p:nvPicPr>
        <p:blipFill>
          <a:blip r:embed="rId2"/>
          <a:stretch>
            <a:fillRect/>
          </a:stretch>
        </p:blipFill>
        <p:spPr>
          <a:xfrm>
            <a:off x="1" y="698500"/>
            <a:ext cx="6375400" cy="6159500"/>
          </a:xfrm>
          <a:prstGeom prst="rect">
            <a:avLst/>
          </a:prstGeom>
        </p:spPr>
      </p:pic>
      <p:sp>
        <p:nvSpPr>
          <p:cNvPr id="4" name="Content Placeholder 3"/>
          <p:cNvSpPr>
            <a:spLocks noGrp="1"/>
          </p:cNvSpPr>
          <p:nvPr>
            <p:ph sz="half" idx="2"/>
          </p:nvPr>
        </p:nvSpPr>
        <p:spPr>
          <a:xfrm>
            <a:off x="6172200" y="584200"/>
            <a:ext cx="6019800" cy="6273799"/>
          </a:xfrm>
        </p:spPr>
        <p:txBody>
          <a:bodyPr>
            <a:normAutofit/>
          </a:bodyPr>
          <a:lstStyle/>
          <a:p>
            <a:r>
              <a:rPr lang="en-US" sz="4000" dirty="0" smtClean="0"/>
              <a:t>The Alpha of Apostasy had that element in it.  Taking something that Ellen white said that was so clear and simple and saying,  “What Ellen White said on that subject was not inspired.  That came from someone else. Either Willie White or A.G. Daniels told her that!”  </a:t>
            </a:r>
            <a:endParaRPr lang="en-US" sz="4000" dirty="0"/>
          </a:p>
        </p:txBody>
      </p:sp>
    </p:spTree>
    <p:extLst>
      <p:ext uri="{BB962C8B-B14F-4D97-AF65-F5344CB8AC3E}">
        <p14:creationId xmlns:p14="http://schemas.microsoft.com/office/powerpoint/2010/main" val="513995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863599"/>
          </a:xfrm>
        </p:spPr>
        <p:txBody>
          <a:bodyPr/>
          <a:lstStyle/>
          <a:p>
            <a:r>
              <a:rPr lang="en-US" dirty="0" smtClean="0"/>
              <a:t>    </a:t>
            </a:r>
            <a:r>
              <a:rPr lang="en-US" b="1" i="1" u="sng" dirty="0" smtClean="0">
                <a:solidFill>
                  <a:srgbClr val="FF0000"/>
                </a:solidFill>
              </a:rPr>
              <a:t>We Have Done Worse in the Omega of Apostasy!</a:t>
            </a:r>
            <a:endParaRPr lang="en-US" b="1" i="1" u="sng" dirty="0">
              <a:solidFill>
                <a:srgbClr val="FF0000"/>
              </a:solidFill>
            </a:endParaRPr>
          </a:p>
        </p:txBody>
      </p:sp>
      <p:sp>
        <p:nvSpPr>
          <p:cNvPr id="3" name="Content Placeholder 2"/>
          <p:cNvSpPr>
            <a:spLocks noGrp="1"/>
          </p:cNvSpPr>
          <p:nvPr>
            <p:ph idx="1"/>
          </p:nvPr>
        </p:nvSpPr>
        <p:spPr>
          <a:xfrm>
            <a:off x="0" y="736600"/>
            <a:ext cx="12192000" cy="6121400"/>
          </a:xfrm>
        </p:spPr>
        <p:txBody>
          <a:bodyPr>
            <a:noAutofit/>
          </a:bodyPr>
          <a:lstStyle/>
          <a:p>
            <a:r>
              <a:rPr lang="en-US" sz="3200" dirty="0" smtClean="0"/>
              <a:t>How many have I heard a well meaning Adventist say those words?  Just recently, a gentleman brought up the idea that the issue of the Godhead was something promoted by Leroy Froom.  He is the one to blame for this idea.  I said, “No, it was something very clearly stated by Ellen White.  I mentioned Evangelism, pgs. 615-617 where it says</a:t>
            </a:r>
            <a:r>
              <a:rPr lang="en-US" sz="3200" dirty="0"/>
              <a:t>, “</a:t>
            </a:r>
            <a:r>
              <a:rPr lang="en-US" sz="3200" b="1" i="1" u="sng" dirty="0">
                <a:solidFill>
                  <a:srgbClr val="FF0000"/>
                </a:solidFill>
              </a:rPr>
              <a:t>The Father is all the fullness of the Godhead bodily</a:t>
            </a:r>
            <a:r>
              <a:rPr lang="en-US" sz="3200" dirty="0"/>
              <a:t>, and is invisible to mortal </a:t>
            </a:r>
            <a:r>
              <a:rPr lang="en-US" sz="3200" dirty="0" smtClean="0"/>
              <a:t>sight. </a:t>
            </a:r>
            <a:r>
              <a:rPr lang="en-US" sz="3200" b="1" i="1" u="sng" dirty="0" smtClean="0">
                <a:solidFill>
                  <a:srgbClr val="0070C0"/>
                </a:solidFill>
              </a:rPr>
              <a:t>The </a:t>
            </a:r>
            <a:r>
              <a:rPr lang="en-US" sz="3200" b="1" i="1" u="sng" dirty="0">
                <a:solidFill>
                  <a:srgbClr val="0070C0"/>
                </a:solidFill>
              </a:rPr>
              <a:t>Son is all the fullness of the Godhead manifested</a:t>
            </a:r>
            <a:r>
              <a:rPr lang="en-US" sz="3200" dirty="0"/>
              <a:t>. The Word of God declares Him to be "the express image of His person." "God so loved the world, that He gave His only-begotten Son, that whosoever believeth in Him should not perish, but </a:t>
            </a:r>
            <a:r>
              <a:rPr lang="en-US" sz="3200" dirty="0" smtClean="0"/>
              <a:t>have everlasting </a:t>
            </a:r>
            <a:r>
              <a:rPr lang="en-US" sz="3200" dirty="0"/>
              <a:t>life." Here is shown the personality of the </a:t>
            </a:r>
            <a:r>
              <a:rPr lang="en-US" sz="3200" dirty="0" smtClean="0"/>
              <a:t>Father. </a:t>
            </a:r>
            <a:r>
              <a:rPr lang="en-US" sz="3200" b="1" i="1" u="sng" dirty="0" smtClean="0">
                <a:solidFill>
                  <a:srgbClr val="00B050"/>
                </a:solidFill>
              </a:rPr>
              <a:t>The </a:t>
            </a:r>
            <a:r>
              <a:rPr lang="en-US" sz="3200" b="1" i="1" u="sng" dirty="0">
                <a:solidFill>
                  <a:srgbClr val="00B050"/>
                </a:solidFill>
              </a:rPr>
              <a:t>Comforter that Christ promised to send after He ascended to heaven, is the Spirit in all the fullness of the Godhead</a:t>
            </a:r>
            <a:r>
              <a:rPr lang="en-US" sz="3200" dirty="0"/>
              <a:t>, making manifest the power of divine grace to all who receive and believe in Christ as a personal </a:t>
            </a:r>
            <a:r>
              <a:rPr lang="en-US" sz="3200" dirty="0" smtClean="0"/>
              <a:t>Savior.”</a:t>
            </a:r>
            <a:endParaRPr lang="en-US" sz="3200" dirty="0"/>
          </a:p>
        </p:txBody>
      </p:sp>
    </p:spTree>
    <p:extLst>
      <p:ext uri="{BB962C8B-B14F-4D97-AF65-F5344CB8AC3E}">
        <p14:creationId xmlns:p14="http://schemas.microsoft.com/office/powerpoint/2010/main" val="3326964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C00000"/>
                </a:solidFill>
              </a:rPr>
              <a:t>His Response</a:t>
            </a:r>
            <a:endParaRPr lang="en-US" b="1" i="1" u="sng" dirty="0">
              <a:solidFill>
                <a:srgbClr val="C00000"/>
              </a:solidFill>
            </a:endParaRPr>
          </a:p>
        </p:txBody>
      </p:sp>
      <p:sp>
        <p:nvSpPr>
          <p:cNvPr id="3" name="Content Placeholder 2"/>
          <p:cNvSpPr>
            <a:spLocks noGrp="1"/>
          </p:cNvSpPr>
          <p:nvPr>
            <p:ph sz="half" idx="1"/>
          </p:nvPr>
        </p:nvSpPr>
        <p:spPr>
          <a:xfrm>
            <a:off x="0" y="736600"/>
            <a:ext cx="6172200" cy="6121400"/>
          </a:xfrm>
        </p:spPr>
        <p:txBody>
          <a:bodyPr>
            <a:normAutofit fontScale="92500" lnSpcReduction="20000"/>
          </a:bodyPr>
          <a:lstStyle/>
          <a:p>
            <a:r>
              <a:rPr lang="en-US" dirty="0" smtClean="0"/>
              <a:t>His response, “Evangelism is a compilation of EGW and the compiler was Leroy Froom.  Froom finagled that book.  Clearly, Ellen White did not say that!”  Wow! The man who said that was guilty of plagiarism; he took that comment straight from Kellogg.  The spirit of the Alpha of apostasy lives today in the Omega and one of the Omega’s tentacles is making of none effect the Spirit of Prophecy</a:t>
            </a:r>
            <a:r>
              <a:rPr lang="en-US" dirty="0"/>
              <a:t>. </a:t>
            </a:r>
            <a:endParaRPr lang="en-US" dirty="0" smtClean="0"/>
          </a:p>
          <a:p>
            <a:r>
              <a:rPr lang="en-US" dirty="0" smtClean="0"/>
              <a:t>“</a:t>
            </a:r>
            <a:r>
              <a:rPr lang="en-US" dirty="0"/>
              <a:t>Satan is . . . constantly pressing in the spurious--to lead away from the truth. The very last deception of Satan will be to make of none effect the testimony of the Spirit of God. "Where there is no vision, the people perish" (Prov. 29:18). Satan will work ingeniously, in different ways and through different agencies, to unsettle the confidence of God's remnant people in the true testimony.-- Letter 12, 1890.</a:t>
            </a:r>
          </a:p>
        </p:txBody>
      </p:sp>
      <p:pic>
        <p:nvPicPr>
          <p:cNvPr id="5" name="Content Placeholder 4"/>
          <p:cNvPicPr>
            <a:picLocks noGrp="1" noChangeAspect="1"/>
          </p:cNvPicPr>
          <p:nvPr>
            <p:ph sz="half" idx="2"/>
          </p:nvPr>
        </p:nvPicPr>
        <p:blipFill>
          <a:blip r:embed="rId2"/>
          <a:stretch>
            <a:fillRect/>
          </a:stretch>
        </p:blipFill>
        <p:spPr>
          <a:xfrm>
            <a:off x="6273800" y="635000"/>
            <a:ext cx="5918200" cy="6223000"/>
          </a:xfrm>
          <a:prstGeom prst="rect">
            <a:avLst/>
          </a:prstGeom>
        </p:spPr>
      </p:pic>
    </p:spTree>
    <p:extLst>
      <p:ext uri="{BB962C8B-B14F-4D97-AF65-F5344CB8AC3E}">
        <p14:creationId xmlns:p14="http://schemas.microsoft.com/office/powerpoint/2010/main" val="1421217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25499"/>
          </a:xfrm>
        </p:spPr>
        <p:txBody>
          <a:bodyPr/>
          <a:lstStyle/>
          <a:p>
            <a:r>
              <a:rPr lang="en-US" dirty="0" smtClean="0"/>
              <a:t>                      </a:t>
            </a:r>
            <a:r>
              <a:rPr lang="en-US" b="1" i="1" u="sng" dirty="0" smtClean="0">
                <a:solidFill>
                  <a:srgbClr val="7030A0"/>
                </a:solidFill>
                <a:latin typeface="Algerian" panose="04020705040A02060702" pitchFamily="82" charset="0"/>
              </a:rPr>
              <a:t>That Mentality</a:t>
            </a:r>
            <a:endParaRPr lang="en-US" b="1" i="1" u="sng" dirty="0">
              <a:solidFill>
                <a:srgbClr val="7030A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1" y="698500"/>
            <a:ext cx="6388100" cy="6159499"/>
          </a:xfrm>
          <a:prstGeom prst="rect">
            <a:avLst/>
          </a:prstGeom>
        </p:spPr>
      </p:pic>
      <p:sp>
        <p:nvSpPr>
          <p:cNvPr id="4" name="Content Placeholder 3"/>
          <p:cNvSpPr>
            <a:spLocks noGrp="1"/>
          </p:cNvSpPr>
          <p:nvPr>
            <p:ph sz="half" idx="2"/>
          </p:nvPr>
        </p:nvSpPr>
        <p:spPr>
          <a:xfrm>
            <a:off x="6172200" y="698500"/>
            <a:ext cx="6019800" cy="6159500"/>
          </a:xfrm>
        </p:spPr>
        <p:txBody>
          <a:bodyPr/>
          <a:lstStyle/>
          <a:p>
            <a:r>
              <a:rPr lang="en-US" dirty="0" smtClean="0"/>
              <a:t>If you do not like what the SOP has to say about:</a:t>
            </a:r>
          </a:p>
          <a:p>
            <a:r>
              <a:rPr lang="en-US" dirty="0" smtClean="0"/>
              <a:t>1. the harm of eating flesh food.</a:t>
            </a:r>
          </a:p>
          <a:p>
            <a:r>
              <a:rPr lang="en-US" dirty="0" smtClean="0"/>
              <a:t>2. the bad effects of competition.</a:t>
            </a:r>
          </a:p>
          <a:p>
            <a:r>
              <a:rPr lang="en-US" dirty="0" smtClean="0"/>
              <a:t>3. the false teaching over the Holy Spirit being just an influence.</a:t>
            </a:r>
          </a:p>
          <a:p>
            <a:r>
              <a:rPr lang="en-US" dirty="0" smtClean="0"/>
              <a:t>4. Sin can be overcome thru the power of Christ.</a:t>
            </a:r>
          </a:p>
          <a:p>
            <a:r>
              <a:rPr lang="en-US" dirty="0" smtClean="0"/>
              <a:t>5. the 2520 is wrong.</a:t>
            </a:r>
          </a:p>
          <a:p>
            <a:r>
              <a:rPr lang="en-US" dirty="0" smtClean="0"/>
              <a:t>6. the feast days are NOT binding.</a:t>
            </a:r>
          </a:p>
          <a:p>
            <a:r>
              <a:rPr lang="en-US" dirty="0" smtClean="0"/>
              <a:t>7. the papacy is still the antichrist.</a:t>
            </a:r>
          </a:p>
          <a:p>
            <a:r>
              <a:rPr lang="en-US" dirty="0" smtClean="0"/>
              <a:t>SOP did not write that, someone else did!</a:t>
            </a:r>
            <a:endParaRPr lang="en-US" dirty="0"/>
          </a:p>
        </p:txBody>
      </p:sp>
    </p:spTree>
    <p:extLst>
      <p:ext uri="{BB962C8B-B14F-4D97-AF65-F5344CB8AC3E}">
        <p14:creationId xmlns:p14="http://schemas.microsoft.com/office/powerpoint/2010/main" val="1128920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11199"/>
          </a:xfrm>
        </p:spPr>
        <p:txBody>
          <a:bodyPr/>
          <a:lstStyle/>
          <a:p>
            <a:r>
              <a:rPr lang="en-US" dirty="0" smtClean="0"/>
              <a:t>                             </a:t>
            </a:r>
            <a:r>
              <a:rPr lang="en-US" b="1" i="1" u="sng" dirty="0" smtClean="0">
                <a:solidFill>
                  <a:srgbClr val="7030A0"/>
                </a:solidFill>
              </a:rPr>
              <a:t>Church is Babylon</a:t>
            </a:r>
            <a:endParaRPr lang="en-US" b="1" i="1" u="sng" dirty="0">
              <a:solidFill>
                <a:srgbClr val="7030A0"/>
              </a:solidFill>
            </a:endParaRPr>
          </a:p>
        </p:txBody>
      </p:sp>
      <p:sp>
        <p:nvSpPr>
          <p:cNvPr id="3" name="Content Placeholder 2"/>
          <p:cNvSpPr>
            <a:spLocks noGrp="1"/>
          </p:cNvSpPr>
          <p:nvPr>
            <p:ph idx="1"/>
          </p:nvPr>
        </p:nvSpPr>
        <p:spPr>
          <a:xfrm>
            <a:off x="0" y="711200"/>
            <a:ext cx="12192000" cy="6146800"/>
          </a:xfrm>
        </p:spPr>
        <p:txBody>
          <a:bodyPr>
            <a:normAutofit/>
          </a:bodyPr>
          <a:lstStyle/>
          <a:p>
            <a:r>
              <a:rPr lang="en-US" dirty="0" smtClean="0"/>
              <a:t>Several years ago, I was having meetings in the northwest.  In a Q and A, a gentleman wanted to discuss the SDA Church being Babylon.  In several ways, I tried to share with him that the SOP is very clear that the SDA Church IS NOT BABYLON! I quoted Testimonies to Ministers, pg</a:t>
            </a:r>
            <a:r>
              <a:rPr lang="en-US" dirty="0"/>
              <a:t>. </a:t>
            </a:r>
            <a:r>
              <a:rPr lang="en-US" dirty="0" smtClean="0"/>
              <a:t>49,50 “There </a:t>
            </a:r>
            <a:r>
              <a:rPr lang="en-US" dirty="0"/>
              <a:t>is but one church in the world who are at the present </a:t>
            </a:r>
            <a:r>
              <a:rPr lang="en-US" dirty="0" smtClean="0"/>
              <a:t>time standing </a:t>
            </a:r>
            <a:r>
              <a:rPr lang="en-US" dirty="0"/>
              <a:t>in the breach, and making up the hedge, building up the </a:t>
            </a:r>
            <a:r>
              <a:rPr lang="en-US" dirty="0" smtClean="0"/>
              <a:t>old waste </a:t>
            </a:r>
            <a:r>
              <a:rPr lang="en-US" dirty="0"/>
              <a:t>places; and for any man to call the attention of the world and </a:t>
            </a:r>
            <a:r>
              <a:rPr lang="en-US" dirty="0" smtClean="0"/>
              <a:t>other churches </a:t>
            </a:r>
            <a:r>
              <a:rPr lang="en-US" dirty="0"/>
              <a:t>to this church, denouncing her as Babylon, is to do a work </a:t>
            </a:r>
            <a:r>
              <a:rPr lang="en-US" dirty="0" smtClean="0"/>
              <a:t>in harmony </a:t>
            </a:r>
            <a:r>
              <a:rPr lang="en-US" dirty="0"/>
              <a:t>with him who is the accuser of the brethren. Is it </a:t>
            </a:r>
            <a:r>
              <a:rPr lang="en-US" dirty="0" smtClean="0"/>
              <a:t>possible that </a:t>
            </a:r>
            <a:r>
              <a:rPr lang="en-US" dirty="0"/>
              <a:t>men will arise from among us, who speak perverse things, and </a:t>
            </a:r>
            <a:r>
              <a:rPr lang="en-US" dirty="0" smtClean="0"/>
              <a:t>give voice </a:t>
            </a:r>
            <a:r>
              <a:rPr lang="en-US" dirty="0"/>
              <a:t>to the very sentiments that Satan would have disseminated in </a:t>
            </a:r>
            <a:r>
              <a:rPr lang="en-US" dirty="0" smtClean="0"/>
              <a:t>the world </a:t>
            </a:r>
            <a:r>
              <a:rPr lang="en-US" dirty="0"/>
              <a:t>in regard to </a:t>
            </a:r>
            <a:r>
              <a:rPr lang="en-US" dirty="0" smtClean="0"/>
              <a:t>those who </a:t>
            </a:r>
            <a:r>
              <a:rPr lang="en-US" dirty="0"/>
              <a:t>keep the commandments of God, and have the faith of Jesus? </a:t>
            </a:r>
            <a:r>
              <a:rPr lang="en-US" dirty="0" smtClean="0"/>
              <a:t>Is there </a:t>
            </a:r>
            <a:r>
              <a:rPr lang="en-US" dirty="0"/>
              <a:t>not work enough to satisfy your zeal in presenting the truth </a:t>
            </a:r>
            <a:r>
              <a:rPr lang="en-US" dirty="0" smtClean="0"/>
              <a:t>to those </a:t>
            </a:r>
            <a:r>
              <a:rPr lang="en-US" dirty="0"/>
              <a:t>who are in the darkness of error? As those who have been </a:t>
            </a:r>
            <a:r>
              <a:rPr lang="en-US" dirty="0" smtClean="0"/>
              <a:t>made stewards </a:t>
            </a:r>
            <a:r>
              <a:rPr lang="en-US" dirty="0"/>
              <a:t>of means and ability, you have been misapplying your </a:t>
            </a:r>
            <a:r>
              <a:rPr lang="en-US" dirty="0" smtClean="0"/>
              <a:t>Lord’s goods </a:t>
            </a:r>
            <a:r>
              <a:rPr lang="en-US" dirty="0"/>
              <a:t>in disseminating </a:t>
            </a:r>
            <a:r>
              <a:rPr lang="en-US" dirty="0" smtClean="0"/>
              <a:t>error.”</a:t>
            </a:r>
            <a:endParaRPr lang="en-US" dirty="0"/>
          </a:p>
        </p:txBody>
      </p:sp>
    </p:spTree>
    <p:extLst>
      <p:ext uri="{BB962C8B-B14F-4D97-AF65-F5344CB8AC3E}">
        <p14:creationId xmlns:p14="http://schemas.microsoft.com/office/powerpoint/2010/main" val="395164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092199"/>
          </a:xfrm>
        </p:spPr>
        <p:txBody>
          <a:bodyPr/>
          <a:lstStyle/>
          <a:p>
            <a:r>
              <a:rPr lang="en-US" dirty="0" smtClean="0"/>
              <a:t>                       </a:t>
            </a:r>
            <a:endParaRPr lang="en-US" dirty="0"/>
          </a:p>
        </p:txBody>
      </p:sp>
      <p:sp>
        <p:nvSpPr>
          <p:cNvPr id="3" name="Content Placeholder 2"/>
          <p:cNvSpPr>
            <a:spLocks noGrp="1"/>
          </p:cNvSpPr>
          <p:nvPr>
            <p:ph sz="half" idx="1"/>
          </p:nvPr>
        </p:nvSpPr>
        <p:spPr>
          <a:xfrm>
            <a:off x="0" y="0"/>
            <a:ext cx="6019800" cy="6857999"/>
          </a:xfrm>
        </p:spPr>
        <p:txBody>
          <a:bodyPr>
            <a:noAutofit/>
          </a:bodyPr>
          <a:lstStyle/>
          <a:p>
            <a:r>
              <a:rPr lang="en-US" sz="3600" dirty="0" smtClean="0"/>
              <a:t>The response back was, “Testimonies to Ministers was not written by Ellen White.  That book was done by Uriah Smith and Ellen White had nothing to do with it.”  I can justify throwing out anything and everything that Ellen </a:t>
            </a:r>
            <a:r>
              <a:rPr lang="en-US" sz="3600" dirty="0"/>
              <a:t>W</a:t>
            </a:r>
            <a:r>
              <a:rPr lang="en-US" sz="3600" dirty="0" smtClean="0"/>
              <a:t>hite said on any subject I want and say, ‘She didn’t write that.’  This is plagiarism, stolen from John Harvey Kellogg, and this is one of the major tentacles of Omega!</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19800" y="0"/>
            <a:ext cx="6172199" cy="6857999"/>
          </a:xfrm>
          <a:prstGeom prst="rect">
            <a:avLst/>
          </a:prstGeom>
        </p:spPr>
      </p:pic>
    </p:spTree>
    <p:extLst>
      <p:ext uri="{BB962C8B-B14F-4D97-AF65-F5344CB8AC3E}">
        <p14:creationId xmlns:p14="http://schemas.microsoft.com/office/powerpoint/2010/main" val="2531387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0"/>
            <a:ext cx="5181600" cy="698500"/>
          </a:xfrm>
        </p:spPr>
        <p:txBody>
          <a:bodyPr>
            <a:normAutofit/>
          </a:bodyPr>
          <a:lstStyle/>
          <a:p>
            <a:r>
              <a:rPr lang="en-US" b="1" i="1" dirty="0" smtClean="0">
                <a:solidFill>
                  <a:srgbClr val="7030A0"/>
                </a:solidFill>
              </a:rPr>
              <a:t>        </a:t>
            </a:r>
            <a:r>
              <a:rPr lang="en-US" b="1" i="1" u="sng" dirty="0" smtClean="0">
                <a:solidFill>
                  <a:srgbClr val="7030A0"/>
                </a:solidFill>
              </a:rPr>
              <a:t> Satan’s Banner</a:t>
            </a:r>
            <a:endParaRPr lang="en-US" b="1" i="1" u="sng" dirty="0">
              <a:solidFill>
                <a:srgbClr val="7030A0"/>
              </a:solidFill>
            </a:endParaRPr>
          </a:p>
        </p:txBody>
      </p:sp>
      <p:sp>
        <p:nvSpPr>
          <p:cNvPr id="3" name="Content Placeholder 2"/>
          <p:cNvSpPr>
            <a:spLocks noGrp="1"/>
          </p:cNvSpPr>
          <p:nvPr>
            <p:ph sz="half" idx="1"/>
          </p:nvPr>
        </p:nvSpPr>
        <p:spPr>
          <a:xfrm>
            <a:off x="0" y="0"/>
            <a:ext cx="6172200" cy="6857999"/>
          </a:xfrm>
        </p:spPr>
        <p:txBody>
          <a:bodyPr>
            <a:normAutofit/>
          </a:bodyPr>
          <a:lstStyle/>
          <a:p>
            <a:r>
              <a:rPr lang="en-US" sz="3600" dirty="0"/>
              <a:t>Giving Up Faith in </a:t>
            </a:r>
            <a:r>
              <a:rPr lang="en-US" sz="3600" dirty="0" smtClean="0"/>
              <a:t>the Testimonies</a:t>
            </a:r>
            <a:r>
              <a:rPr lang="en-US" sz="3600" dirty="0"/>
              <a:t>.--One thing </a:t>
            </a:r>
            <a:r>
              <a:rPr lang="en-US" sz="3600" dirty="0" smtClean="0"/>
              <a:t>is certain</a:t>
            </a:r>
            <a:r>
              <a:rPr lang="en-US" sz="3600" dirty="0"/>
              <a:t>: Those </a:t>
            </a:r>
            <a:r>
              <a:rPr lang="en-US" sz="3600" dirty="0" smtClean="0"/>
              <a:t>Seventh-day Adventists </a:t>
            </a:r>
            <a:r>
              <a:rPr lang="en-US" sz="3600" dirty="0"/>
              <a:t>who take their stand under Satan's banner will first give up their faith </a:t>
            </a:r>
            <a:r>
              <a:rPr lang="en-US" sz="3600" dirty="0" smtClean="0"/>
              <a:t>in the </a:t>
            </a:r>
            <a:r>
              <a:rPr lang="en-US" sz="3600" dirty="0"/>
              <a:t>warnings and reproofs contained in the Testimonies of God's </a:t>
            </a:r>
            <a:r>
              <a:rPr lang="en-US" sz="3600" dirty="0" smtClean="0"/>
              <a:t>Spirit. The </a:t>
            </a:r>
            <a:r>
              <a:rPr lang="en-US" sz="3600" dirty="0"/>
              <a:t>call to great consecration and holier service is being made, and will continue </a:t>
            </a:r>
            <a:r>
              <a:rPr lang="en-US" sz="3600" dirty="0" smtClean="0"/>
              <a:t>to be </a:t>
            </a:r>
            <a:r>
              <a:rPr lang="en-US" sz="3600" dirty="0"/>
              <a:t>made.--Letter 156, 1903. </a:t>
            </a:r>
            <a:r>
              <a:rPr lang="en-US" sz="3600" dirty="0" smtClean="0"/>
              <a:t>  3 SM, pg. 84</a:t>
            </a:r>
            <a:endParaRPr lang="en-US" sz="3600" dirty="0"/>
          </a:p>
        </p:txBody>
      </p:sp>
      <p:pic>
        <p:nvPicPr>
          <p:cNvPr id="5" name="Content Placeholder 4"/>
          <p:cNvPicPr>
            <a:picLocks noGrp="1" noChangeAspect="1"/>
          </p:cNvPicPr>
          <p:nvPr>
            <p:ph sz="half" idx="2"/>
          </p:nvPr>
        </p:nvPicPr>
        <p:blipFill>
          <a:blip r:embed="rId2"/>
          <a:stretch>
            <a:fillRect/>
          </a:stretch>
        </p:blipFill>
        <p:spPr>
          <a:xfrm>
            <a:off x="6045200" y="698499"/>
            <a:ext cx="6146800" cy="6159499"/>
          </a:xfrm>
          <a:prstGeom prst="rect">
            <a:avLst/>
          </a:prstGeom>
        </p:spPr>
      </p:pic>
    </p:spTree>
    <p:extLst>
      <p:ext uri="{BB962C8B-B14F-4D97-AF65-F5344CB8AC3E}">
        <p14:creationId xmlns:p14="http://schemas.microsoft.com/office/powerpoint/2010/main" val="3082563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00100"/>
          </a:xfrm>
        </p:spPr>
        <p:txBody>
          <a:bodyPr>
            <a:normAutofit/>
          </a:bodyPr>
          <a:lstStyle/>
          <a:p>
            <a:r>
              <a:rPr lang="en-US" dirty="0" smtClean="0"/>
              <a:t>                        </a:t>
            </a:r>
            <a:r>
              <a:rPr lang="en-US" b="1" i="1" u="sng" dirty="0" err="1" smtClean="0">
                <a:solidFill>
                  <a:srgbClr val="FF0000"/>
                </a:solidFill>
              </a:rPr>
              <a:t>Jehoachin’s</a:t>
            </a:r>
            <a:r>
              <a:rPr lang="en-US" b="1" i="1" u="sng" dirty="0" smtClean="0">
                <a:solidFill>
                  <a:srgbClr val="FF0000"/>
                </a:solidFill>
              </a:rPr>
              <a:t> </a:t>
            </a:r>
            <a:r>
              <a:rPr lang="en-US" b="1" i="1" u="sng" dirty="0">
                <a:solidFill>
                  <a:srgbClr val="FF0000"/>
                </a:solidFill>
              </a:rPr>
              <a:t>Burning</a:t>
            </a:r>
          </a:p>
        </p:txBody>
      </p:sp>
      <p:sp>
        <p:nvSpPr>
          <p:cNvPr id="3" name="Content Placeholder 2"/>
          <p:cNvSpPr>
            <a:spLocks noGrp="1"/>
          </p:cNvSpPr>
          <p:nvPr>
            <p:ph idx="1"/>
          </p:nvPr>
        </p:nvSpPr>
        <p:spPr>
          <a:xfrm>
            <a:off x="0" y="800102"/>
            <a:ext cx="12192000" cy="5956298"/>
          </a:xfrm>
        </p:spPr>
        <p:txBody>
          <a:bodyPr>
            <a:normAutofit/>
          </a:bodyPr>
          <a:lstStyle/>
          <a:p>
            <a:r>
              <a:rPr lang="en-US" dirty="0" smtClean="0"/>
              <a:t>“Then </a:t>
            </a:r>
            <a:r>
              <a:rPr lang="en-US" dirty="0"/>
              <a:t>said the princes unto Baruch, Go, hide thee, thou and Jeremiah; and let no man know where ye be. </a:t>
            </a:r>
            <a:r>
              <a:rPr lang="en-US" dirty="0" smtClean="0"/>
              <a:t>And </a:t>
            </a:r>
            <a:r>
              <a:rPr lang="en-US" dirty="0"/>
              <a:t>they went in to the king into the court, but they laid up the roll in the chamber of Elishama the scribe, and told all the words in the ears of the king. </a:t>
            </a:r>
            <a:r>
              <a:rPr lang="en-US" dirty="0" smtClean="0"/>
              <a:t>So </a:t>
            </a:r>
            <a:r>
              <a:rPr lang="en-US" dirty="0"/>
              <a:t>the king sent Jehudi to fetch the roll: and he took it out of Elishama the scribe's chamber. And Jehudi read it in the ears of the king, and in the ears of all the princes which stood beside the king. </a:t>
            </a:r>
            <a:r>
              <a:rPr lang="en-US" dirty="0" smtClean="0"/>
              <a:t>Now </a:t>
            </a:r>
            <a:r>
              <a:rPr lang="en-US" dirty="0"/>
              <a:t>the king sat in the </a:t>
            </a:r>
            <a:r>
              <a:rPr lang="en-US" dirty="0" smtClean="0"/>
              <a:t>winter house </a:t>
            </a:r>
            <a:r>
              <a:rPr lang="en-US" dirty="0"/>
              <a:t>in the ninth month: and there was a fire on the hearth burning before him. </a:t>
            </a:r>
            <a:r>
              <a:rPr lang="en-US" dirty="0" smtClean="0"/>
              <a:t>And </a:t>
            </a:r>
            <a:r>
              <a:rPr lang="en-US" dirty="0"/>
              <a:t>it came to pass, that when Jehudi had read three or four leaves, he cut it with the penknife, and cast it into the fire that was on the hearth, until all the roll was consumed in the fire that was on the hearth. </a:t>
            </a:r>
            <a:r>
              <a:rPr lang="en-US" dirty="0" smtClean="0"/>
              <a:t>Yet </a:t>
            </a:r>
            <a:r>
              <a:rPr lang="en-US" dirty="0"/>
              <a:t>they were not afraid, nor rent their garments, neither the king, nor any of his servants that heard all these words. </a:t>
            </a:r>
            <a:r>
              <a:rPr lang="en-US" dirty="0" smtClean="0"/>
              <a:t>Nevertheless </a:t>
            </a:r>
            <a:r>
              <a:rPr lang="en-US" dirty="0"/>
              <a:t>Elnathan and Delaiah and Gemariah had made intercession to the king that he would not burn the roll: but he would not hear them</a:t>
            </a:r>
            <a:r>
              <a:rPr lang="en-US" dirty="0" smtClean="0"/>
              <a:t>.”  Jeremiah 36:19-25 </a:t>
            </a:r>
            <a:endParaRPr lang="en-US" dirty="0"/>
          </a:p>
        </p:txBody>
      </p:sp>
    </p:spTree>
    <p:extLst>
      <p:ext uri="{BB962C8B-B14F-4D97-AF65-F5344CB8AC3E}">
        <p14:creationId xmlns:p14="http://schemas.microsoft.com/office/powerpoint/2010/main" val="1730419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00B0F0"/>
                </a:solidFill>
                <a:latin typeface="Algerian" panose="04020705040A02060702" pitchFamily="82" charset="0"/>
              </a:rPr>
              <a:t>No Repentance Here!</a:t>
            </a:r>
            <a:endParaRPr lang="en-US" b="1" i="1" u="sng" dirty="0">
              <a:solidFill>
                <a:srgbClr val="00B0F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60400"/>
            <a:ext cx="6172200" cy="6197600"/>
          </a:xfrm>
          <a:prstGeom prst="rect">
            <a:avLst/>
          </a:prstGeom>
        </p:spPr>
      </p:pic>
      <p:sp>
        <p:nvSpPr>
          <p:cNvPr id="4" name="Content Placeholder 3"/>
          <p:cNvSpPr>
            <a:spLocks noGrp="1"/>
          </p:cNvSpPr>
          <p:nvPr>
            <p:ph sz="half" idx="2"/>
          </p:nvPr>
        </p:nvSpPr>
        <p:spPr>
          <a:xfrm>
            <a:off x="6172200" y="660400"/>
            <a:ext cx="6019800" cy="6197600"/>
          </a:xfrm>
        </p:spPr>
        <p:txBody>
          <a:bodyPr>
            <a:normAutofit/>
          </a:bodyPr>
          <a:lstStyle/>
          <a:p>
            <a:r>
              <a:rPr lang="en-US" sz="3400" dirty="0" smtClean="0"/>
              <a:t>Joachim was more honest that so many of God’s professed people today; certainly more honest than John Harvey Kellogg and people I’ve met.  At least, he was honest, cutting to shreds the SOP and throwing it into the fire.  Why do not Adventists be as honest when they say, “Oh, Ellen White did not write this or that.”  Of course, she did!</a:t>
            </a:r>
            <a:endParaRPr lang="en-US" sz="3400" dirty="0"/>
          </a:p>
        </p:txBody>
      </p:sp>
    </p:spTree>
    <p:extLst>
      <p:ext uri="{BB962C8B-B14F-4D97-AF65-F5344CB8AC3E}">
        <p14:creationId xmlns:p14="http://schemas.microsoft.com/office/powerpoint/2010/main" val="330063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88999"/>
          </a:xfrm>
        </p:spPr>
        <p:txBody>
          <a:bodyPr/>
          <a:lstStyle/>
          <a:p>
            <a:r>
              <a:rPr lang="en-US" dirty="0" smtClean="0"/>
              <a:t>                     </a:t>
            </a:r>
            <a:r>
              <a:rPr lang="en-US" b="1" i="1" u="sng" dirty="0" smtClean="0">
                <a:solidFill>
                  <a:srgbClr val="FF0000"/>
                </a:solidFill>
                <a:latin typeface="Algerian" panose="04020705040A02060702" pitchFamily="82" charset="0"/>
              </a:rPr>
              <a:t>Alpha Backdrop!</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762000"/>
            <a:ext cx="12192000" cy="6095999"/>
          </a:xfrm>
        </p:spPr>
        <p:txBody>
          <a:bodyPr/>
          <a:lstStyle/>
          <a:p>
            <a:r>
              <a:rPr lang="en-US" sz="3600" dirty="0"/>
              <a:t>On February 18, 1902 the Battle Creek Sanitarium burned to the ground. To finance the new sanitarium, Dr. John Harvey Kellogg was asked to write a book, the royalties of which were to be used for the new sanitarium . The book Kellogg wrote was entitled "The Living Temple." The finished manuscript was full of his erroneous ideas that had their origin in spiritualistic, pantheistic philosophy. Ellen White wrote about this book. "In the book 'Living Temple' there is presented the alpha of deadly heresies. The omega will follow, and will be received by those who are not willing to heed the warning God has given." Selected Messages, vol. 1, 200.</a:t>
            </a:r>
          </a:p>
          <a:p>
            <a:endParaRPr lang="en-US" dirty="0"/>
          </a:p>
          <a:p>
            <a:endParaRPr lang="en-US" dirty="0"/>
          </a:p>
        </p:txBody>
      </p:sp>
    </p:spTree>
    <p:extLst>
      <p:ext uri="{BB962C8B-B14F-4D97-AF65-F5344CB8AC3E}">
        <p14:creationId xmlns:p14="http://schemas.microsoft.com/office/powerpoint/2010/main" val="205600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61999"/>
          </a:xfrm>
        </p:spPr>
        <p:txBody>
          <a:bodyPr/>
          <a:lstStyle/>
          <a:p>
            <a:r>
              <a:rPr lang="en-US" dirty="0" smtClean="0"/>
              <a:t>                              </a:t>
            </a:r>
            <a:r>
              <a:rPr lang="en-US" b="1" i="1" u="sng" dirty="0" smtClean="0">
                <a:solidFill>
                  <a:srgbClr val="00B0F0"/>
                </a:solidFill>
                <a:latin typeface="Algerian" panose="04020705040A02060702" pitchFamily="82" charset="0"/>
              </a:rPr>
              <a:t>Pantheism</a:t>
            </a:r>
            <a:endParaRPr lang="en-US" b="1" i="1" u="sng" dirty="0">
              <a:solidFill>
                <a:srgbClr val="00B0F0"/>
              </a:solidFill>
              <a:latin typeface="Algerian" panose="04020705040A02060702" pitchFamily="82" charset="0"/>
            </a:endParaRPr>
          </a:p>
        </p:txBody>
      </p:sp>
      <p:sp>
        <p:nvSpPr>
          <p:cNvPr id="3" name="Content Placeholder 2"/>
          <p:cNvSpPr>
            <a:spLocks noGrp="1"/>
          </p:cNvSpPr>
          <p:nvPr>
            <p:ph idx="1"/>
          </p:nvPr>
        </p:nvSpPr>
        <p:spPr>
          <a:xfrm>
            <a:off x="0" y="660400"/>
            <a:ext cx="12192000" cy="6197600"/>
          </a:xfrm>
        </p:spPr>
        <p:txBody>
          <a:bodyPr>
            <a:noAutofit/>
          </a:bodyPr>
          <a:lstStyle/>
          <a:p>
            <a:r>
              <a:rPr lang="en-US" sz="3000" dirty="0"/>
              <a:t>“Soon after Kellogg's return to Battle Creek, Spicer was invited by the doctor to come to his home for a discussion of the book Living Temple. The men spent an entire Sabbath afternoon together, and soon they were in rather bitter controversy, as the doctor explained that the teachings of the book presented his views in a very modest fashion, and it was his intent to teach that God was in the things of nature.  Later Spicer wrote of the exchange: "Where is God?" I was asked. I would naturally say, He is in heaven; there the Bible pictures the throne of God, all the heavenly beings at His command as messengers between heaven and earth. But I was told that God was in the grass and plants and in the trees... "Where is heaven?" I was asked. I had my idea of the center of the universe, with heaven and the throne of God in the midst, but disclaimed any attempt to fix the center of the universe astronomically. But I was urged to understand that heaven is where God is, and God is everywhere—in the grass, in the trees, in all creation.”  The Early Elmshaven Years, pg. 289</a:t>
            </a:r>
          </a:p>
          <a:p>
            <a:endParaRPr lang="en-US" sz="3000" dirty="0"/>
          </a:p>
          <a:p>
            <a:endParaRPr lang="en-US" sz="3000" dirty="0"/>
          </a:p>
        </p:txBody>
      </p:sp>
    </p:spTree>
    <p:extLst>
      <p:ext uri="{BB962C8B-B14F-4D97-AF65-F5344CB8AC3E}">
        <p14:creationId xmlns:p14="http://schemas.microsoft.com/office/powerpoint/2010/main" val="2619578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812799"/>
          </a:xfrm>
        </p:spPr>
        <p:txBody>
          <a:bodyPr/>
          <a:lstStyle/>
          <a:p>
            <a:r>
              <a:rPr lang="en-US" dirty="0" smtClean="0"/>
              <a:t>                         </a:t>
            </a:r>
            <a:r>
              <a:rPr lang="en-US" b="1" i="1" u="sng" dirty="0" smtClean="0">
                <a:solidFill>
                  <a:srgbClr val="FF0000"/>
                </a:solidFill>
                <a:latin typeface="Algerian" panose="04020705040A02060702" pitchFamily="82" charset="0"/>
              </a:rPr>
              <a:t>Like Dominoes</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685800"/>
            <a:ext cx="12192000" cy="6172200"/>
          </a:xfrm>
        </p:spPr>
        <p:txBody>
          <a:bodyPr>
            <a:normAutofit/>
          </a:bodyPr>
          <a:lstStyle/>
          <a:p>
            <a:r>
              <a:rPr lang="en-US" sz="3200" dirty="0"/>
              <a:t>By claiming that God was in everything, Kellogg was rejecting the basic tenets of Christianity/Adventism.  Let us see………..</a:t>
            </a:r>
          </a:p>
          <a:p>
            <a:r>
              <a:rPr lang="en-US" sz="3200" dirty="0"/>
              <a:t>1.  If God is in everything, what need is there for a heavenly sanctuary and God’s throne?</a:t>
            </a:r>
          </a:p>
          <a:p>
            <a:r>
              <a:rPr lang="en-US" sz="3200" dirty="0"/>
              <a:t>2.  What need is there for a great high priest?</a:t>
            </a:r>
          </a:p>
          <a:p>
            <a:r>
              <a:rPr lang="en-US" sz="3200" dirty="0"/>
              <a:t>3.  What need is there for angels going to and forth from heaven to earth?</a:t>
            </a:r>
          </a:p>
          <a:p>
            <a:r>
              <a:rPr lang="en-US" sz="3200" dirty="0"/>
              <a:t>4.  What need is there for 1844 and the law?</a:t>
            </a:r>
          </a:p>
          <a:p>
            <a:r>
              <a:rPr lang="en-US" sz="3200" dirty="0"/>
              <a:t>5.  If God is everywhere ,including in man, then what need is there for a Saviour?</a:t>
            </a:r>
          </a:p>
          <a:p>
            <a:r>
              <a:rPr lang="en-US" sz="3200" dirty="0"/>
              <a:t>Everything in Adventism tumbles and collapses!!</a:t>
            </a:r>
          </a:p>
          <a:p>
            <a:endParaRPr lang="en-US" sz="3200" dirty="0"/>
          </a:p>
        </p:txBody>
      </p:sp>
    </p:spTree>
    <p:extLst>
      <p:ext uri="{BB962C8B-B14F-4D97-AF65-F5344CB8AC3E}">
        <p14:creationId xmlns:p14="http://schemas.microsoft.com/office/powerpoint/2010/main" val="664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1322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798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00B0F0"/>
                </a:solidFill>
                <a:latin typeface="Algerian" panose="04020705040A02060702" pitchFamily="82" charset="0"/>
              </a:rPr>
              <a:t>Omega’s Greatest Attack</a:t>
            </a:r>
            <a:endParaRPr lang="en-US" b="1" i="1" u="sng" dirty="0">
              <a:solidFill>
                <a:srgbClr val="00B0F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736600"/>
            <a:ext cx="6172200" cy="6121399"/>
          </a:xfrm>
          <a:prstGeom prst="rect">
            <a:avLst/>
          </a:prstGeom>
        </p:spPr>
      </p:pic>
      <p:sp>
        <p:nvSpPr>
          <p:cNvPr id="4" name="Content Placeholder 3"/>
          <p:cNvSpPr>
            <a:spLocks noGrp="1"/>
          </p:cNvSpPr>
          <p:nvPr>
            <p:ph sz="half" idx="2"/>
          </p:nvPr>
        </p:nvSpPr>
        <p:spPr>
          <a:xfrm>
            <a:off x="6172200" y="635000"/>
            <a:ext cx="6019800" cy="6222999"/>
          </a:xfrm>
        </p:spPr>
        <p:txBody>
          <a:bodyPr>
            <a:normAutofit/>
          </a:bodyPr>
          <a:lstStyle/>
          <a:p>
            <a:r>
              <a:rPr lang="en-US" dirty="0" smtClean="0"/>
              <a:t>She is the target of the Omega’s greatest attacks. Why?  Any army man knows if you can cut the communication lines between headquarters and the men in the field, then the victory is won.  One of the keys to American victory in WW11 was the breaking of the Japanese code.  Victories won at Midway, Guadalcanal, and ultimately Iwo Jima were because the Japanese secret code had been broken.  Cut communication lines between Heaven and God’s people and they are dead in the water!</a:t>
            </a:r>
            <a:endParaRPr lang="en-US" dirty="0"/>
          </a:p>
        </p:txBody>
      </p:sp>
    </p:spTree>
    <p:extLst>
      <p:ext uri="{BB962C8B-B14F-4D97-AF65-F5344CB8AC3E}">
        <p14:creationId xmlns:p14="http://schemas.microsoft.com/office/powerpoint/2010/main" val="57090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634999"/>
          </a:xfrm>
        </p:spPr>
        <p:txBody>
          <a:bodyPr>
            <a:normAutofit fontScale="90000"/>
          </a:bodyPr>
          <a:lstStyle/>
          <a:p>
            <a:r>
              <a:rPr lang="en-US" dirty="0" smtClean="0"/>
              <a:t>                        </a:t>
            </a:r>
            <a:r>
              <a:rPr lang="en-US" b="1" i="1" u="sng" dirty="0" smtClean="0">
                <a:solidFill>
                  <a:srgbClr val="FF0000"/>
                </a:solidFill>
              </a:rPr>
              <a:t>How Do You Argue That?</a:t>
            </a:r>
            <a:endParaRPr lang="en-US" b="1" i="1" u="sng" dirty="0">
              <a:solidFill>
                <a:srgbClr val="FF0000"/>
              </a:solidFill>
            </a:endParaRPr>
          </a:p>
        </p:txBody>
      </p:sp>
      <p:sp>
        <p:nvSpPr>
          <p:cNvPr id="3" name="Content Placeholder 2"/>
          <p:cNvSpPr>
            <a:spLocks noGrp="1"/>
          </p:cNvSpPr>
          <p:nvPr>
            <p:ph idx="1"/>
          </p:nvPr>
        </p:nvSpPr>
        <p:spPr>
          <a:xfrm>
            <a:off x="0" y="546100"/>
            <a:ext cx="12192000" cy="6311899"/>
          </a:xfrm>
        </p:spPr>
        <p:txBody>
          <a:bodyPr>
            <a:normAutofit/>
          </a:bodyPr>
          <a:lstStyle/>
          <a:p>
            <a:r>
              <a:rPr lang="en-US" dirty="0" smtClean="0"/>
              <a:t>"The sentiments in Living Temple regarding the personality of God have been received even by men who have had a long experience in the truth. . . .That those whom we thought sound in the faith should have failed to discern the specious, deadly influence of this science of evil, should alarm us as nothing else has alarmed us. . . . Those doctrines, followed to their logical conclusion, sweep away the whole Christian economy. . . . They make of no effect the truth of heavenly origin, and rob the people of God of their past experiences, giving them instead a false science." (Special Testimonies, Series B No. 7, p. 37.)</a:t>
            </a:r>
          </a:p>
          <a:p>
            <a:r>
              <a:rPr lang="en-US" dirty="0" smtClean="0"/>
              <a:t>"In the book Living Temple there is presented the alpha of deadly heresies. The omega will follow, and will be received by those who are not willing to heed the warning God has given. . . .Living Temple contains the alpha of these theories. I knew that the omega would follow in a little while; and I trembled for our people." (Special Testimonies, No. 2, pp. 50,53.)</a:t>
            </a:r>
          </a:p>
          <a:p>
            <a:endParaRPr lang="en-US" dirty="0"/>
          </a:p>
        </p:txBody>
      </p:sp>
    </p:spTree>
    <p:extLst>
      <p:ext uri="{BB962C8B-B14F-4D97-AF65-F5344CB8AC3E}">
        <p14:creationId xmlns:p14="http://schemas.microsoft.com/office/powerpoint/2010/main" val="1549805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736599"/>
          </a:xfrm>
        </p:spPr>
        <p:txBody>
          <a:bodyPr/>
          <a:lstStyle/>
          <a:p>
            <a:r>
              <a:rPr lang="en-US" dirty="0" smtClean="0"/>
              <a:t>                                  </a:t>
            </a:r>
            <a:r>
              <a:rPr lang="en-US" b="1" i="1" u="sng" dirty="0" smtClean="0">
                <a:solidFill>
                  <a:srgbClr val="C00000"/>
                </a:solidFill>
                <a:latin typeface="Algerian" panose="04020705040A02060702" pitchFamily="82" charset="0"/>
              </a:rPr>
              <a:t>Watch</a:t>
            </a:r>
            <a:endParaRPr lang="en-US" b="1" i="1" u="sng" dirty="0">
              <a:solidFill>
                <a:srgbClr val="C000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stretch>
            <a:fillRect/>
          </a:stretch>
        </p:blipFill>
        <p:spPr>
          <a:xfrm>
            <a:off x="0" y="635000"/>
            <a:ext cx="6375399" cy="6222999"/>
          </a:xfrm>
          <a:prstGeom prst="rect">
            <a:avLst/>
          </a:prstGeom>
        </p:spPr>
      </p:pic>
      <p:sp>
        <p:nvSpPr>
          <p:cNvPr id="4" name="Content Placeholder 3"/>
          <p:cNvSpPr>
            <a:spLocks noGrp="1"/>
          </p:cNvSpPr>
          <p:nvPr>
            <p:ph sz="half" idx="2"/>
          </p:nvPr>
        </p:nvSpPr>
        <p:spPr>
          <a:xfrm>
            <a:off x="6172200" y="635000"/>
            <a:ext cx="6019800" cy="6222999"/>
          </a:xfrm>
        </p:spPr>
        <p:txBody>
          <a:bodyPr>
            <a:normAutofit lnSpcReduction="10000"/>
          </a:bodyPr>
          <a:lstStyle/>
          <a:p>
            <a:r>
              <a:rPr lang="en-US" sz="3200" dirty="0" smtClean="0"/>
              <a:t>Kellogg retorted that Ellen White was not inspired to write such criticisms of his book.  Kellogg claimed that she had gotten faulty information from ‘weeping’ Willie, her son, or from GC President A.G. Daniels.  Kellogg claimed to believe in the inspiration of Ellen White, but was not willing to heed a word she said!  Commencing with this subtle assault on EGW, Kellogg proceeded to go after the youth in the church.</a:t>
            </a:r>
          </a:p>
          <a:p>
            <a:endParaRPr lang="en-US" dirty="0"/>
          </a:p>
        </p:txBody>
      </p:sp>
    </p:spTree>
    <p:extLst>
      <p:ext uri="{BB962C8B-B14F-4D97-AF65-F5344CB8AC3E}">
        <p14:creationId xmlns:p14="http://schemas.microsoft.com/office/powerpoint/2010/main" val="224035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TotalTime>
  <Words>2169</Words>
  <Application>Microsoft Office PowerPoint</Application>
  <PresentationFormat>Widescreen</PresentationFormat>
  <Paragraphs>49</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Algerian</vt:lpstr>
      <vt:lpstr>Arial</vt:lpstr>
      <vt:lpstr>Calibri</vt:lpstr>
      <vt:lpstr>Calibri Light</vt:lpstr>
      <vt:lpstr>Office Theme</vt:lpstr>
      <vt:lpstr>Omega Octopus</vt:lpstr>
      <vt:lpstr>                     Alpha Backdrop!</vt:lpstr>
      <vt:lpstr>                              Pantheism</vt:lpstr>
      <vt:lpstr>                         Like Dominoes</vt:lpstr>
      <vt:lpstr>PowerPoint Presentation</vt:lpstr>
      <vt:lpstr>PowerPoint Presentation</vt:lpstr>
      <vt:lpstr>           Omega’s Greatest Attack</vt:lpstr>
      <vt:lpstr>                        How Do You Argue That?</vt:lpstr>
      <vt:lpstr>                                  Watch</vt:lpstr>
      <vt:lpstr>                                    Wow </vt:lpstr>
      <vt:lpstr>                 Could We Let it Happen again?</vt:lpstr>
      <vt:lpstr>    We Have Done Worse in the Omega of Apostasy!</vt:lpstr>
      <vt:lpstr>                             His Response</vt:lpstr>
      <vt:lpstr>                      That Mentality</vt:lpstr>
      <vt:lpstr>                             Church is Babylon</vt:lpstr>
      <vt:lpstr>                       </vt:lpstr>
      <vt:lpstr>         Satan’s Banner</vt:lpstr>
      <vt:lpstr>                        Jehoachin’s Burning</vt:lpstr>
      <vt:lpstr>                        No Repentance Here!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Omega Octopus</dc:title>
  <dc:creator>All Public</dc:creator>
  <cp:lastModifiedBy>All Public</cp:lastModifiedBy>
  <cp:revision>15</cp:revision>
  <dcterms:created xsi:type="dcterms:W3CDTF">2018-08-20T19:18:12Z</dcterms:created>
  <dcterms:modified xsi:type="dcterms:W3CDTF">2018-08-22T19:23:31Z</dcterms:modified>
</cp:coreProperties>
</file>