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3" autoAdjust="0"/>
    <p:restoredTop sz="94795" autoAdjust="0"/>
  </p:normalViewPr>
  <p:slideViewPr>
    <p:cSldViewPr showGuides="1">
      <p:cViewPr varScale="1">
        <p:scale>
          <a:sx n="44" d="100"/>
          <a:sy n="44" d="100"/>
        </p:scale>
        <p:origin x="-654" y="-96"/>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1AAE9-1597-4009-8E3B-DF9F6EEFACDA}"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1AAE9-1597-4009-8E3B-DF9F6EEFACDA}"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1AAE9-1597-4009-8E3B-DF9F6EEFACDA}"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1AAE9-1597-4009-8E3B-DF9F6EEFACDA}"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1AAE9-1597-4009-8E3B-DF9F6EEFACDA}"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1AAE9-1597-4009-8E3B-DF9F6EEFACDA}" type="datetimeFigureOut">
              <a:rPr lang="en-US" smtClean="0"/>
              <a:pPr/>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1AAE9-1597-4009-8E3B-DF9F6EEFACDA}" type="datetimeFigureOut">
              <a:rPr lang="en-US" smtClean="0"/>
              <a:pPr/>
              <a:t>9/7/2013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1AAE9-1597-4009-8E3B-DF9F6EEFACDA}" type="datetimeFigureOut">
              <a:rPr lang="en-US" smtClean="0"/>
              <a:pPr/>
              <a:t>9/7/2013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1AAE9-1597-4009-8E3B-DF9F6EEFACDA}" type="datetimeFigureOut">
              <a:rPr lang="en-US" smtClean="0"/>
              <a:pPr/>
              <a:t>9/7/2013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1AAE9-1597-4009-8E3B-DF9F6EEFACDA}" type="datetimeFigureOut">
              <a:rPr lang="en-US" smtClean="0"/>
              <a:pPr/>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1AAE9-1597-4009-8E3B-DF9F6EEFACDA}" type="datetimeFigureOut">
              <a:rPr lang="en-US" smtClean="0"/>
              <a:pPr/>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31D8F-F0EB-4A9E-8F75-DAA15693C3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1AAE9-1597-4009-8E3B-DF9F6EEFACDA}" type="datetimeFigureOut">
              <a:rPr lang="en-US" smtClean="0"/>
              <a:pPr/>
              <a:t>9/7/2013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31D8F-F0EB-4A9E-8F75-DAA15693C3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Electrum" TargetMode="External"/><Relationship Id="rId2" Type="http://schemas.openxmlformats.org/officeDocument/2006/relationships/hyperlink" Target="http://en.wikipedia.org/wiki/Sardis#cite_note-2" TargetMode="Externa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676400"/>
          </a:xfrm>
        </p:spPr>
        <p:txBody>
          <a:bodyPr>
            <a:normAutofit/>
          </a:bodyPr>
          <a:lstStyle/>
          <a:p>
            <a:r>
              <a:rPr lang="en-US" b="1" i="1" u="sng" dirty="0" smtClean="0">
                <a:solidFill>
                  <a:srgbClr val="FF0000"/>
                </a:solidFill>
              </a:rPr>
              <a:t>Revelation, chapter 3</a:t>
            </a:r>
            <a:endParaRPr lang="en-US" b="1" i="1" u="sng" dirty="0">
              <a:solidFill>
                <a:srgbClr val="FF0000"/>
              </a:solidFill>
            </a:endParaRPr>
          </a:p>
        </p:txBody>
      </p:sp>
      <p:sp>
        <p:nvSpPr>
          <p:cNvPr id="3" name="Subtitle 2"/>
          <p:cNvSpPr>
            <a:spLocks noGrp="1"/>
          </p:cNvSpPr>
          <p:nvPr>
            <p:ph type="subTitle" idx="1"/>
          </p:nvPr>
        </p:nvSpPr>
        <p:spPr>
          <a:xfrm>
            <a:off x="0" y="3124200"/>
            <a:ext cx="9144000" cy="3733800"/>
          </a:xfrm>
        </p:spPr>
        <p:txBody>
          <a:bodyPr/>
          <a:lstStyle/>
          <a:p>
            <a:r>
              <a:rPr lang="en-US" b="1" i="1" u="sng" dirty="0" smtClean="0">
                <a:solidFill>
                  <a:srgbClr val="0070C0"/>
                </a:solidFill>
                <a:latin typeface="Algerian" pitchFamily="82" charset="0"/>
              </a:rPr>
              <a:t>‘Sardis, Philadelphia, and Laodicea’</a:t>
            </a:r>
            <a:endParaRPr lang="en-US" b="1" i="1"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The Letter</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baseline="30000" dirty="0" smtClean="0"/>
              <a:t>“</a:t>
            </a:r>
            <a:r>
              <a:rPr lang="en-US" dirty="0"/>
              <a:t> And to the angel of the church in Philadelphia write; These things saith he that is holy, he that is true, he that hath the key of David, he that openeth, and no man shutteth; and shutteth, and no man openeth</a:t>
            </a:r>
            <a:r>
              <a:rPr lang="en-US" dirty="0" smtClean="0"/>
              <a:t>; </a:t>
            </a:r>
            <a:r>
              <a:rPr lang="en-US" dirty="0"/>
              <a:t> I know thy works: behold, I have set before thee an open door, and no man can shut it: for thou hast a little strength, and hast kept my word, and hast not denied my </a:t>
            </a:r>
            <a:r>
              <a:rPr lang="en-US" dirty="0" smtClean="0"/>
              <a:t>name.</a:t>
            </a:r>
            <a:r>
              <a:rPr lang="en-US" dirty="0"/>
              <a:t> </a:t>
            </a:r>
            <a:r>
              <a:rPr lang="en-US" dirty="0" smtClean="0"/>
              <a:t> Behold</a:t>
            </a:r>
            <a:r>
              <a:rPr lang="en-US" dirty="0"/>
              <a:t>, I will make them of the synagogue of Satan, which say they are Jews, and are not, but do lie; behold, I will make them to come and worship before thy feet, and to know that I have loved </a:t>
            </a:r>
            <a:r>
              <a:rPr lang="en-US" dirty="0" smtClean="0"/>
              <a:t>thee.  Because </a:t>
            </a:r>
            <a:r>
              <a:rPr lang="en-US" dirty="0"/>
              <a:t>thou hast kept the word of my patience, I also will keep thee from the hour of temptation, which shall come upon all the world, to try them that dwell upon the earth</a:t>
            </a:r>
            <a:r>
              <a:rPr lang="en-US" dirty="0" smtClean="0"/>
              <a:t>. </a:t>
            </a:r>
            <a:r>
              <a:rPr lang="en-US" dirty="0"/>
              <a:t> Behold, I come quickly: hold that fast which thou hast, that no man take thy </a:t>
            </a:r>
            <a:r>
              <a:rPr lang="en-US" dirty="0" smtClean="0"/>
              <a:t>crown. Him </a:t>
            </a:r>
            <a:r>
              <a:rPr lang="en-US" dirty="0"/>
              <a:t>that overcometh will I make a pillar in the temple of my God, and he shall go no more out: and I will write upon him the name of my God, and the name of the city of my God, </a:t>
            </a:r>
            <a:r>
              <a:rPr lang="en-US" i="1" dirty="0"/>
              <a:t>which is</a:t>
            </a:r>
            <a:r>
              <a:rPr lang="en-US" dirty="0"/>
              <a:t> new Jerusalem, which cometh down out of heaven from my God: and </a:t>
            </a:r>
            <a:r>
              <a:rPr lang="en-US" i="1" dirty="0"/>
              <a:t>I will write upon him</a:t>
            </a:r>
            <a:r>
              <a:rPr lang="en-US" dirty="0"/>
              <a:t> my new name</a:t>
            </a:r>
            <a:r>
              <a:rPr lang="en-US" dirty="0" smtClean="0"/>
              <a:t>.”  Rev. 3:7-12</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0"/>
            <a:ext cx="5410200" cy="1219200"/>
          </a:xfrm>
        </p:spPr>
        <p:txBody>
          <a:bodyPr>
            <a:normAutofit fontScale="90000"/>
          </a:bodyPr>
          <a:lstStyle/>
          <a:p>
            <a:r>
              <a:rPr lang="en-US" b="1" i="1" u="sng" dirty="0" smtClean="0">
                <a:solidFill>
                  <a:srgbClr val="0070C0"/>
                </a:solidFill>
              </a:rPr>
              <a:t>Opening and Closing Doors</a:t>
            </a:r>
            <a:endParaRPr lang="en-US" b="1" i="1" u="sng" dirty="0">
              <a:solidFill>
                <a:srgbClr val="0070C0"/>
              </a:solidFill>
            </a:endParaRPr>
          </a:p>
        </p:txBody>
      </p:sp>
      <p:sp>
        <p:nvSpPr>
          <p:cNvPr id="3" name="Content Placeholder 2"/>
          <p:cNvSpPr>
            <a:spLocks noGrp="1"/>
          </p:cNvSpPr>
          <p:nvPr>
            <p:ph sz="half" idx="1"/>
          </p:nvPr>
        </p:nvSpPr>
        <p:spPr>
          <a:xfrm>
            <a:off x="0" y="0"/>
            <a:ext cx="4572000" cy="6858000"/>
          </a:xfrm>
        </p:spPr>
        <p:txBody>
          <a:bodyPr>
            <a:normAutofit fontScale="47500" lnSpcReduction="20000"/>
          </a:bodyPr>
          <a:lstStyle/>
          <a:p>
            <a:r>
              <a:rPr lang="en-US" sz="4200" dirty="0" smtClean="0"/>
              <a:t>“ </a:t>
            </a:r>
            <a:r>
              <a:rPr lang="en-US" sz="4200" dirty="0"/>
              <a:t>They now saw that they were correct in believing that the end of the 2300 days in 1844 marked an important crisis. But while it was true that that door of hope and mercy by which men had for eighteen hundred years found access to God, was closed, another door was </a:t>
            </a:r>
            <a:r>
              <a:rPr lang="en-US" sz="4200" dirty="0" smtClean="0"/>
              <a:t>opened,  and </a:t>
            </a:r>
            <a:r>
              <a:rPr lang="en-US" sz="4200" dirty="0"/>
              <a:t>forgiveness of sins was offered to men through the intercession of Christ in the most holy. One part of His ministration had closed, only to give place to another. There was still an "open door" to the heavenly sanctuary, where Christ was ministering in the sinner's </a:t>
            </a:r>
            <a:r>
              <a:rPr lang="en-US" sz="4200" dirty="0" smtClean="0"/>
              <a:t>behalf.  Now </a:t>
            </a:r>
            <a:r>
              <a:rPr lang="en-US" sz="4200" dirty="0"/>
              <a:t>was seen the application of those words of Christ in the Revelation, addressed to the church at this very time: "These things saith He that is holy, He that is true, He that hath the key of David, He that openeth, and no man shutteth; and shutteth, and no man openeth; I know thy works: behold, I have set before thee an open door, and no man can shut it." Revelation 3:7, 8.</a:t>
            </a:r>
          </a:p>
          <a:p>
            <a:endParaRPr lang="en-US" dirty="0"/>
          </a:p>
        </p:txBody>
      </p:sp>
      <p:pic>
        <p:nvPicPr>
          <p:cNvPr id="5122" name="Picture 2" descr="C:\Users\Dad\Contacts\Downloads\Closing-doors-008.jpg"/>
          <p:cNvPicPr>
            <a:picLocks noGrp="1" noChangeAspect="1" noChangeArrowheads="1"/>
          </p:cNvPicPr>
          <p:nvPr>
            <p:ph sz="half" idx="2"/>
          </p:nvPr>
        </p:nvPicPr>
        <p:blipFill>
          <a:blip r:embed="rId2" cstate="print"/>
          <a:srcRect/>
          <a:stretch>
            <a:fillRect/>
          </a:stretch>
        </p:blipFill>
        <p:spPr bwMode="auto">
          <a:xfrm>
            <a:off x="4648200" y="1143000"/>
            <a:ext cx="4495800" cy="5715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609600"/>
          </a:xfrm>
        </p:spPr>
        <p:txBody>
          <a:bodyPr>
            <a:normAutofit fontScale="90000"/>
          </a:bodyPr>
          <a:lstStyle/>
          <a:p>
            <a:r>
              <a:rPr lang="en-US" b="1" i="1" u="sng" dirty="0" smtClean="0">
                <a:solidFill>
                  <a:srgbClr val="0070C0"/>
                </a:solidFill>
              </a:rPr>
              <a:t>Missionaries!!</a:t>
            </a:r>
            <a:endParaRPr lang="en-US" b="1" i="1" u="sng" dirty="0">
              <a:solidFill>
                <a:srgbClr val="0070C0"/>
              </a:solidFill>
            </a:endParaRPr>
          </a:p>
        </p:txBody>
      </p:sp>
      <p:sp>
        <p:nvSpPr>
          <p:cNvPr id="4" name="Content Placeholder 3"/>
          <p:cNvSpPr>
            <a:spLocks noGrp="1"/>
          </p:cNvSpPr>
          <p:nvPr>
            <p:ph sz="half" idx="2"/>
          </p:nvPr>
        </p:nvSpPr>
        <p:spPr>
          <a:xfrm>
            <a:off x="4648200" y="533400"/>
            <a:ext cx="4495800" cy="6324600"/>
          </a:xfrm>
        </p:spPr>
        <p:txBody>
          <a:bodyPr>
            <a:normAutofit/>
          </a:bodyPr>
          <a:lstStyle/>
          <a:p>
            <a:r>
              <a:rPr lang="en-US" sz="3000" dirty="0" smtClean="0"/>
              <a:t>Philadelphia, the church from 1798-1844, was consumed by three things:</a:t>
            </a:r>
          </a:p>
          <a:p>
            <a:r>
              <a:rPr lang="en-US" sz="3000" dirty="0" smtClean="0"/>
              <a:t>1. missionary fervor</a:t>
            </a:r>
          </a:p>
          <a:p>
            <a:r>
              <a:rPr lang="en-US" sz="3000" dirty="0" smtClean="0"/>
              <a:t>2. proclamation of prophecy.</a:t>
            </a:r>
          </a:p>
          <a:p>
            <a:r>
              <a:rPr lang="en-US" sz="3000" dirty="0" smtClean="0"/>
              <a:t>3. focus on Christ in the sanctuary above.</a:t>
            </a:r>
          </a:p>
          <a:p>
            <a:r>
              <a:rPr lang="en-US" sz="3000" dirty="0" smtClean="0"/>
              <a:t>For this, Philadelphia, </a:t>
            </a:r>
            <a:r>
              <a:rPr lang="en-US" sz="3000" dirty="0"/>
              <a:t>l</a:t>
            </a:r>
            <a:r>
              <a:rPr lang="en-US" sz="3000" dirty="0" smtClean="0"/>
              <a:t>ike Smyrna, never received rebuke from God!!!</a:t>
            </a:r>
            <a:endParaRPr lang="en-US" sz="3000" dirty="0"/>
          </a:p>
        </p:txBody>
      </p:sp>
      <p:pic>
        <p:nvPicPr>
          <p:cNvPr id="6146" name="Picture 2" descr="C:\Users\Dad\Contacts\Downloads\Determine-what-specific-goal.jpg"/>
          <p:cNvPicPr>
            <a:picLocks noGrp="1" noChangeAspect="1" noChangeArrowheads="1"/>
          </p:cNvPicPr>
          <p:nvPr>
            <p:ph sz="half" idx="1"/>
          </p:nvPr>
        </p:nvPicPr>
        <p:blipFill>
          <a:blip r:embed="rId2" cstate="print"/>
          <a:srcRect/>
          <a:stretch>
            <a:fillRect/>
          </a:stretch>
        </p:blipFill>
        <p:spPr bwMode="auto">
          <a:xfrm>
            <a:off x="0" y="0"/>
            <a:ext cx="4572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Laodicea</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The very word, Laodicea, is the combination of two Greek Words, Lao=people and </a:t>
            </a:r>
            <a:r>
              <a:rPr lang="en-US" sz="3600" dirty="0" err="1" smtClean="0"/>
              <a:t>dicea</a:t>
            </a:r>
            <a:r>
              <a:rPr lang="en-US" sz="3600" dirty="0" smtClean="0"/>
              <a:t>=righteousness and judgment.  The word means a righteous people in a time of judgment.  This immediately pinpoints the time frame for this church.  1844!  This church goes from 1844-the close of probation.  There are no other churches after this!!  Laodicea does not get good marks in the eyes of heaven!</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b="1" i="1" u="sng" dirty="0" smtClean="0">
                <a:solidFill>
                  <a:srgbClr val="FF0000"/>
                </a:solidFill>
              </a:rPr>
              <a:t>In Ancient Times</a:t>
            </a:r>
            <a:endParaRPr lang="en-US" b="1" i="1" u="sng" dirty="0">
              <a:solidFill>
                <a:srgbClr val="FF0000"/>
              </a:solidFill>
            </a:endParaRPr>
          </a:p>
        </p:txBody>
      </p:sp>
      <p:sp>
        <p:nvSpPr>
          <p:cNvPr id="3" name="Content Placeholder 2"/>
          <p:cNvSpPr>
            <a:spLocks noGrp="1"/>
          </p:cNvSpPr>
          <p:nvPr>
            <p:ph sz="half" idx="1"/>
          </p:nvPr>
        </p:nvSpPr>
        <p:spPr>
          <a:xfrm>
            <a:off x="0" y="762000"/>
            <a:ext cx="4572000" cy="6096000"/>
          </a:xfrm>
        </p:spPr>
        <p:txBody>
          <a:bodyPr>
            <a:normAutofit fontScale="85000" lnSpcReduction="10000"/>
          </a:bodyPr>
          <a:lstStyle/>
          <a:p>
            <a:r>
              <a:rPr lang="en-US" dirty="0"/>
              <a:t> </a:t>
            </a:r>
            <a:r>
              <a:rPr lang="en-US" sz="3200" dirty="0"/>
              <a:t>Laodicea, benefiting from its advantageous position on a trade route, became one of the most important and flourishing commercial cities of Asia Minor, in which large money transactions and an extensive trade in black wool were carried </a:t>
            </a:r>
            <a:r>
              <a:rPr lang="en-US" sz="3200" dirty="0" smtClean="0"/>
              <a:t>on..a </a:t>
            </a:r>
            <a:r>
              <a:rPr lang="en-US" sz="3200" dirty="0"/>
              <a:t>great and wealthy center of industry, famous specially for the fine black wool of its sheep and for the Phrygian powder for the eyes, which was manufactured </a:t>
            </a:r>
            <a:r>
              <a:rPr lang="en-US" sz="3200" dirty="0" smtClean="0"/>
              <a:t>there.</a:t>
            </a:r>
            <a:endParaRPr lang="en-US" sz="3200" dirty="0"/>
          </a:p>
        </p:txBody>
      </p:sp>
      <p:pic>
        <p:nvPicPr>
          <p:cNvPr id="7170" name="Picture 2" descr="C:\Users\Dad\Contacts\Downloads\800px-Laodicea_(17).JPG"/>
          <p:cNvPicPr>
            <a:picLocks noGrp="1" noChangeAspect="1" noChangeArrowheads="1"/>
          </p:cNvPicPr>
          <p:nvPr>
            <p:ph sz="half" idx="2"/>
          </p:nvPr>
        </p:nvPicPr>
        <p:blipFill>
          <a:blip r:embed="rId2" cstate="print"/>
          <a:srcRect/>
          <a:stretch>
            <a:fillRect/>
          </a:stretch>
        </p:blipFill>
        <p:spPr bwMode="auto">
          <a:xfrm>
            <a:off x="4648200" y="0"/>
            <a:ext cx="44958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Rich and Needs Nothing</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a:t> </a:t>
            </a:r>
            <a:r>
              <a:rPr lang="en-US" dirty="0" smtClean="0"/>
              <a:t>”And </a:t>
            </a:r>
            <a:r>
              <a:rPr lang="en-US" dirty="0"/>
              <a:t>unto the angel of the church of the Laodiceans write; These things saith the Amen, the faithful and true witness, the beginning of the creation of God</a:t>
            </a:r>
            <a:r>
              <a:rPr lang="en-US" dirty="0" smtClean="0"/>
              <a:t>; </a:t>
            </a:r>
            <a:r>
              <a:rPr lang="en-US" dirty="0"/>
              <a:t> I know thy works, that thou art neither cold nor hot: I would thou wert cold or hot</a:t>
            </a:r>
            <a:r>
              <a:rPr lang="en-US" dirty="0" smtClean="0"/>
              <a:t>. </a:t>
            </a:r>
            <a:r>
              <a:rPr lang="en-US" dirty="0"/>
              <a:t> So then because thou art lukewarm, and neither cold nor hot, I will spue thee out of my </a:t>
            </a:r>
            <a:r>
              <a:rPr lang="en-US" dirty="0" smtClean="0"/>
              <a:t>mouth.  Because </a:t>
            </a:r>
            <a:r>
              <a:rPr lang="en-US" dirty="0"/>
              <a:t>thou sayest, I am rich, and increased with goods, and have need of nothing; and knowest not that thou art wretched, and miserable, and poor, and blind, and </a:t>
            </a:r>
            <a:r>
              <a:rPr lang="en-US" dirty="0" smtClean="0"/>
              <a:t>naked:  I </a:t>
            </a:r>
            <a:r>
              <a:rPr lang="en-US" dirty="0"/>
              <a:t>counsel thee to buy of me gold tried in the fire, that thou mayest be rich; and white raiment, that thou mayest be clothed, and </a:t>
            </a:r>
            <a:r>
              <a:rPr lang="en-US" i="1" dirty="0" smtClean="0"/>
              <a:t>that </a:t>
            </a:r>
            <a:r>
              <a:rPr lang="en-US" dirty="0" smtClean="0"/>
              <a:t>the </a:t>
            </a:r>
            <a:r>
              <a:rPr lang="en-US" dirty="0"/>
              <a:t>shame of thy nakedness do not appear; and anoint thine eyes with </a:t>
            </a:r>
            <a:r>
              <a:rPr lang="en-US" dirty="0" smtClean="0"/>
              <a:t>eye salve</a:t>
            </a:r>
            <a:r>
              <a:rPr lang="en-US" dirty="0"/>
              <a:t>, that thou mayest see</a:t>
            </a:r>
            <a:r>
              <a:rPr lang="en-US" dirty="0" smtClean="0"/>
              <a:t>. </a:t>
            </a:r>
            <a:r>
              <a:rPr lang="en-US" dirty="0"/>
              <a:t> As many as I love, I rebuke and chasten: be zealous therefore, and </a:t>
            </a:r>
            <a:r>
              <a:rPr lang="en-US" dirty="0" smtClean="0"/>
              <a:t>repent.  Behold</a:t>
            </a:r>
            <a:r>
              <a:rPr lang="en-US" dirty="0"/>
              <a:t>, I stand at the door, and knock: if any man hear my voice, and open the door, I will come in to him, and will sup with him, and he with me</a:t>
            </a:r>
            <a:r>
              <a:rPr lang="en-US" dirty="0" smtClean="0"/>
              <a:t>. </a:t>
            </a:r>
            <a:r>
              <a:rPr lang="en-US" dirty="0"/>
              <a:t> To him that overcometh will I grant to sit with me in my throne, even as I also overcame, and am set down with my Father in his </a:t>
            </a:r>
            <a:r>
              <a:rPr lang="en-US" dirty="0" smtClean="0"/>
              <a:t>throne.  He </a:t>
            </a:r>
            <a:r>
              <a:rPr lang="en-US" dirty="0"/>
              <a:t>that hath an ear, let him hear what the Spirit saith unto the churches</a:t>
            </a:r>
            <a:r>
              <a:rPr lang="en-US" dirty="0" smtClean="0"/>
              <a:t>.”  Rev. 3:14-21</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Doesn’t See Their Need</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77500" lnSpcReduction="20000"/>
          </a:bodyPr>
          <a:lstStyle/>
          <a:p>
            <a:r>
              <a:rPr lang="en-US" baseline="30000" dirty="0" smtClean="0"/>
              <a:t>“</a:t>
            </a:r>
            <a:r>
              <a:rPr lang="en-US" dirty="0" smtClean="0"/>
              <a:t>Two </a:t>
            </a:r>
            <a:r>
              <a:rPr lang="en-US" dirty="0"/>
              <a:t>men went up into the temple to pray; the one a Pharisee, and the other a publican</a:t>
            </a:r>
            <a:r>
              <a:rPr lang="en-US" dirty="0" smtClean="0"/>
              <a:t>. </a:t>
            </a:r>
            <a:r>
              <a:rPr lang="en-US" dirty="0"/>
              <a:t> The Pharisee stood and prayed thus with himself, God, I thank thee, that I am not as other men </a:t>
            </a:r>
            <a:r>
              <a:rPr lang="en-US" i="1" dirty="0"/>
              <a:t>are</a:t>
            </a:r>
            <a:r>
              <a:rPr lang="en-US" dirty="0"/>
              <a:t>, extortioners, unjust, adulterers, or even as this publican</a:t>
            </a:r>
            <a:r>
              <a:rPr lang="en-US" dirty="0" smtClean="0"/>
              <a:t>. </a:t>
            </a:r>
            <a:r>
              <a:rPr lang="en-US" dirty="0"/>
              <a:t> I fast twice in the week, I give tithes of all that I possess</a:t>
            </a:r>
            <a:r>
              <a:rPr lang="en-US" dirty="0" smtClean="0"/>
              <a:t>. </a:t>
            </a:r>
            <a:r>
              <a:rPr lang="en-US" dirty="0"/>
              <a:t> And the publican, standing afar off, would not lift up so much as </a:t>
            </a:r>
            <a:r>
              <a:rPr lang="en-US" i="1" dirty="0"/>
              <a:t>his</a:t>
            </a:r>
            <a:r>
              <a:rPr lang="en-US" dirty="0"/>
              <a:t> eyes unto heaven, but smote upon his breast, saying, God be merciful to me a </a:t>
            </a:r>
            <a:r>
              <a:rPr lang="en-US" dirty="0" smtClean="0"/>
              <a:t>sinner.  I </a:t>
            </a:r>
            <a:r>
              <a:rPr lang="en-US" dirty="0"/>
              <a:t>tell you, this man went down to his house justified </a:t>
            </a:r>
            <a:r>
              <a:rPr lang="en-US" i="1" dirty="0"/>
              <a:t>rather</a:t>
            </a:r>
            <a:r>
              <a:rPr lang="en-US" dirty="0"/>
              <a:t> than the other: for every one that exalteth himself shall be abased; and he that humbleth himself shall be exalted</a:t>
            </a:r>
            <a:r>
              <a:rPr lang="en-US" dirty="0" smtClean="0"/>
              <a:t>.”   Luke 18:10-14</a:t>
            </a:r>
            <a:endParaRPr lang="en-US" dirty="0"/>
          </a:p>
        </p:txBody>
      </p:sp>
      <p:pic>
        <p:nvPicPr>
          <p:cNvPr id="8194" name="Picture 2" descr="C:\Users\Dad\Contacts\Downloads\download (91).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A Must!</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“In </a:t>
            </a:r>
            <a:r>
              <a:rPr lang="en-US" dirty="0"/>
              <a:t>order to attain to this high calling of God in Christ Jesus, you must begin the day with your </a:t>
            </a:r>
            <a:r>
              <a:rPr lang="en-US" dirty="0" err="1"/>
              <a:t>Saviour</a:t>
            </a:r>
            <a:r>
              <a:rPr lang="en-US" dirty="0"/>
              <a:t>. The very first out-breathing of the soul in the morning should be for the presence of Jesus. “Without me,” he says, “ye can do nothing.” It is Jesus that we need; his light, his life, his spirit, must be ours continually. We need him every hour. And we should pray in the morning that as the sun illuminates the landscape, and fills the world with light, so the Sun of righteousness may shine into the chambers of mind and heart, and make us all light in the Lord. We cannot do without his presence one moment. The enemy knows when we undertake to do without our Lord, and he is there, ready to fill our minds with his evil suggestions that we may fall from our steadfastness; but it is the desire of the Lord that from moment to moment we should abide in him, and thus be complete in him, accepted in the Beloved. God designs that every one of us shall be perfect in him, so that we may represent to the world the perfection of his character</a:t>
            </a:r>
            <a:r>
              <a:rPr lang="en-US" dirty="0" smtClean="0"/>
              <a:t>.”  Bible Echo 1-15-1892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3 Gifts</a:t>
            </a:r>
            <a:endParaRPr lang="en-US" u="sng" dirty="0">
              <a:solidFill>
                <a:srgbClr val="FF000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600" dirty="0" smtClean="0"/>
              <a:t>1. Gold tried in the Fire</a:t>
            </a:r>
          </a:p>
          <a:p>
            <a:r>
              <a:rPr lang="en-US" sz="3600" dirty="0" smtClean="0"/>
              <a:t>  a. 1 Peter 1:5-7</a:t>
            </a:r>
          </a:p>
          <a:p>
            <a:r>
              <a:rPr lang="en-US" sz="3600" dirty="0" smtClean="0"/>
              <a:t>2.  White raiment</a:t>
            </a:r>
          </a:p>
          <a:p>
            <a:r>
              <a:rPr lang="en-US" sz="3600" dirty="0"/>
              <a:t> </a:t>
            </a:r>
            <a:r>
              <a:rPr lang="en-US" sz="3600" dirty="0" smtClean="0"/>
              <a:t>  b. Rev. 19-7,8;  Rev. 3:5</a:t>
            </a:r>
          </a:p>
          <a:p>
            <a:r>
              <a:rPr lang="en-US" sz="3600" dirty="0" smtClean="0"/>
              <a:t>3.  Anointing of our eyes.</a:t>
            </a:r>
          </a:p>
          <a:p>
            <a:r>
              <a:rPr lang="en-US" sz="3600" dirty="0"/>
              <a:t> </a:t>
            </a:r>
            <a:r>
              <a:rPr lang="en-US" sz="3600" dirty="0" smtClean="0"/>
              <a:t>  c.  Ps. 119:18</a:t>
            </a:r>
            <a:endParaRPr lang="en-US" sz="3600" dirty="0"/>
          </a:p>
        </p:txBody>
      </p:sp>
      <p:pic>
        <p:nvPicPr>
          <p:cNvPr id="9218" name="Picture 2" descr="C:\Users\Dad\Contacts\Downloads\gold-tried-in-fire.jpg"/>
          <p:cNvPicPr>
            <a:picLocks noGrp="1" noChangeAspect="1" noChangeArrowheads="1"/>
          </p:cNvPicPr>
          <p:nvPr>
            <p:ph sz="half" idx="1"/>
          </p:nvPr>
        </p:nvPicPr>
        <p:blipFill>
          <a:blip r:embed="rId2" cstate="print"/>
          <a:srcRect/>
          <a:stretch>
            <a:fillRect/>
          </a:stretch>
        </p:blipFill>
        <p:spPr bwMode="auto">
          <a:xfrm>
            <a:off x="0" y="838200"/>
            <a:ext cx="4876800" cy="6019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90600"/>
          </a:xfrm>
        </p:spPr>
        <p:txBody>
          <a:bodyPr/>
          <a:lstStyle/>
          <a:p>
            <a:r>
              <a:rPr lang="en-US" b="1" i="1" u="sng" dirty="0" smtClean="0">
                <a:solidFill>
                  <a:srgbClr val="FF0000"/>
                </a:solidFill>
              </a:rPr>
              <a:t>Mankind’s Hope</a:t>
            </a:r>
            <a:endParaRPr lang="en-US" b="1" i="1"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Laodicea has Christ at arms link.  Laodicea’s only hope is to acknowledge her need and covet the presence of the abiding Christ!</a:t>
            </a:r>
          </a:p>
          <a:p>
            <a:r>
              <a:rPr lang="en-US" sz="3200" dirty="0" smtClean="0"/>
              <a:t>“</a:t>
            </a:r>
            <a:r>
              <a:rPr lang="en-US" sz="3200" dirty="0"/>
              <a:t>Behold, I stand at the door, and knock: if any man hear my voice, and open the door, I will come in to him, and will sup with him, and he with me</a:t>
            </a:r>
            <a:r>
              <a:rPr lang="en-US" sz="3200" dirty="0" smtClean="0"/>
              <a:t>.”  Rev. 3:20</a:t>
            </a:r>
            <a:endParaRPr lang="en-US" sz="3200" dirty="0"/>
          </a:p>
          <a:p>
            <a:endParaRPr lang="en-US" dirty="0"/>
          </a:p>
        </p:txBody>
      </p:sp>
      <p:pic>
        <p:nvPicPr>
          <p:cNvPr id="10242" name="Picture 2" descr="C:\Users\Dad\Contacts\Downloads\jesus_knocking1.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Dad\Contacts\Downloads\asia_nt.jpg"/>
          <p:cNvPicPr>
            <a:picLocks noGrp="1" noChangeAspect="1" noChangeArrowheads="1"/>
          </p:cNvPicPr>
          <p:nvPr>
            <p:ph idx="1"/>
          </p:nvPr>
        </p:nvPicPr>
        <p:blipFill>
          <a:blip r:embed="rId2" cstate="print"/>
          <a:srcRect/>
          <a:stretch>
            <a:fillRect/>
          </a:stretch>
        </p:blipFill>
        <p:spPr bwMode="auto">
          <a:xfrm>
            <a:off x="0" y="0"/>
            <a:ext cx="9143999" cy="68579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Review thus Far</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4000" dirty="0" smtClean="0"/>
              <a:t>Ephesus 100-313 AD  ‘the desirable’</a:t>
            </a:r>
          </a:p>
          <a:p>
            <a:r>
              <a:rPr lang="en-US" sz="4000" dirty="0" smtClean="0"/>
              <a:t>Smyrna 100-313  ‘the persecuted’</a:t>
            </a:r>
          </a:p>
          <a:p>
            <a:r>
              <a:rPr lang="en-US" sz="4000" dirty="0" err="1" smtClean="0"/>
              <a:t>Pergamos</a:t>
            </a:r>
            <a:r>
              <a:rPr lang="en-US" sz="4000" dirty="0" smtClean="0"/>
              <a:t>  313-538 ‘compromise’</a:t>
            </a:r>
          </a:p>
          <a:p>
            <a:r>
              <a:rPr lang="en-US" sz="4000" dirty="0" smtClean="0"/>
              <a:t>Thyatira 538-1517  ‘papal assault’</a:t>
            </a:r>
          </a:p>
          <a:p>
            <a:r>
              <a:rPr lang="en-US" sz="4000" dirty="0" smtClean="0"/>
              <a:t>The last three churches cover the time from the beginning of the Reformation down to the end of time.  These three periods are referred to as Sardis, Philadelphia, and Laodicea.</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Sardis-Reformation Times</a:t>
            </a:r>
            <a:endParaRPr lang="en-US" b="1" i="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fontScale="77500" lnSpcReduction="20000"/>
          </a:bodyPr>
          <a:lstStyle/>
          <a:p>
            <a:r>
              <a:rPr lang="en-US" dirty="0" smtClean="0"/>
              <a:t>The </a:t>
            </a:r>
            <a:r>
              <a:rPr lang="en-US" dirty="0"/>
              <a:t>metallurgists of Sardis discovered the secret of separating gold from silver, thereby producing both metals of a purity never known before.</a:t>
            </a:r>
            <a:r>
              <a:rPr lang="en-US" baseline="30000" dirty="0">
                <a:hlinkClick r:id="rId2"/>
              </a:rPr>
              <a:t>[2]</a:t>
            </a:r>
            <a:r>
              <a:rPr lang="en-US" dirty="0"/>
              <a:t> This was an economic revolution, for while gold nuggets panned or mined were used as currency, their purity was always suspect and a hindrance to trade. Such nuggets or coinage were naturally occurring alloys of gold and silver known as </a:t>
            </a:r>
            <a:r>
              <a:rPr lang="en-US" dirty="0">
                <a:hlinkClick r:id="rId3" tooltip="Electrum"/>
              </a:rPr>
              <a:t>electrum</a:t>
            </a:r>
            <a:r>
              <a:rPr lang="en-US" dirty="0"/>
              <a:t> and one could never know how much of it was gold and how much was silver. Sardis now could mint nearly pure silver and gold coins, the value of which could be—and was—trusted throughout the known world.</a:t>
            </a:r>
          </a:p>
        </p:txBody>
      </p:sp>
      <p:pic>
        <p:nvPicPr>
          <p:cNvPr id="2050" name="Picture 2" descr="C:\Users\Dad\Contacts\Downloads\Sardis-Temple-of-Artemis,-tb010701910-bibleplaces.jpg"/>
          <p:cNvPicPr>
            <a:picLocks noGrp="1" noChangeAspect="1" noChangeArrowheads="1"/>
          </p:cNvPicPr>
          <p:nvPr>
            <p:ph sz="half" idx="1"/>
          </p:nvPr>
        </p:nvPicPr>
        <p:blipFill>
          <a:blip r:embed="rId4" cstate="print"/>
          <a:srcRect/>
          <a:stretch>
            <a:fillRect/>
          </a:stretch>
        </p:blipFill>
        <p:spPr bwMode="auto">
          <a:xfrm>
            <a:off x="0" y="762000"/>
            <a:ext cx="4953000" cy="609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4114800" cy="1143000"/>
          </a:xfrm>
        </p:spPr>
        <p:txBody>
          <a:bodyPr/>
          <a:lstStyle/>
          <a:p>
            <a:endParaRPr lang="en-US" dirty="0"/>
          </a:p>
        </p:txBody>
      </p:sp>
      <p:sp>
        <p:nvSpPr>
          <p:cNvPr id="3" name="Content Placeholder 2"/>
          <p:cNvSpPr>
            <a:spLocks noGrp="1"/>
          </p:cNvSpPr>
          <p:nvPr>
            <p:ph sz="half" idx="1"/>
          </p:nvPr>
        </p:nvSpPr>
        <p:spPr>
          <a:xfrm>
            <a:off x="0" y="0"/>
            <a:ext cx="4495800" cy="6858000"/>
          </a:xfrm>
        </p:spPr>
        <p:txBody>
          <a:bodyPr>
            <a:noAutofit/>
          </a:bodyPr>
          <a:lstStyle/>
          <a:p>
            <a:r>
              <a:rPr lang="en-US" sz="3200" dirty="0" smtClean="0"/>
              <a:t>Sardis was a wealthy and dynamic place, but what is left of it today is anything but auspices.  Its wealthy and extravagant buildings have all but crumbled.  This is very similar to the church time period it represents; the Reformation.  It started so well, but is only a shell of what it once was!!</a:t>
            </a:r>
            <a:endParaRPr lang="en-US" sz="3200" dirty="0"/>
          </a:p>
        </p:txBody>
      </p:sp>
      <p:pic>
        <p:nvPicPr>
          <p:cNvPr id="3074" name="Picture 2" descr="C:\Users\Dad\Contacts\Downloads\Sardis-synagogue,-4th-c-AD,-tb041405603-bibleplaces.jpg"/>
          <p:cNvPicPr>
            <a:picLocks noGrp="1" noChangeAspect="1" noChangeArrowheads="1"/>
          </p:cNvPicPr>
          <p:nvPr>
            <p:ph sz="half" idx="2"/>
          </p:nvPr>
        </p:nvPicPr>
        <p:blipFill>
          <a:blip r:embed="rId2" cstate="print"/>
          <a:srcRect/>
          <a:stretch>
            <a:fillRect/>
          </a:stretch>
        </p:blipFill>
        <p:spPr bwMode="auto">
          <a:xfrm>
            <a:off x="4572000" y="0"/>
            <a:ext cx="4572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itchFamily="82" charset="0"/>
              </a:rPr>
              <a:t>Rev. 3:1-6</a:t>
            </a:r>
            <a:endParaRPr lang="en-US" b="1" i="1" u="sng" dirty="0">
              <a:solidFill>
                <a:srgbClr val="00B05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baseline="30000" dirty="0" smtClean="0"/>
              <a:t>“</a:t>
            </a:r>
            <a:r>
              <a:rPr lang="en-US" dirty="0" smtClean="0"/>
              <a:t>And </a:t>
            </a:r>
            <a:r>
              <a:rPr lang="en-US" dirty="0"/>
              <a:t>unto the angel of the church in Sardis write; These things saith he that hath the seven Spirits of God, and the seven stars; </a:t>
            </a:r>
            <a:r>
              <a:rPr lang="en-US" u="sng" dirty="0">
                <a:solidFill>
                  <a:srgbClr val="FF0000"/>
                </a:solidFill>
              </a:rPr>
              <a:t>I know thy works, that thou hast a name that thou livest, and art </a:t>
            </a:r>
            <a:r>
              <a:rPr lang="en-US" u="sng" dirty="0" smtClean="0">
                <a:solidFill>
                  <a:srgbClr val="FF0000"/>
                </a:solidFill>
              </a:rPr>
              <a:t>dead. </a:t>
            </a:r>
            <a:r>
              <a:rPr lang="en-US" dirty="0" smtClean="0"/>
              <a:t>Be </a:t>
            </a:r>
            <a:r>
              <a:rPr lang="en-US" dirty="0"/>
              <a:t>watchful, and strengthen the things which remain, that are ready to die: for I have not found thy works perfect before God</a:t>
            </a:r>
            <a:r>
              <a:rPr lang="en-US" dirty="0" smtClean="0"/>
              <a:t>.</a:t>
            </a:r>
            <a:r>
              <a:rPr lang="en-US" dirty="0"/>
              <a:t> </a:t>
            </a:r>
            <a:r>
              <a:rPr lang="en-US" u="sng" dirty="0">
                <a:solidFill>
                  <a:srgbClr val="FF0000"/>
                </a:solidFill>
              </a:rPr>
              <a:t>Remember therefore how thou hast received and heard, and hold fast, and repent. </a:t>
            </a:r>
            <a:r>
              <a:rPr lang="en-US" dirty="0"/>
              <a:t>If therefore thou shalt not watch, I will come on thee as a thief, and thou shalt not know what hour I will come upon thee</a:t>
            </a:r>
            <a:r>
              <a:rPr lang="en-US" dirty="0" smtClean="0"/>
              <a:t>.</a:t>
            </a:r>
            <a:r>
              <a:rPr lang="en-US" dirty="0"/>
              <a:t> Thou hast a few names even in Sardis which have not defiled their garments; and they shall walk with me in white: for they are worthy</a:t>
            </a:r>
            <a:r>
              <a:rPr lang="en-US" dirty="0" smtClean="0"/>
              <a:t>.</a:t>
            </a:r>
            <a:r>
              <a:rPr lang="en-US" dirty="0"/>
              <a:t> </a:t>
            </a:r>
            <a:r>
              <a:rPr lang="en-US" u="sng" dirty="0">
                <a:solidFill>
                  <a:srgbClr val="FF0000"/>
                </a:solidFill>
              </a:rPr>
              <a:t>He that overcometh, the same shall be clothed in white raiment; and I will not blot out his name out of the book of life, but I will confess his name before my Father, and before his </a:t>
            </a:r>
            <a:r>
              <a:rPr lang="en-US" u="sng" dirty="0" smtClean="0">
                <a:solidFill>
                  <a:srgbClr val="FF0000"/>
                </a:solidFill>
              </a:rPr>
              <a:t>angels</a:t>
            </a:r>
            <a:r>
              <a:rPr lang="en-US" dirty="0" smtClean="0"/>
              <a:t>. He </a:t>
            </a:r>
            <a:r>
              <a:rPr lang="en-US" dirty="0"/>
              <a:t>that hath an ear, let him hear what the Spirit saith unto the churches</a:t>
            </a:r>
            <a:r>
              <a:rPr lang="en-US" dirty="0" smtClean="0"/>
              <a:t>.”  </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FF0000"/>
                </a:solidFill>
                <a:latin typeface="Algerian" pitchFamily="82" charset="0"/>
              </a:rPr>
              <a:t>From Sardis to Philadelphia</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The time period for Sardis was from Luther’s nailing the 95 thesis on the door of the chapel in Wittenberg, Germany in 1517 down to the fires that ignited the church of Philadelphia with evangelistic fervor around 1798.  It was this missionary gusto that compelled Philadelphia to not receive a rebuke from God!</a:t>
            </a:r>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0070C0"/>
                </a:solidFill>
                <a:latin typeface="Algerian" pitchFamily="82" charset="0"/>
              </a:rPr>
              <a:t>Philadelphia-from 1798-1844</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Sardis, the Reformation church, ended in, roughly, 1798.  In the 1790’s, the missionary  William Carey, the cobbler of England, went to India and the missionary zeal never waned for the next 50 years, culminating in the Millerite movement. Philadelphia means the city of brotherly love and love for souls was the essence of this church time period.  The other key feature of this time period was the studying and proclaiming of the opening book of Daniel.  Prophecy became a great focus during this time.  “</a:t>
            </a:r>
            <a:r>
              <a:rPr lang="en-US" dirty="0"/>
              <a:t>But thou, O Daniel, shut up the words, and seal the book, </a:t>
            </a:r>
            <a:r>
              <a:rPr lang="en-US" i="1" dirty="0"/>
              <a:t>even</a:t>
            </a:r>
            <a:r>
              <a:rPr lang="en-US" dirty="0"/>
              <a:t> to the time of the end: many shall run to and fro, and knowledge shall be increased</a:t>
            </a:r>
            <a:r>
              <a:rPr lang="en-US" dirty="0" smtClean="0"/>
              <a:t>.”  Daniel 12:4</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1128</Words>
  <Application>Microsoft Office PowerPoint</Application>
  <PresentationFormat>On-screen Show (4:3)</PresentationFormat>
  <Paragraphs>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Revelation, chapter 3</vt:lpstr>
      <vt:lpstr>Slide 2</vt:lpstr>
      <vt:lpstr>Slide 3</vt:lpstr>
      <vt:lpstr>Review thus Far</vt:lpstr>
      <vt:lpstr>Sardis-Reformation Times</vt:lpstr>
      <vt:lpstr>Slide 6</vt:lpstr>
      <vt:lpstr>Rev. 3:1-6</vt:lpstr>
      <vt:lpstr>From Sardis to Philadelphia</vt:lpstr>
      <vt:lpstr>Philadelphia-from 1798-1844</vt:lpstr>
      <vt:lpstr>The Letter</vt:lpstr>
      <vt:lpstr>Opening and Closing Doors</vt:lpstr>
      <vt:lpstr>Missionaries!!</vt:lpstr>
      <vt:lpstr>Laodicea</vt:lpstr>
      <vt:lpstr>In Ancient Times</vt:lpstr>
      <vt:lpstr>Rich and Needs Nothing</vt:lpstr>
      <vt:lpstr>Doesn’t See Their Need</vt:lpstr>
      <vt:lpstr>A Must!</vt:lpstr>
      <vt:lpstr>3 Gifts</vt:lpstr>
      <vt:lpstr>Mankind’s Hope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chapter 3</dc:title>
  <dc:creator>Dad</dc:creator>
  <cp:lastModifiedBy>Dad</cp:lastModifiedBy>
  <cp:revision>5</cp:revision>
  <dcterms:created xsi:type="dcterms:W3CDTF">2013-08-02T18:02:27Z</dcterms:created>
  <dcterms:modified xsi:type="dcterms:W3CDTF">2013-09-07T17:18:28Z</dcterms:modified>
</cp:coreProperties>
</file>