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sldIdLst>
    <p:sldId id="256" r:id="rId2"/>
    <p:sldId id="257" r:id="rId3"/>
    <p:sldId id="258" r:id="rId4"/>
    <p:sldId id="259" r:id="rId5"/>
    <p:sldId id="260" r:id="rId6"/>
    <p:sldId id="262" r:id="rId7"/>
    <p:sldId id="261" r:id="rId8"/>
    <p:sldId id="269" r:id="rId9"/>
    <p:sldId id="279" r:id="rId10"/>
    <p:sldId id="264" r:id="rId11"/>
    <p:sldId id="265" r:id="rId12"/>
    <p:sldId id="266" r:id="rId13"/>
    <p:sldId id="280" r:id="rId14"/>
    <p:sldId id="268"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50" autoAdjust="0"/>
  </p:normalViewPr>
  <p:slideViewPr>
    <p:cSldViewPr showGuides="1">
      <p:cViewPr varScale="1">
        <p:scale>
          <a:sx n="44" d="100"/>
          <a:sy n="44" d="100"/>
        </p:scale>
        <p:origin x="-654" y="-96"/>
      </p:cViewPr>
      <p:guideLst>
        <p:guide orient="horz"/>
        <p:guide pos="5759"/>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95F627-15A0-440A-A1B4-A72934C424A4}" type="datetimeFigureOut">
              <a:rPr lang="en-US" smtClean="0"/>
              <a:pPr/>
              <a:t>10/12/2011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DBE20F-9DA9-449C-AC69-63BF6EE427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DBE20F-9DA9-449C-AC69-63BF6EE427D3}"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38312A-70A0-457A-80EC-C0ABF43D723F}" type="datetimeFigureOut">
              <a:rPr lang="en-US" smtClean="0"/>
              <a:pPr/>
              <a:t>10/12/2011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7C9D4-F248-4D54-92BD-787D05F240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8312A-70A0-457A-80EC-C0ABF43D723F}" type="datetimeFigureOut">
              <a:rPr lang="en-US" smtClean="0"/>
              <a:pPr/>
              <a:t>10/12/2011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7C9D4-F248-4D54-92BD-787D05F240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kingjamesbibleonline.org/Genesis-43-12/" TargetMode="External"/><Relationship Id="rId2" Type="http://schemas.openxmlformats.org/officeDocument/2006/relationships/hyperlink" Target="http://www.kingjamesbibleonline.org/Genesis-43-11/" TargetMode="External"/><Relationship Id="rId1" Type="http://schemas.openxmlformats.org/officeDocument/2006/relationships/slideLayout" Target="../slideLayouts/slideLayout2.xml"/><Relationship Id="rId5" Type="http://schemas.openxmlformats.org/officeDocument/2006/relationships/hyperlink" Target="http://www.kingjamesbibleonline.org/Genesis-43-14/" TargetMode="External"/><Relationship Id="rId4" Type="http://schemas.openxmlformats.org/officeDocument/2006/relationships/hyperlink" Target="http://www.kingjamesbibleonline.org/Genesis-43-1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noFill/>
        </p:spPr>
        <p:txBody>
          <a:bodyPr/>
          <a:lstStyle/>
          <a:p>
            <a:r>
              <a:rPr lang="en-US" u="sng" dirty="0" smtClean="0">
                <a:solidFill>
                  <a:srgbClr val="00B0F0"/>
                </a:solidFill>
                <a:latin typeface="Algerian" pitchFamily="82" charset="0"/>
              </a:rPr>
              <a:t>El Shaddai</a:t>
            </a:r>
            <a:endParaRPr lang="en-US" u="sng" dirty="0">
              <a:solidFill>
                <a:srgbClr val="00B0F0"/>
              </a:solidFill>
              <a:latin typeface="Algerian" pitchFamily="82" charset="0"/>
            </a:endParaRPr>
          </a:p>
        </p:txBody>
      </p:sp>
      <p:sp>
        <p:nvSpPr>
          <p:cNvPr id="3" name="Subtitle 2"/>
          <p:cNvSpPr>
            <a:spLocks noGrp="1"/>
          </p:cNvSpPr>
          <p:nvPr>
            <p:ph type="subTitle" idx="1"/>
          </p:nvPr>
        </p:nvSpPr>
        <p:spPr>
          <a:xfrm>
            <a:off x="1371600" y="3581400"/>
            <a:ext cx="6400800" cy="2057400"/>
          </a:xfrm>
          <a:noFill/>
        </p:spPr>
        <p:txBody>
          <a:bodyPr/>
          <a:lstStyle/>
          <a:p>
            <a:r>
              <a:rPr lang="en-US" u="sng" dirty="0" smtClean="0">
                <a:solidFill>
                  <a:srgbClr val="FF0000"/>
                </a:solidFill>
              </a:rPr>
              <a:t>The Answer</a:t>
            </a:r>
            <a:endParaRPr lang="en-US" u="sng"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sz="half" idx="2"/>
          </p:nvPr>
        </p:nvPicPr>
        <p:blipFill>
          <a:blip r:embed="rId2" cstate="print"/>
          <a:srcRect/>
          <a:stretch>
            <a:fillRect/>
          </a:stretch>
        </p:blipFill>
        <p:spPr bwMode="auto">
          <a:xfrm>
            <a:off x="-914400" y="0"/>
            <a:ext cx="10058400" cy="7239000"/>
          </a:xfrm>
          <a:prstGeom prst="rect">
            <a:avLst/>
          </a:prstGeom>
          <a:noFill/>
          <a:ln w="9525">
            <a:noFill/>
            <a:miter lim="800000"/>
            <a:headEnd/>
            <a:tailEnd/>
          </a:ln>
        </p:spPr>
      </p:pic>
      <p:sp>
        <p:nvSpPr>
          <p:cNvPr id="2" name="Title 1"/>
          <p:cNvSpPr>
            <a:spLocks noGrp="1"/>
          </p:cNvSpPr>
          <p:nvPr>
            <p:ph type="title"/>
          </p:nvPr>
        </p:nvSpPr>
        <p:spPr>
          <a:xfrm>
            <a:off x="457200" y="274638"/>
            <a:ext cx="5638800" cy="2544762"/>
          </a:xfrm>
        </p:spPr>
        <p:txBody>
          <a:bodyPr>
            <a:normAutofit/>
          </a:bodyPr>
          <a:lstStyle/>
          <a:p>
            <a:r>
              <a:rPr lang="en-US" dirty="0">
                <a:solidFill>
                  <a:srgbClr val="0070C0"/>
                </a:solidFill>
              </a:rPr>
              <a:t> </a:t>
            </a:r>
            <a:r>
              <a:rPr lang="en-US" dirty="0" smtClean="0">
                <a:solidFill>
                  <a:srgbClr val="0070C0"/>
                </a:solidFill>
              </a:rPr>
              <a:t>                               </a:t>
            </a:r>
            <a:r>
              <a:rPr lang="en-US" u="sng" dirty="0" smtClean="0"/>
              <a:t>Jacob’s Travel’s</a:t>
            </a:r>
            <a:endParaRPr lang="en-US" u="sng" dirty="0"/>
          </a:p>
        </p:txBody>
      </p:sp>
      <p:sp>
        <p:nvSpPr>
          <p:cNvPr id="3" name="Content Placeholder 2"/>
          <p:cNvSpPr>
            <a:spLocks noGrp="1"/>
          </p:cNvSpPr>
          <p:nvPr>
            <p:ph sz="half" idx="1"/>
          </p:nvPr>
        </p:nvSpPr>
        <p:spPr>
          <a:xfrm>
            <a:off x="457200" y="2362200"/>
            <a:ext cx="8229600" cy="4495800"/>
          </a:xfrm>
        </p:spPr>
        <p:txBody>
          <a:bodyPr>
            <a:noAutofit/>
          </a:bodyPr>
          <a:lstStyle/>
          <a:p>
            <a:r>
              <a:rPr lang="en-US" sz="4000" dirty="0" smtClean="0">
                <a:solidFill>
                  <a:schemeClr val="tx1">
                    <a:lumMod val="95000"/>
                    <a:lumOff val="5000"/>
                  </a:schemeClr>
                </a:solidFill>
              </a:rPr>
              <a:t>He never saw his mother again whom he loved deeply.  He deals with Laban whom he wished he would never see again.  His home life is full of contention and jealousy.  His sons have just committed mass murder.  He fears for his life in Canaan.</a:t>
            </a:r>
            <a:endParaRPr lang="en-US" sz="4000" dirty="0">
              <a:solidFill>
                <a:schemeClr val="tx1">
                  <a:lumMod val="95000"/>
                  <a:lumOff val="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latin typeface="Algerian" pitchFamily="82" charset="0"/>
              </a:rPr>
              <a:t>El Shaddai Speaks</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457200" y="1600200"/>
            <a:ext cx="8382000" cy="5257800"/>
          </a:xfrm>
        </p:spPr>
        <p:txBody>
          <a:bodyPr>
            <a:normAutofit/>
          </a:bodyPr>
          <a:lstStyle/>
          <a:p>
            <a:r>
              <a:rPr lang="en-US" sz="3600" dirty="0" smtClean="0"/>
              <a:t>“And God said unto him</a:t>
            </a:r>
            <a:r>
              <a:rPr lang="en-US" sz="3600" u="sng" dirty="0" smtClean="0">
                <a:solidFill>
                  <a:srgbClr val="FF0000"/>
                </a:solidFill>
              </a:rPr>
              <a:t>, I am God Almighty</a:t>
            </a:r>
            <a:r>
              <a:rPr lang="en-US" sz="3600" dirty="0" smtClean="0"/>
              <a:t>: be fruitful and multiply; a nation and a company of nations shall be of thee, and kings shall come out of thy loins;  And the land which I gave Abraham and Isaac, to thee I will give it, and to thy seed after thee will I give the land.  And God went up from him in the place where he talked with him.”  Genesis 35:11-13 </a:t>
            </a:r>
            <a:endParaRPr lang="en-US"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002060"/>
                </a:solidFill>
              </a:rPr>
              <a:t>Trouble Stalks Jacob</a:t>
            </a:r>
            <a:endParaRPr lang="en-US" u="sng" dirty="0">
              <a:solidFill>
                <a:srgbClr val="002060"/>
              </a:solidFill>
            </a:endParaRPr>
          </a:p>
        </p:txBody>
      </p:sp>
      <p:sp>
        <p:nvSpPr>
          <p:cNvPr id="3" name="Content Placeholder 2"/>
          <p:cNvSpPr>
            <a:spLocks noGrp="1"/>
          </p:cNvSpPr>
          <p:nvPr>
            <p:ph sz="half" idx="1"/>
          </p:nvPr>
        </p:nvSpPr>
        <p:spPr>
          <a:xfrm>
            <a:off x="457200" y="609600"/>
            <a:ext cx="8382000" cy="6248400"/>
          </a:xfrm>
        </p:spPr>
        <p:txBody>
          <a:bodyPr>
            <a:normAutofit/>
          </a:bodyPr>
          <a:lstStyle/>
          <a:p>
            <a:r>
              <a:rPr lang="en-US" sz="3200" dirty="0" smtClean="0">
                <a:solidFill>
                  <a:schemeClr val="bg1"/>
                </a:solidFill>
              </a:rPr>
              <a:t>Tension spills out in the disappearance and apparent death of Joseph.  Jacob is as good as dead.  Famine strikes.  Simeon is tossed in an Egyptian dungeon and the governor is cruel.  He wants to see Benjamin.  Jacob is ripping in half. Where could Jacob find help?  Who could nurture and encourage him in this utter extremity in his life?  Who would listen to his heart felt cries?  What could he do to find comfort?  Rachel was dead; would anyone listen?</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u="sng" dirty="0" smtClean="0">
                <a:solidFill>
                  <a:schemeClr val="tx1">
                    <a:lumMod val="95000"/>
                    <a:lumOff val="5000"/>
                  </a:schemeClr>
                </a:solidFill>
                <a:latin typeface="Algerian" pitchFamily="82" charset="0"/>
              </a:rPr>
              <a:t>He is still There!</a:t>
            </a:r>
            <a:endParaRPr lang="en-US" u="sng" dirty="0">
              <a:solidFill>
                <a:schemeClr val="tx1">
                  <a:lumMod val="95000"/>
                  <a:lumOff val="5000"/>
                </a:schemeClr>
              </a:solidFill>
              <a:latin typeface="Algerian" pitchFamily="82" charset="0"/>
            </a:endParaRPr>
          </a:p>
        </p:txBody>
      </p:sp>
      <p:sp>
        <p:nvSpPr>
          <p:cNvPr id="3" name="Content Placeholder 2"/>
          <p:cNvSpPr>
            <a:spLocks noGrp="1"/>
          </p:cNvSpPr>
          <p:nvPr>
            <p:ph idx="1"/>
          </p:nvPr>
        </p:nvSpPr>
        <p:spPr>
          <a:xfrm>
            <a:off x="-1" y="762000"/>
            <a:ext cx="9142413" cy="6096000"/>
          </a:xfrm>
        </p:spPr>
        <p:txBody>
          <a:bodyPr>
            <a:normAutofit lnSpcReduction="10000"/>
          </a:bodyPr>
          <a:lstStyle/>
          <a:p>
            <a:r>
              <a:rPr lang="en-US" dirty="0" smtClean="0"/>
              <a:t>“</a:t>
            </a:r>
            <a:r>
              <a:rPr lang="en-US" dirty="0" smtClean="0"/>
              <a:t> </a:t>
            </a:r>
            <a:r>
              <a:rPr lang="en-US" dirty="0" smtClean="0">
                <a:hlinkClick r:id="rId2" tooltip="View more translations of Genesis 43:11"/>
              </a:rPr>
              <a:t>And their father Israel said unto them, If </a:t>
            </a:r>
            <a:r>
              <a:rPr lang="en-US" dirty="0" smtClean="0">
                <a:hlinkClick r:id="rId2" tooltip="View more translations of Genesis 43:11"/>
              </a:rPr>
              <a:t>it </a:t>
            </a:r>
            <a:r>
              <a:rPr lang="en-US" dirty="0" smtClean="0">
                <a:hlinkClick r:id="rId2" tooltip="View more translations of Genesis 43:11"/>
              </a:rPr>
              <a:t>must </a:t>
            </a:r>
            <a:r>
              <a:rPr lang="en-US" dirty="0" smtClean="0">
                <a:hlinkClick r:id="rId2" tooltip="View more translations of Genesis 43:11"/>
              </a:rPr>
              <a:t>be </a:t>
            </a:r>
            <a:r>
              <a:rPr lang="en-US" dirty="0" smtClean="0">
                <a:hlinkClick r:id="rId2" tooltip="View more translations of Genesis 43:11"/>
              </a:rPr>
              <a:t>so now, do this; take of the best fruits in the land in your vessels, and carry down the man a present, a little balm, and a little honey, spices, and myrrh, nuts, and </a:t>
            </a:r>
            <a:r>
              <a:rPr lang="en-US" dirty="0" smtClean="0">
                <a:hlinkClick r:id="rId2" tooltip="View more translations of Genesis 43:11"/>
              </a:rPr>
              <a:t>almonds:</a:t>
            </a:r>
            <a:r>
              <a:rPr lang="en-US" dirty="0" smtClean="0"/>
              <a:t> </a:t>
            </a:r>
            <a:r>
              <a:rPr lang="en-US" dirty="0" smtClean="0">
                <a:hlinkClick r:id="rId3" tooltip="View more translations of Genesis 43:12"/>
              </a:rPr>
              <a:t>And </a:t>
            </a:r>
            <a:r>
              <a:rPr lang="en-US" dirty="0" smtClean="0">
                <a:hlinkClick r:id="rId3" tooltip="View more translations of Genesis 43:12"/>
              </a:rPr>
              <a:t>take double money in your hand; and the money that was brought again in the mouth of your sacks, carry </a:t>
            </a:r>
            <a:r>
              <a:rPr lang="en-US" dirty="0" smtClean="0">
                <a:hlinkClick r:id="rId3" tooltip="View more translations of Genesis 43:12"/>
              </a:rPr>
              <a:t>it </a:t>
            </a:r>
            <a:r>
              <a:rPr lang="en-US" dirty="0" smtClean="0">
                <a:hlinkClick r:id="rId3" tooltip="View more translations of Genesis 43:12"/>
              </a:rPr>
              <a:t>again in your hand; peradventure it </a:t>
            </a:r>
            <a:r>
              <a:rPr lang="en-US" dirty="0" smtClean="0">
                <a:hlinkClick r:id="rId3" tooltip="View more translations of Genesis 43:12"/>
              </a:rPr>
              <a:t>was </a:t>
            </a:r>
            <a:r>
              <a:rPr lang="en-US" dirty="0" smtClean="0">
                <a:hlinkClick r:id="rId3" tooltip="View more translations of Genesis 43:12"/>
              </a:rPr>
              <a:t>an oversight</a:t>
            </a:r>
            <a:r>
              <a:rPr lang="en-US" dirty="0" smtClean="0">
                <a:hlinkClick r:id="rId3" tooltip="View more translations of Genesis 43:12"/>
              </a:rPr>
              <a:t>:</a:t>
            </a:r>
            <a:r>
              <a:rPr lang="en-US" dirty="0" smtClean="0"/>
              <a:t> </a:t>
            </a:r>
            <a:r>
              <a:rPr lang="en-US" dirty="0" smtClean="0">
                <a:hlinkClick r:id="rId4" tooltip="View more translations of Genesis 43:13"/>
              </a:rPr>
              <a:t>Take also your brother, and arise, go again unto the </a:t>
            </a:r>
            <a:r>
              <a:rPr lang="en-US" dirty="0" smtClean="0">
                <a:hlinkClick r:id="rId4" tooltip="View more translations of Genesis 43:13"/>
              </a:rPr>
              <a:t>man:</a:t>
            </a:r>
            <a:r>
              <a:rPr lang="en-US" dirty="0" smtClean="0"/>
              <a:t> </a:t>
            </a:r>
            <a:r>
              <a:rPr lang="en-US" dirty="0" smtClean="0">
                <a:hlinkClick r:id="rId5" tooltip="View more translations of Genesis 43:14"/>
              </a:rPr>
              <a:t>And </a:t>
            </a:r>
            <a:r>
              <a:rPr lang="en-US" dirty="0" smtClean="0">
                <a:hlinkClick r:id="rId5" tooltip="View more translations of Genesis 43:14"/>
              </a:rPr>
              <a:t>God Almighty give you mercy before the man, that he may send away your other brother, and Benjamin. If I be bereaved [of my children], I am bereaved</a:t>
            </a:r>
            <a:r>
              <a:rPr lang="en-US" dirty="0" smtClean="0">
                <a:hlinkClick r:id="rId5" tooltip="View more translations of Genesis 43:14"/>
              </a:rPr>
              <a:t>.</a:t>
            </a:r>
            <a:r>
              <a:rPr lang="en-US" dirty="0" smtClean="0"/>
              <a:t>”  Genesis 43:11-14</a:t>
            </a:r>
            <a:endParaRPr lang="en-US" dirty="0" smtClean="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cstate="print"/>
          <a:srcRect/>
          <a:stretch>
            <a:fillRect/>
          </a:stretch>
        </p:blipFill>
        <p:spPr bwMode="auto">
          <a:xfrm>
            <a:off x="-228600" y="0"/>
            <a:ext cx="9372600" cy="6858000"/>
          </a:xfrm>
          <a:prstGeom prst="rect">
            <a:avLst/>
          </a:prstGeom>
          <a:noFill/>
          <a:ln w="9525">
            <a:noFill/>
            <a:miter lim="800000"/>
            <a:headEnd/>
            <a:tailEnd/>
          </a:ln>
        </p:spPr>
      </p:pic>
      <p:sp>
        <p:nvSpPr>
          <p:cNvPr id="2" name="Title 1"/>
          <p:cNvSpPr>
            <a:spLocks noGrp="1"/>
          </p:cNvSpPr>
          <p:nvPr>
            <p:ph type="title"/>
          </p:nvPr>
        </p:nvSpPr>
        <p:spPr>
          <a:xfrm>
            <a:off x="457200" y="0"/>
            <a:ext cx="8229600" cy="914400"/>
          </a:xfrm>
        </p:spPr>
        <p:txBody>
          <a:bodyPr>
            <a:normAutofit/>
          </a:bodyPr>
          <a:lstStyle/>
          <a:p>
            <a:r>
              <a:rPr lang="en-US" u="sng" dirty="0" smtClean="0">
                <a:solidFill>
                  <a:srgbClr val="FF0000"/>
                </a:solidFill>
                <a:latin typeface="Aharoni" pitchFamily="2" charset="-79"/>
                <a:cs typeface="Aharoni" pitchFamily="2" charset="-79"/>
              </a:rPr>
              <a:t>Always there</a:t>
            </a:r>
            <a:endParaRPr lang="en-US" u="sng" dirty="0">
              <a:solidFill>
                <a:srgbClr val="FF0000"/>
              </a:solidFill>
              <a:latin typeface="Aharoni" pitchFamily="2" charset="-79"/>
              <a:cs typeface="Aharoni" pitchFamily="2" charset="-79"/>
            </a:endParaRPr>
          </a:p>
        </p:txBody>
      </p:sp>
      <p:sp>
        <p:nvSpPr>
          <p:cNvPr id="3" name="Content Placeholder 2"/>
          <p:cNvSpPr>
            <a:spLocks noGrp="1"/>
          </p:cNvSpPr>
          <p:nvPr>
            <p:ph sz="half" idx="1"/>
          </p:nvPr>
        </p:nvSpPr>
        <p:spPr>
          <a:xfrm>
            <a:off x="457200" y="2209800"/>
            <a:ext cx="8153400" cy="4419600"/>
          </a:xfrm>
        </p:spPr>
        <p:txBody>
          <a:bodyPr>
            <a:normAutofit/>
          </a:bodyPr>
          <a:lstStyle/>
          <a:p>
            <a:r>
              <a:rPr lang="en-US" dirty="0" smtClean="0">
                <a:solidFill>
                  <a:srgbClr val="FFFF00"/>
                </a:solidFill>
              </a:rPr>
              <a:t>Throughout Jacob’s troublesome life; through the troubles with his brother, his uncle, his wives, his sons, and lastly, with the governor of Egypt, one constant had nurtured, strengthened, comforted, and remained at his side all the way through-El Shaddai!!! </a:t>
            </a:r>
            <a:endParaRPr lang="en-US" dirty="0">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cstate="print"/>
          <a:srcRect/>
          <a:stretch>
            <a:fillRect/>
          </a:stretch>
        </p:blipFill>
        <p:spPr bwMode="auto">
          <a:xfrm>
            <a:off x="0" y="0"/>
            <a:ext cx="5029200" cy="6858000"/>
          </a:xfrm>
          <a:prstGeom prst="rect">
            <a:avLst/>
          </a:prstGeom>
          <a:noFill/>
          <a:ln w="9525">
            <a:noFill/>
            <a:miter lim="800000"/>
            <a:headEnd/>
            <a:tailEnd/>
          </a:ln>
        </p:spPr>
      </p:pic>
      <p:sp>
        <p:nvSpPr>
          <p:cNvPr id="2" name="Title 1"/>
          <p:cNvSpPr>
            <a:spLocks noGrp="1"/>
          </p:cNvSpPr>
          <p:nvPr>
            <p:ph type="title"/>
          </p:nvPr>
        </p:nvSpPr>
        <p:spPr>
          <a:xfrm>
            <a:off x="457200" y="0"/>
            <a:ext cx="3733800" cy="1143000"/>
          </a:xfrm>
        </p:spPr>
        <p:txBody>
          <a:bodyPr>
            <a:normAutofit fontScale="90000"/>
          </a:bodyPr>
          <a:lstStyle/>
          <a:p>
            <a:r>
              <a:rPr lang="en-US" u="sng" dirty="0" smtClean="0">
                <a:solidFill>
                  <a:srgbClr val="C00000"/>
                </a:solidFill>
                <a:latin typeface="Algerian" pitchFamily="82" charset="0"/>
              </a:rPr>
              <a:t>The Last Hurrah</a:t>
            </a:r>
            <a:endParaRPr lang="en-US" u="sng" dirty="0">
              <a:solidFill>
                <a:srgbClr val="C00000"/>
              </a:solidFill>
              <a:latin typeface="Algerian" pitchFamily="82" charset="0"/>
            </a:endParaRPr>
          </a:p>
        </p:txBody>
      </p:sp>
      <p:sp>
        <p:nvSpPr>
          <p:cNvPr id="3" name="Content Placeholder 2"/>
          <p:cNvSpPr>
            <a:spLocks noGrp="1"/>
          </p:cNvSpPr>
          <p:nvPr>
            <p:ph sz="half" idx="1"/>
          </p:nvPr>
        </p:nvSpPr>
        <p:spPr>
          <a:xfrm>
            <a:off x="4724400" y="0"/>
            <a:ext cx="4418012" cy="6858000"/>
          </a:xfrm>
        </p:spPr>
        <p:txBody>
          <a:bodyPr>
            <a:normAutofit fontScale="77500" lnSpcReduction="20000"/>
          </a:bodyPr>
          <a:lstStyle/>
          <a:p>
            <a:pPr>
              <a:buNone/>
            </a:pPr>
            <a:r>
              <a:rPr lang="en-US" dirty="0" smtClean="0">
                <a:solidFill>
                  <a:schemeClr val="tx1">
                    <a:lumMod val="95000"/>
                    <a:lumOff val="5000"/>
                  </a:schemeClr>
                </a:solidFill>
              </a:rPr>
              <a:t> “As they came nearer, the patriarch embraced and kissed them, solemnly laying his hands upon their heads in benediction. Then he uttered the prayer, "God, before whom my fathers Abraham and Isaac did walk, the God which fed me all my life long unto this day, the Angel which redeemed me from all evil, bless the lads." </a:t>
            </a:r>
            <a:r>
              <a:rPr lang="en-US" u="sng" dirty="0" smtClean="0">
                <a:solidFill>
                  <a:schemeClr val="tx1">
                    <a:lumMod val="95000"/>
                    <a:lumOff val="5000"/>
                  </a:schemeClr>
                </a:solidFill>
              </a:rPr>
              <a:t>There was no spirit of self-dependence, no reliance upon human power or cunning now. God had been his preserver and support. There was no complaint of the evil days in the past. Its trials and sorrows were no longer regarded as things that were </a:t>
            </a:r>
            <a:endParaRPr lang="en-US" b="1" u="sng" dirty="0" smtClean="0">
              <a:solidFill>
                <a:schemeClr val="tx1">
                  <a:lumMod val="95000"/>
                  <a:lumOff val="5000"/>
                </a:schemeClr>
              </a:solidFill>
            </a:endParaRPr>
          </a:p>
          <a:p>
            <a:r>
              <a:rPr lang="en-US" u="sng" dirty="0" smtClean="0">
                <a:solidFill>
                  <a:schemeClr val="tx1">
                    <a:lumMod val="95000"/>
                    <a:lumOff val="5000"/>
                  </a:schemeClr>
                </a:solidFill>
              </a:rPr>
              <a:t>"against" him. Memory recalled only His mercy and loving-kindness who had been with him throughout his pilgrimage.</a:t>
            </a:r>
            <a:r>
              <a:rPr lang="en-US" dirty="0" smtClean="0">
                <a:solidFill>
                  <a:schemeClr val="tx1">
                    <a:lumMod val="95000"/>
                    <a:lumOff val="5000"/>
                  </a:schemeClr>
                </a:solidFill>
              </a:rPr>
              <a:t>” PP, pgs. 234,235</a:t>
            </a:r>
            <a:endParaRPr lang="en-US" dirty="0">
              <a:solidFill>
                <a:schemeClr val="tx1">
                  <a:lumMod val="95000"/>
                  <a:lumOff val="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cstate="print"/>
          <a:srcRect/>
          <a:stretch>
            <a:fillRect/>
          </a:stretch>
        </p:blipFill>
        <p:spPr bwMode="auto">
          <a:xfrm>
            <a:off x="4648200" y="0"/>
            <a:ext cx="4495800" cy="6858000"/>
          </a:xfrm>
          <a:prstGeom prst="rect">
            <a:avLst/>
          </a:prstGeom>
          <a:noFill/>
          <a:ln w="9525">
            <a:noFill/>
            <a:miter lim="800000"/>
            <a:headEnd/>
            <a:tailEnd/>
          </a:ln>
        </p:spPr>
      </p:pic>
      <p:sp>
        <p:nvSpPr>
          <p:cNvPr id="2" name="Title 1"/>
          <p:cNvSpPr>
            <a:spLocks noGrp="1"/>
          </p:cNvSpPr>
          <p:nvPr>
            <p:ph type="title"/>
          </p:nvPr>
        </p:nvSpPr>
        <p:spPr>
          <a:xfrm>
            <a:off x="4648200" y="-228600"/>
            <a:ext cx="4038600" cy="1295400"/>
          </a:xfrm>
        </p:spPr>
        <p:txBody>
          <a:bodyPr/>
          <a:lstStyle/>
          <a:p>
            <a:r>
              <a:rPr lang="en-US" u="sng" dirty="0" smtClean="0">
                <a:solidFill>
                  <a:srgbClr val="FF0000"/>
                </a:solidFill>
                <a:latin typeface="Algerian" pitchFamily="82" charset="0"/>
              </a:rPr>
              <a:t>What name?</a:t>
            </a:r>
            <a:endParaRPr lang="en-US" u="sng" dirty="0">
              <a:solidFill>
                <a:srgbClr val="FF0000"/>
              </a:solidFill>
              <a:latin typeface="Algerian" pitchFamily="82" charset="0"/>
            </a:endParaRPr>
          </a:p>
        </p:txBody>
      </p:sp>
      <p:sp>
        <p:nvSpPr>
          <p:cNvPr id="3" name="Content Placeholder 2"/>
          <p:cNvSpPr>
            <a:spLocks noGrp="1"/>
          </p:cNvSpPr>
          <p:nvPr>
            <p:ph sz="half" idx="1"/>
          </p:nvPr>
        </p:nvSpPr>
        <p:spPr>
          <a:xfrm>
            <a:off x="0" y="0"/>
            <a:ext cx="4648200" cy="6858000"/>
          </a:xfrm>
        </p:spPr>
        <p:txBody>
          <a:bodyPr>
            <a:noAutofit/>
          </a:bodyPr>
          <a:lstStyle/>
          <a:p>
            <a:r>
              <a:rPr lang="en-US" dirty="0" smtClean="0">
                <a:solidFill>
                  <a:schemeClr val="tx1">
                    <a:lumMod val="95000"/>
                    <a:lumOff val="5000"/>
                  </a:schemeClr>
                </a:solidFill>
              </a:rPr>
              <a:t>“And Jacob said unto Joseph, </a:t>
            </a:r>
            <a:r>
              <a:rPr lang="en-US" u="sng" dirty="0" smtClean="0">
                <a:solidFill>
                  <a:schemeClr val="tx1">
                    <a:lumMod val="95000"/>
                    <a:lumOff val="5000"/>
                  </a:schemeClr>
                </a:solidFill>
              </a:rPr>
              <a:t>God Almighty </a:t>
            </a:r>
            <a:r>
              <a:rPr lang="en-US" dirty="0" smtClean="0">
                <a:solidFill>
                  <a:schemeClr val="tx1">
                    <a:lumMod val="95000"/>
                    <a:lumOff val="5000"/>
                  </a:schemeClr>
                </a:solidFill>
              </a:rPr>
              <a:t>appeared unto me at Luz in the land of Canaan, and blessed me,  And said unto me, Behold, I will make thee fruitful, and multiply thee, and I will make of thee a multitude of people; and will give this land to thy seed after thee for an everlasting possession.”  Genesis </a:t>
            </a:r>
            <a:r>
              <a:rPr lang="en-US" dirty="0" smtClean="0">
                <a:solidFill>
                  <a:schemeClr val="tx1">
                    <a:lumMod val="95000"/>
                    <a:lumOff val="5000"/>
                  </a:schemeClr>
                </a:solidFill>
              </a:rPr>
              <a:t>48:3,4 </a:t>
            </a:r>
            <a:endParaRPr lang="en-US" dirty="0">
              <a:solidFill>
                <a:schemeClr val="tx1">
                  <a:lumMod val="95000"/>
                  <a:lumOff val="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cstate="print"/>
          <a:srcRect/>
          <a:stretch>
            <a:fillRect/>
          </a:stretch>
        </p:blipFill>
        <p:spPr bwMode="auto">
          <a:xfrm>
            <a:off x="1" y="0"/>
            <a:ext cx="9142412" cy="6857999"/>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rPr>
              <a:t>El Shaddai Not Just For Jacob</a:t>
            </a:r>
            <a:endParaRPr lang="en-US" u="sng" dirty="0">
              <a:solidFill>
                <a:srgbClr val="002060"/>
              </a:solidFill>
            </a:endParaRPr>
          </a:p>
        </p:txBody>
      </p:sp>
      <p:sp>
        <p:nvSpPr>
          <p:cNvPr id="3" name="Content Placeholder 2"/>
          <p:cNvSpPr>
            <a:spLocks noGrp="1"/>
          </p:cNvSpPr>
          <p:nvPr>
            <p:ph sz="half" idx="1"/>
          </p:nvPr>
        </p:nvSpPr>
        <p:spPr>
          <a:xfrm>
            <a:off x="457200" y="1600200"/>
            <a:ext cx="8458200" cy="4525963"/>
          </a:xfrm>
        </p:spPr>
        <p:txBody>
          <a:bodyPr>
            <a:normAutofit lnSpcReduction="10000"/>
          </a:bodyPr>
          <a:lstStyle/>
          <a:p>
            <a:pPr lvl="1">
              <a:buNone/>
            </a:pPr>
            <a:r>
              <a:rPr lang="en-US" sz="4000" dirty="0" smtClean="0"/>
              <a:t>The descendants of Jacob were in sight of the Promised Land.  It was time for them to go home. ”Ye have compassed this mountain long enough: turn you northward,”  Deut. 2:3 was the cry of their Invisible Leader.  Unbeknownst to Israel, there was evil lurking nearby.</a:t>
            </a:r>
          </a:p>
          <a:p>
            <a:pPr lvl="1">
              <a:buNone/>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2"/>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002060"/>
                </a:solidFill>
                <a:latin typeface="Algerian" pitchFamily="82" charset="0"/>
              </a:rPr>
              <a:t>A Selfish Monster</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457200" y="609600"/>
            <a:ext cx="8382000" cy="5516563"/>
          </a:xfrm>
        </p:spPr>
        <p:txBody>
          <a:bodyPr>
            <a:normAutofit/>
          </a:bodyPr>
          <a:lstStyle/>
          <a:p>
            <a:r>
              <a:rPr lang="en-US" sz="3200" dirty="0" smtClean="0"/>
              <a:t>Balaam knew that rich booty was soon to be his.  All he had to do was curse Israel and he  would be a wealthy man.  He prepared his weapons of hell at the very heart of God’s people.  Would he be able to curse God’s people?  </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2"/>
          </p:nvPr>
        </p:nvPicPr>
        <p:blipFill>
          <a:blip r:embed="rId2" cstate="print"/>
          <a:srcRect/>
          <a:stretch>
            <a:fillRect/>
          </a:stretch>
        </p:blipFill>
        <p:spPr bwMode="auto">
          <a:xfrm>
            <a:off x="1" y="0"/>
            <a:ext cx="9142412" cy="6858000"/>
          </a:xfrm>
          <a:prstGeom prst="rect">
            <a:avLst/>
          </a:prstGeom>
          <a:noFill/>
          <a:ln w="9525">
            <a:noFill/>
            <a:miter lim="800000"/>
            <a:headEnd/>
            <a:tailEnd/>
          </a:ln>
        </p:spPr>
      </p:pic>
      <p:sp>
        <p:nvSpPr>
          <p:cNvPr id="2" name="Title 1"/>
          <p:cNvSpPr>
            <a:spLocks noGrp="1"/>
          </p:cNvSpPr>
          <p:nvPr>
            <p:ph type="title"/>
          </p:nvPr>
        </p:nvSpPr>
        <p:spPr>
          <a:xfrm>
            <a:off x="0" y="0"/>
            <a:ext cx="5486400" cy="838200"/>
          </a:xfrm>
        </p:spPr>
        <p:txBody>
          <a:bodyPr>
            <a:normAutofit fontScale="90000"/>
          </a:bodyPr>
          <a:lstStyle/>
          <a:p>
            <a:r>
              <a:rPr lang="en-US" u="sng" dirty="0" smtClean="0">
                <a:solidFill>
                  <a:srgbClr val="FF0000"/>
                </a:solidFill>
              </a:rPr>
              <a:t>Someone was Watching</a:t>
            </a:r>
            <a:endParaRPr lang="en-US" u="sng" dirty="0">
              <a:solidFill>
                <a:srgbClr val="FF0000"/>
              </a:solidFill>
            </a:endParaRPr>
          </a:p>
        </p:txBody>
      </p:sp>
      <p:sp>
        <p:nvSpPr>
          <p:cNvPr id="3" name="Content Placeholder 2"/>
          <p:cNvSpPr>
            <a:spLocks noGrp="1"/>
          </p:cNvSpPr>
          <p:nvPr>
            <p:ph sz="half" idx="1"/>
          </p:nvPr>
        </p:nvSpPr>
        <p:spPr>
          <a:xfrm>
            <a:off x="0" y="685800"/>
            <a:ext cx="5410200" cy="6172200"/>
          </a:xfrm>
        </p:spPr>
        <p:txBody>
          <a:bodyPr>
            <a:normAutofit/>
          </a:bodyPr>
          <a:lstStyle/>
          <a:p>
            <a:r>
              <a:rPr lang="en-US" sz="3600" dirty="0" smtClean="0"/>
              <a:t>Someone was watching over His wayward children with a heart of tenderest pity. As long as His children walked before Him in humility and faith, no weapon in earth or hell could touch them. El Shaddai wouldn’t allow it!   </a:t>
            </a:r>
            <a:endParaRPr lang="en-US" sz="3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cstate="print"/>
          <a:srcRect/>
          <a:stretch>
            <a:fillRect/>
          </a:stretch>
        </p:blipFill>
        <p:spPr bwMode="auto">
          <a:xfrm>
            <a:off x="0" y="0"/>
            <a:ext cx="9142413" cy="7162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rPr>
              <a:t>El Shaddai Enters Salvation History</a:t>
            </a:r>
            <a:endParaRPr lang="en-US" u="sng" dirty="0">
              <a:solidFill>
                <a:srgbClr val="002060"/>
              </a:solidFill>
            </a:endParaRPr>
          </a:p>
        </p:txBody>
      </p:sp>
      <p:sp>
        <p:nvSpPr>
          <p:cNvPr id="3" name="Content Placeholder 2"/>
          <p:cNvSpPr>
            <a:spLocks noGrp="1"/>
          </p:cNvSpPr>
          <p:nvPr>
            <p:ph sz="half" idx="1"/>
          </p:nvPr>
        </p:nvSpPr>
        <p:spPr>
          <a:xfrm>
            <a:off x="-1524000" y="1143000"/>
            <a:ext cx="11887200" cy="6781800"/>
          </a:xfrm>
        </p:spPr>
        <p:txBody>
          <a:bodyPr>
            <a:normAutofit/>
          </a:bodyPr>
          <a:lstStyle/>
          <a:p>
            <a:r>
              <a:rPr lang="en-US" dirty="0" smtClean="0"/>
              <a:t>The first time that the name El Shaddai is found in the Bible is during the story of Abraham.  He is now 99 years old and Sarah 90.  They have waited some 24 years for a promised child, but he has yet to arrive.  They have given up all hope of a child by Sarah; it is impossible for her to have a child.  El Shaddai makes His appearance.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2"/>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chemeClr val="tx1">
                    <a:lumMod val="95000"/>
                    <a:lumOff val="5000"/>
                  </a:schemeClr>
                </a:solidFill>
                <a:latin typeface="Arial Rounded MT Bold" pitchFamily="34" charset="0"/>
              </a:rPr>
              <a:t>Balaam Invoked the Mighty Protector</a:t>
            </a:r>
            <a:endParaRPr lang="en-US" u="sng" dirty="0">
              <a:solidFill>
                <a:schemeClr val="tx1">
                  <a:lumMod val="95000"/>
                  <a:lumOff val="5000"/>
                </a:schemeClr>
              </a:solidFill>
              <a:latin typeface="Arial Rounded MT Bold" pitchFamily="34" charset="0"/>
            </a:endParaRPr>
          </a:p>
        </p:txBody>
      </p:sp>
      <p:sp>
        <p:nvSpPr>
          <p:cNvPr id="3" name="Content Placeholder 2"/>
          <p:cNvSpPr>
            <a:spLocks noGrp="1"/>
          </p:cNvSpPr>
          <p:nvPr>
            <p:ph sz="half" idx="1"/>
          </p:nvPr>
        </p:nvSpPr>
        <p:spPr>
          <a:xfrm>
            <a:off x="1" y="1447800"/>
            <a:ext cx="9142412" cy="5410200"/>
          </a:xfrm>
        </p:spPr>
        <p:txBody>
          <a:bodyPr>
            <a:noAutofit/>
          </a:bodyPr>
          <a:lstStyle/>
          <a:p>
            <a:r>
              <a:rPr lang="en-US" sz="3200" dirty="0" smtClean="0">
                <a:solidFill>
                  <a:schemeClr val="tx1">
                    <a:lumMod val="95000"/>
                    <a:lumOff val="5000"/>
                  </a:schemeClr>
                </a:solidFill>
              </a:rPr>
              <a:t>“And he took up his parable, and said, Balaam the son of Beor hath said, and the man whose eyes are open hath said:  He hath said, which heard the words of God, and knew the knowledge of the most High, </a:t>
            </a:r>
            <a:r>
              <a:rPr lang="en-US" sz="3200" u="sng" dirty="0" smtClean="0">
                <a:solidFill>
                  <a:schemeClr val="tx1">
                    <a:lumMod val="95000"/>
                    <a:lumOff val="5000"/>
                  </a:schemeClr>
                </a:solidFill>
              </a:rPr>
              <a:t>which saw the vision of the Almighty,</a:t>
            </a:r>
            <a:r>
              <a:rPr lang="en-US" sz="3200" dirty="0" smtClean="0">
                <a:solidFill>
                  <a:schemeClr val="tx1">
                    <a:lumMod val="95000"/>
                    <a:lumOff val="5000"/>
                  </a:schemeClr>
                </a:solidFill>
              </a:rPr>
              <a:t> falling into a trance, but having his eyes open: I shall see him, but not now: I shall behold him, but not nigh: there shall come a Star out of Jacob, and a Sceptre shall rise out of Israel, and shall smite the corners of Moab, and destroy all the children of Sheth.”  Numbers 24:15-17</a:t>
            </a:r>
            <a:endParaRPr lang="en-US" sz="3200" dirty="0">
              <a:solidFill>
                <a:schemeClr val="tx1">
                  <a:lumMod val="95000"/>
                  <a:lumOff val="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2"/>
          </p:nvPr>
        </p:nvPicPr>
        <p:blipFill>
          <a:blip r:embed="rId2" cstate="print"/>
          <a:srcRect/>
          <a:stretch>
            <a:fillRect/>
          </a:stretch>
        </p:blipFill>
        <p:spPr bwMode="auto">
          <a:xfrm>
            <a:off x="-152400" y="1143000"/>
            <a:ext cx="9525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El Shaddai Today</a:t>
            </a:r>
            <a:endParaRPr lang="en-US" u="sng" dirty="0">
              <a:solidFill>
                <a:srgbClr val="0070C0"/>
              </a:solidFill>
            </a:endParaRPr>
          </a:p>
        </p:txBody>
      </p:sp>
      <p:sp>
        <p:nvSpPr>
          <p:cNvPr id="3" name="Content Placeholder 2"/>
          <p:cNvSpPr>
            <a:spLocks noGrp="1"/>
          </p:cNvSpPr>
          <p:nvPr>
            <p:ph sz="half" idx="1"/>
          </p:nvPr>
        </p:nvSpPr>
        <p:spPr>
          <a:xfrm>
            <a:off x="457199" y="4343400"/>
            <a:ext cx="8685213" cy="2743200"/>
          </a:xfrm>
        </p:spPr>
        <p:txBody>
          <a:bodyPr>
            <a:normAutofit/>
          </a:bodyPr>
          <a:lstStyle/>
          <a:p>
            <a:r>
              <a:rPr lang="en-US" dirty="0" smtClean="0">
                <a:solidFill>
                  <a:schemeClr val="bg1"/>
                </a:solidFill>
              </a:rPr>
              <a:t>As God’s people look to a future of trial and trouble; as the little and great times of trouble loom on the horizon, we can know that El Shaddai will be ever near His people.  “He that dwelleth in the secret place of the most High shall abide </a:t>
            </a:r>
            <a:r>
              <a:rPr lang="en-US" u="sng" dirty="0" smtClean="0">
                <a:solidFill>
                  <a:schemeClr val="bg1"/>
                </a:solidFill>
              </a:rPr>
              <a:t>under the shadow of the Almighty.”  </a:t>
            </a:r>
            <a:r>
              <a:rPr lang="en-US" dirty="0" smtClean="0">
                <a:solidFill>
                  <a:schemeClr val="bg1"/>
                </a:solidFill>
              </a:rPr>
              <a:t>Ps. 91:1</a:t>
            </a:r>
            <a:r>
              <a:rPr lang="en-US" u="sng" dirty="0" smtClean="0">
                <a:solidFill>
                  <a:schemeClr val="bg1"/>
                </a:solidFill>
              </a:rPr>
              <a:t> </a:t>
            </a:r>
            <a:endParaRPr lang="en-US" u="sng"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half" idx="2"/>
          </p:nvPr>
        </p:nvPicPr>
        <p:blipFill>
          <a:blip r:embed="rId2" cstate="print"/>
          <a:srcRect/>
          <a:stretch>
            <a:fillRect/>
          </a:stretch>
        </p:blipFill>
        <p:spPr bwMode="auto">
          <a:xfrm>
            <a:off x="1" y="0"/>
            <a:ext cx="9142412"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t>Possessed by the Spirit of Elijah</a:t>
            </a:r>
            <a:endParaRPr lang="en-US" u="sng" dirty="0"/>
          </a:p>
        </p:txBody>
      </p:sp>
      <p:sp>
        <p:nvSpPr>
          <p:cNvPr id="3" name="Content Placeholder 2"/>
          <p:cNvSpPr>
            <a:spLocks noGrp="1"/>
          </p:cNvSpPr>
          <p:nvPr>
            <p:ph sz="half" idx="1"/>
          </p:nvPr>
        </p:nvSpPr>
        <p:spPr>
          <a:xfrm>
            <a:off x="457200" y="1295400"/>
            <a:ext cx="8382000" cy="5562600"/>
          </a:xfrm>
        </p:spPr>
        <p:txBody>
          <a:bodyPr>
            <a:noAutofit/>
          </a:bodyPr>
          <a:lstStyle/>
          <a:p>
            <a:r>
              <a:rPr lang="en-US" sz="3600" dirty="0" smtClean="0"/>
              <a:t>Filled by the Spirit of Elijah, God’s people will triumphant gloriously under the guiding hand of El Shaddai.  As the papal Jezebel’s harangue God’s people, One will be near.. “While </a:t>
            </a:r>
            <a:r>
              <a:rPr lang="en-US" sz="3600" u="sng" dirty="0" smtClean="0"/>
              <a:t>under the inspiration of the Almighty,</a:t>
            </a:r>
            <a:r>
              <a:rPr lang="en-US" sz="3600" dirty="0" smtClean="0"/>
              <a:t> he had stood the severest trial of faith.”  RH, 10-16-1913</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sz="half" idx="2"/>
          </p:nvPr>
        </p:nvPicPr>
        <p:blipFill>
          <a:blip r:embed="rId2" cstate="print"/>
          <a:srcRect/>
          <a:stretch>
            <a:fillRect/>
          </a:stretch>
        </p:blipFill>
        <p:spPr bwMode="auto">
          <a:xfrm>
            <a:off x="0" y="1143001"/>
            <a:ext cx="9142413" cy="5714999"/>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lgerian" pitchFamily="82" charset="0"/>
              </a:rPr>
              <a:t>The Mother Hen</a:t>
            </a:r>
            <a:endParaRPr lang="en-US" u="sng" dirty="0">
              <a:latin typeface="Algerian" pitchFamily="82" charset="0"/>
            </a:endParaRPr>
          </a:p>
        </p:txBody>
      </p:sp>
      <p:sp>
        <p:nvSpPr>
          <p:cNvPr id="3" name="Content Placeholder 2"/>
          <p:cNvSpPr>
            <a:spLocks noGrp="1"/>
          </p:cNvSpPr>
          <p:nvPr>
            <p:ph sz="half" idx="1"/>
          </p:nvPr>
        </p:nvSpPr>
        <p:spPr/>
        <p:txBody>
          <a:bodyPr/>
          <a:lstStyle/>
          <a:p>
            <a:r>
              <a:rPr lang="en-US" dirty="0" smtClean="0">
                <a:solidFill>
                  <a:schemeClr val="bg1"/>
                </a:solidFill>
              </a:rPr>
              <a:t>There was a fire…………</a:t>
            </a: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chemeClr val="bg1"/>
                </a:solidFill>
              </a:rPr>
              <a:t>Genesis 17:1</a:t>
            </a:r>
            <a:endParaRPr lang="en-US" u="sng" dirty="0">
              <a:solidFill>
                <a:schemeClr val="bg1"/>
              </a:solidFill>
            </a:endParaRPr>
          </a:p>
        </p:txBody>
      </p:sp>
      <p:sp>
        <p:nvSpPr>
          <p:cNvPr id="3" name="Content Placeholder 2"/>
          <p:cNvSpPr>
            <a:spLocks noGrp="1"/>
          </p:cNvSpPr>
          <p:nvPr>
            <p:ph sz="half" idx="1"/>
          </p:nvPr>
        </p:nvSpPr>
        <p:spPr>
          <a:xfrm>
            <a:off x="457200" y="2133600"/>
            <a:ext cx="8382000" cy="3992563"/>
          </a:xfrm>
        </p:spPr>
        <p:txBody>
          <a:bodyPr>
            <a:normAutofit/>
          </a:bodyPr>
          <a:lstStyle/>
          <a:p>
            <a:r>
              <a:rPr lang="en-US" dirty="0" smtClean="0">
                <a:solidFill>
                  <a:schemeClr val="bg1"/>
                </a:solidFill>
              </a:rPr>
              <a:t>“And when Abram was ninety years old and nine, the LORD appeared to Abram, and said unto him, I am the </a:t>
            </a:r>
            <a:r>
              <a:rPr lang="en-US" u="sng" dirty="0" smtClean="0">
                <a:solidFill>
                  <a:srgbClr val="FF0000"/>
                </a:solidFill>
              </a:rPr>
              <a:t>Almighty God</a:t>
            </a:r>
            <a:r>
              <a:rPr lang="en-US" dirty="0" smtClean="0">
                <a:solidFill>
                  <a:schemeClr val="bg1"/>
                </a:solidFill>
              </a:rPr>
              <a:t>; walk before me, and be thou perfect.”  Throughout the King James, Almighty is translated as El Shaddai.  It identifies God’s overwhelming goodness toward His children.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143000"/>
          </a:xfrm>
        </p:spPr>
        <p:txBody>
          <a:bodyPr>
            <a:normAutofit fontScale="90000"/>
          </a:bodyPr>
          <a:lstStyle/>
          <a:p>
            <a:r>
              <a:rPr lang="en-US" dirty="0" smtClean="0">
                <a:solidFill>
                  <a:srgbClr val="002060"/>
                </a:solidFill>
              </a:rPr>
              <a:t>            </a:t>
            </a:r>
            <a:r>
              <a:rPr lang="en-US" u="sng" dirty="0" smtClean="0">
                <a:solidFill>
                  <a:srgbClr val="002060"/>
                </a:solidFill>
              </a:rPr>
              <a:t>Its Surprising Etymology      </a:t>
            </a:r>
            <a:endParaRPr lang="en-US" u="sng" dirty="0">
              <a:solidFill>
                <a:srgbClr val="002060"/>
              </a:solidFill>
            </a:endParaRPr>
          </a:p>
        </p:txBody>
      </p:sp>
      <p:sp>
        <p:nvSpPr>
          <p:cNvPr id="3" name="Content Placeholder 2"/>
          <p:cNvSpPr>
            <a:spLocks noGrp="1"/>
          </p:cNvSpPr>
          <p:nvPr>
            <p:ph idx="1"/>
          </p:nvPr>
        </p:nvSpPr>
        <p:spPr/>
        <p:txBody>
          <a:bodyPr>
            <a:normAutofit fontScale="85000" lnSpcReduction="10000"/>
          </a:bodyPr>
          <a:lstStyle/>
          <a:p>
            <a:r>
              <a:rPr lang="en-US" dirty="0" smtClean="0"/>
              <a:t>El Shaddai has as its base the Hebrew word shad.  Shad denotes a mother’s breast!  From Leslie Hardinge’s book, </a:t>
            </a:r>
            <a:r>
              <a:rPr lang="en-US" u="sng" dirty="0" smtClean="0"/>
              <a:t>“His Name is Wonderful</a:t>
            </a:r>
            <a:r>
              <a:rPr lang="en-US" dirty="0" smtClean="0"/>
              <a:t>”, “This idea of almightiness, illustrated by a mother’s breasts, is colored by her unique relationship to her infant… The mother loves her newborn because he is totally helpless, completely dependant and utterly vulnerable, and so she continues to give him everything she has and seeks to anticipate all his needs... She is able to provide his mental, physical, psychological, emotional, and social needs at her breasts.” </a:t>
            </a:r>
            <a:r>
              <a:rPr lang="en-US" sz="2100" dirty="0" smtClean="0"/>
              <a:t>Pg.56&amp;57</a:t>
            </a:r>
            <a:endParaRPr lang="en-US" sz="21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tx1">
                    <a:lumMod val="95000"/>
                    <a:lumOff val="5000"/>
                  </a:schemeClr>
                </a:solidFill>
                <a:latin typeface="Aharoni" pitchFamily="2" charset="-79"/>
                <a:cs typeface="Aharoni" pitchFamily="2" charset="-79"/>
              </a:rPr>
              <a:t>The Maternal Side of God.</a:t>
            </a:r>
            <a:endParaRPr lang="en-US" u="sng" dirty="0">
              <a:solidFill>
                <a:schemeClr val="tx1">
                  <a:lumMod val="95000"/>
                  <a:lumOff val="5000"/>
                </a:schemeClr>
              </a:solidFill>
              <a:latin typeface="Aharoni" pitchFamily="2" charset="-79"/>
              <a:cs typeface="Aharoni" pitchFamily="2" charset="-79"/>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Batang" pitchFamily="18" charset="-127"/>
                <a:ea typeface="Batang" pitchFamily="18" charset="-127"/>
              </a:rPr>
              <a:t>From Hardinge’s book again “As a mother nurses her baby at her warm and comforting breasts, God promises to nurture his children. El Shaddai displays the feminine or maternal aspect of deity. Jesus revealed himself to the beloved John on the isle of Patmos ‘girt about the paps with a golden girdle’. The word the apostle used describes, not a man’s chest (matzos) but a mother’s breast (mastos)… Christ here pictured himself as the all sufficient Priest.”  pg. 56 </a:t>
            </a:r>
            <a:endParaRPr lang="en-US" dirty="0">
              <a:latin typeface="Batang" pitchFamily="18" charset="-127"/>
              <a:ea typeface="Batang" pitchFamily="18" charset="-127"/>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6172200" cy="914400"/>
          </a:xfrm>
        </p:spPr>
        <p:txBody>
          <a:bodyPr>
            <a:normAutofit/>
          </a:bodyPr>
          <a:lstStyle/>
          <a:p>
            <a:r>
              <a:rPr lang="en-US" dirty="0" smtClean="0"/>
              <a:t>                </a:t>
            </a:r>
            <a:r>
              <a:rPr lang="en-US" u="sng" dirty="0" smtClean="0"/>
              <a:t>Puzzled No More </a:t>
            </a:r>
            <a:endParaRPr lang="en-US" u="sng" dirty="0"/>
          </a:p>
        </p:txBody>
      </p:sp>
      <p:sp>
        <p:nvSpPr>
          <p:cNvPr id="3" name="Content Placeholder 2"/>
          <p:cNvSpPr>
            <a:spLocks noGrp="1"/>
          </p:cNvSpPr>
          <p:nvPr>
            <p:ph sz="half" idx="1"/>
          </p:nvPr>
        </p:nvSpPr>
        <p:spPr>
          <a:xfrm>
            <a:off x="457200" y="2438400"/>
            <a:ext cx="8229600" cy="4419600"/>
          </a:xfrm>
        </p:spPr>
        <p:txBody>
          <a:bodyPr/>
          <a:lstStyle/>
          <a:p>
            <a:r>
              <a:rPr lang="en-US" dirty="0" smtClean="0">
                <a:solidFill>
                  <a:srgbClr val="FFFF00"/>
                </a:solidFill>
              </a:rPr>
              <a:t>Thinking of God with maternal qualities was surprising and puzzling at first.  Then, as I was taking off out of  Hong Kong Airport and I heard a baby cry, the baby showed me El Shaddai very clearly.  </a:t>
            </a:r>
            <a:endParaRPr lang="en-US" dirty="0">
              <a:solidFill>
                <a:srgbClr val="FF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Aharoni" pitchFamily="2" charset="-79"/>
                <a:cs typeface="Aharoni" pitchFamily="2" charset="-79"/>
              </a:rPr>
              <a:t>Deeper Than a Mother’s Love</a:t>
            </a:r>
            <a:endParaRPr lang="en-US" u="sng" dirty="0">
              <a:latin typeface="Aharoni" pitchFamily="2" charset="-79"/>
              <a:cs typeface="Aharoni" pitchFamily="2" charset="-79"/>
            </a:endParaRPr>
          </a:p>
        </p:txBody>
      </p:sp>
      <p:sp>
        <p:nvSpPr>
          <p:cNvPr id="3" name="Content Placeholder 2"/>
          <p:cNvSpPr>
            <a:spLocks noGrp="1"/>
          </p:cNvSpPr>
          <p:nvPr>
            <p:ph sz="half" idx="1"/>
          </p:nvPr>
        </p:nvSpPr>
        <p:spPr>
          <a:xfrm>
            <a:off x="0" y="1066800"/>
            <a:ext cx="4267200" cy="5791200"/>
          </a:xfrm>
        </p:spPr>
        <p:txBody>
          <a:bodyPr>
            <a:normAutofit fontScale="92500"/>
          </a:bodyPr>
          <a:lstStyle/>
          <a:p>
            <a:r>
              <a:rPr lang="en-US" dirty="0" smtClean="0"/>
              <a:t>“But Zion said, The LORD hath forsaken me, and my Lord hath forgotten me.  Can a woman forget her sucking child, that she should not have compassion on the son of her womb? yea, they may forget, yet will I not forget thee. Behold, I have graven thee upon the palms of my hands; thy walls are continually before me.”  Isaiah 49:14-16</a:t>
            </a:r>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038600" y="1066800"/>
            <a:ext cx="5103812" cy="57912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srcRect/>
          <a:stretch>
            <a:fillRect/>
          </a:stretch>
        </p:blipFill>
        <p:spPr bwMode="auto">
          <a:xfrm>
            <a:off x="5334000" y="0"/>
            <a:ext cx="3810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219200"/>
          </a:xfrm>
        </p:spPr>
        <p:txBody>
          <a:bodyPr>
            <a:normAutofit fontScale="90000"/>
          </a:bodyPr>
          <a:lstStyle/>
          <a:p>
            <a:r>
              <a:rPr lang="en-US" u="sng" dirty="0" smtClean="0">
                <a:solidFill>
                  <a:srgbClr val="FF0000"/>
                </a:solidFill>
                <a:latin typeface="Arial Rounded MT Bold" pitchFamily="34" charset="0"/>
              </a:rPr>
              <a:t>He Needed El Shaddai More Than Any Other!</a:t>
            </a:r>
            <a:endParaRPr lang="en-US" u="sng" dirty="0">
              <a:solidFill>
                <a:srgbClr val="FF0000"/>
              </a:solidFill>
              <a:latin typeface="Arial Rounded MT Bold" pitchFamily="34" charset="0"/>
            </a:endParaRPr>
          </a:p>
        </p:txBody>
      </p:sp>
      <p:sp>
        <p:nvSpPr>
          <p:cNvPr id="3" name="Content Placeholder 2"/>
          <p:cNvSpPr>
            <a:spLocks noGrp="1"/>
          </p:cNvSpPr>
          <p:nvPr>
            <p:ph sz="half" idx="1"/>
          </p:nvPr>
        </p:nvSpPr>
        <p:spPr>
          <a:xfrm>
            <a:off x="0" y="990600"/>
            <a:ext cx="5334000" cy="6477000"/>
          </a:xfrm>
        </p:spPr>
        <p:txBody>
          <a:bodyPr>
            <a:normAutofit/>
          </a:bodyPr>
          <a:lstStyle/>
          <a:p>
            <a:r>
              <a:rPr lang="en-US" sz="4000" dirty="0" smtClean="0"/>
              <a:t>The name El Shaddai is mentioned some 46 times in the Bible.  Of those 46, 31 times the name is repeated in one particular book of the Bible.  Can you guess which </a:t>
            </a:r>
            <a:r>
              <a:rPr lang="en-US" sz="4000" dirty="0" smtClean="0"/>
              <a:t>one</a:t>
            </a:r>
            <a:r>
              <a:rPr lang="en-US" sz="4000" dirty="0" smtClean="0"/>
              <a:t>?</a:t>
            </a:r>
            <a:endParaRPr lang="en-US" sz="4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El Shaddai Went with Him</a:t>
            </a:r>
            <a:endParaRPr lang="en-US" u="sng" dirty="0">
              <a:solidFill>
                <a:srgbClr val="0070C0"/>
              </a:solidFill>
            </a:endParaRPr>
          </a:p>
        </p:txBody>
      </p:sp>
      <p:sp>
        <p:nvSpPr>
          <p:cNvPr id="3" name="Content Placeholder 2"/>
          <p:cNvSpPr>
            <a:spLocks noGrp="1"/>
          </p:cNvSpPr>
          <p:nvPr>
            <p:ph sz="half" idx="1"/>
          </p:nvPr>
        </p:nvSpPr>
        <p:spPr>
          <a:xfrm>
            <a:off x="457200" y="1066801"/>
            <a:ext cx="8458200" cy="3124200"/>
          </a:xfrm>
        </p:spPr>
        <p:txBody>
          <a:bodyPr>
            <a:noAutofit/>
          </a:bodyPr>
          <a:lstStyle/>
          <a:p>
            <a:r>
              <a:rPr lang="en-US" sz="3200" dirty="0" smtClean="0"/>
              <a:t>“And Isaac called Jacob, and blessed him, and charged him, and said unto him, Thou shalt not take a wife of the daughters of Canaan.  Arise, go to Padan-aram, to the house of Bethuel thy mother's father; and take thee a wife from thence of the daughters of Laban thy mother's brother.  And </a:t>
            </a:r>
            <a:r>
              <a:rPr lang="en-US" sz="3200" u="sng" dirty="0" smtClean="0"/>
              <a:t>God Almighty </a:t>
            </a:r>
            <a:r>
              <a:rPr lang="en-US" sz="3200" dirty="0" smtClean="0"/>
              <a:t>bless thee, and make thee fruitful, and multiply thee, that thou mayest be a multitude of people;”  Genesis 28:3 </a:t>
            </a:r>
          </a:p>
          <a:p>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397</TotalTime>
  <Words>1549</Words>
  <Application>Microsoft Office PowerPoint</Application>
  <PresentationFormat>On-screen Show (4:3)</PresentationFormat>
  <Paragraphs>48</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El Shaddai</vt:lpstr>
      <vt:lpstr>El Shaddai Enters Salvation History</vt:lpstr>
      <vt:lpstr>Genesis 17:1</vt:lpstr>
      <vt:lpstr>            Its Surprising Etymology      </vt:lpstr>
      <vt:lpstr>The Maternal Side of God.</vt:lpstr>
      <vt:lpstr>                Puzzled No More </vt:lpstr>
      <vt:lpstr>Deeper Than a Mother’s Love</vt:lpstr>
      <vt:lpstr>He Needed El Shaddai More Than Any Other!</vt:lpstr>
      <vt:lpstr>El Shaddai Went with Him</vt:lpstr>
      <vt:lpstr>                                Jacob’s Travel’s</vt:lpstr>
      <vt:lpstr>El Shaddai Speaks</vt:lpstr>
      <vt:lpstr>Trouble Stalks Jacob</vt:lpstr>
      <vt:lpstr>He is still There!</vt:lpstr>
      <vt:lpstr>Always there</vt:lpstr>
      <vt:lpstr>The Last Hurrah</vt:lpstr>
      <vt:lpstr>What name?</vt:lpstr>
      <vt:lpstr>El Shaddai Not Just For Jacob</vt:lpstr>
      <vt:lpstr>A Selfish Monster</vt:lpstr>
      <vt:lpstr>Someone was Watching</vt:lpstr>
      <vt:lpstr>Balaam Invoked the Mighty Protector</vt:lpstr>
      <vt:lpstr>El Shaddai Today</vt:lpstr>
      <vt:lpstr>Possessed by the Spirit of Elijah</vt:lpstr>
      <vt:lpstr>The Mother Hen</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Shaddai</dc:title>
  <dc:creator>Dad</dc:creator>
  <cp:lastModifiedBy>Dad</cp:lastModifiedBy>
  <cp:revision>10</cp:revision>
  <dcterms:created xsi:type="dcterms:W3CDTF">2009-10-02T10:36:26Z</dcterms:created>
  <dcterms:modified xsi:type="dcterms:W3CDTF">2011-10-12T18:43:24Z</dcterms:modified>
</cp:coreProperties>
</file>