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1" d="100"/>
          <a:sy n="61" d="100"/>
        </p:scale>
        <p:origin x="-6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3AC47-929E-40A9-BB9B-8C9ABCB7702F}"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3AC47-929E-40A9-BB9B-8C9ABCB7702F}"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3AC47-929E-40A9-BB9B-8C9ABCB7702F}"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3AC47-929E-40A9-BB9B-8C9ABCB7702F}"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3AC47-929E-40A9-BB9B-8C9ABCB7702F}" type="datetimeFigureOut">
              <a:rPr lang="en-US" smtClean="0"/>
              <a:pPr/>
              <a:t>4/2/2011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3AC47-929E-40A9-BB9B-8C9ABCB7702F}" type="datetimeFigureOut">
              <a:rPr lang="en-US" smtClean="0"/>
              <a:pPr/>
              <a:t>4/2/2011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3AC47-929E-40A9-BB9B-8C9ABCB7702F}" type="datetimeFigureOut">
              <a:rPr lang="en-US" smtClean="0"/>
              <a:pPr/>
              <a:t>4/2/2011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3AC47-929E-40A9-BB9B-8C9ABCB7702F}" type="datetimeFigureOut">
              <a:rPr lang="en-US" smtClean="0"/>
              <a:pPr/>
              <a:t>4/2/2011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3AC47-929E-40A9-BB9B-8C9ABCB7702F}" type="datetimeFigureOut">
              <a:rPr lang="en-US" smtClean="0"/>
              <a:pPr/>
              <a:t>4/2/2011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3AC47-929E-40A9-BB9B-8C9ABCB7702F}" type="datetimeFigureOut">
              <a:rPr lang="en-US" smtClean="0"/>
              <a:pPr/>
              <a:t>4/2/2011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3AC47-929E-40A9-BB9B-8C9ABCB7702F}" type="datetimeFigureOut">
              <a:rPr lang="en-US" smtClean="0"/>
              <a:pPr/>
              <a:t>4/2/2011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252C8-8E2E-4D19-93A1-A4627D0EB9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3AC47-929E-40A9-BB9B-8C9ABCB7702F}" type="datetimeFigureOut">
              <a:rPr lang="en-US" smtClean="0"/>
              <a:pPr/>
              <a:t>4/2/2011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252C8-8E2E-4D19-93A1-A4627D0EB9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gjamesbibleonline.org/Acts-2-39/" TargetMode="External"/><Relationship Id="rId2" Type="http://schemas.openxmlformats.org/officeDocument/2006/relationships/hyperlink" Target="http://www.kingjamesbibleonline.org/Acts-2-38/"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www.kingjamesbibleonline.org/Acts-2-41/" TargetMode="External"/><Relationship Id="rId4" Type="http://schemas.openxmlformats.org/officeDocument/2006/relationships/hyperlink" Target="http://www.kingjamesbibleonline.org/Acts-2-4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kingjamesbibleonline.org/Exodus-23-15/" TargetMode="External"/><Relationship Id="rId2" Type="http://schemas.openxmlformats.org/officeDocument/2006/relationships/hyperlink" Target="http://www.kingjamesbibleonline.org/Exodus-23-14/" TargetMode="Externa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www.kingjamesbibleonline.org/Exodus-23-17/" TargetMode="External"/><Relationship Id="rId4" Type="http://schemas.openxmlformats.org/officeDocument/2006/relationships/hyperlink" Target="http://www.kingjamesbibleonline.org/Exodus-23-16/"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hyperlink" Target="http://www.kingjamesbibleonline.org/Leviticus-23-21/" TargetMode="External"/><Relationship Id="rId3" Type="http://schemas.openxmlformats.org/officeDocument/2006/relationships/hyperlink" Target="http://www.kingjamesbibleonline.org/Leviticus-23-16/" TargetMode="External"/><Relationship Id="rId7" Type="http://schemas.openxmlformats.org/officeDocument/2006/relationships/hyperlink" Target="http://www.kingjamesbibleonline.org/Leviticus-23-20/" TargetMode="External"/><Relationship Id="rId2" Type="http://schemas.openxmlformats.org/officeDocument/2006/relationships/hyperlink" Target="http://www.kingjamesbibleonline.org/Leviticus-23-15/" TargetMode="External"/><Relationship Id="rId1" Type="http://schemas.openxmlformats.org/officeDocument/2006/relationships/slideLayout" Target="../slideLayouts/slideLayout2.xml"/><Relationship Id="rId6" Type="http://schemas.openxmlformats.org/officeDocument/2006/relationships/hyperlink" Target="http://www.kingjamesbibleonline.org/Leviticus-23-19/" TargetMode="External"/><Relationship Id="rId5" Type="http://schemas.openxmlformats.org/officeDocument/2006/relationships/hyperlink" Target="http://www.kingjamesbibleonline.org/Leviticus-23-18/" TargetMode="External"/><Relationship Id="rId4" Type="http://schemas.openxmlformats.org/officeDocument/2006/relationships/hyperlink" Target="http://www.kingjamesbibleonline.org/Leviticus-23-17/" TargetMode="External"/><Relationship Id="rId9" Type="http://schemas.openxmlformats.org/officeDocument/2006/relationships/hyperlink" Target="http://www.kingjamesbibleonline.org/Leviticus-23-2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kingjamesbibleonline.org/Acts-2-2/" TargetMode="External"/><Relationship Id="rId2" Type="http://schemas.openxmlformats.org/officeDocument/2006/relationships/hyperlink" Target="http://www.kingjamesbibleonline.org/Acts-2-1/"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www.kingjamesbibleonline.org/Acts-2-4/" TargetMode="External"/><Relationship Id="rId4" Type="http://schemas.openxmlformats.org/officeDocument/2006/relationships/hyperlink" Target="http://www.kingjamesbibleonline.org/Acts-2-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kingjamesbibleonline.org/Hebrews-4-15/" TargetMode="External"/><Relationship Id="rId7" Type="http://schemas.openxmlformats.org/officeDocument/2006/relationships/image" Target="../media/image6.png"/><Relationship Id="rId2" Type="http://schemas.openxmlformats.org/officeDocument/2006/relationships/hyperlink" Target="http://www.kingjamesbibleonline.org/Hebrews-4-14/" TargetMode="External"/><Relationship Id="rId1" Type="http://schemas.openxmlformats.org/officeDocument/2006/relationships/slideLayout" Target="../slideLayouts/slideLayout4.xml"/><Relationship Id="rId6" Type="http://schemas.openxmlformats.org/officeDocument/2006/relationships/hyperlink" Target="http://www.kingjamesbibleonline.org/Revelation-1-13/" TargetMode="External"/><Relationship Id="rId5" Type="http://schemas.openxmlformats.org/officeDocument/2006/relationships/hyperlink" Target="http://www.kingjamesbibleonline.org/Revelation-1-12/" TargetMode="External"/><Relationship Id="rId4" Type="http://schemas.openxmlformats.org/officeDocument/2006/relationships/hyperlink" Target="http://www.kingjamesbibleonline.org/Hebrews-4-16/"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Feast Days, pt. 3</a:t>
            </a:r>
            <a:endParaRPr lang="en-US" dirty="0"/>
          </a:p>
        </p:txBody>
      </p:sp>
      <p:sp>
        <p:nvSpPr>
          <p:cNvPr id="3" name="Subtitle 2"/>
          <p:cNvSpPr>
            <a:spLocks noGrp="1"/>
          </p:cNvSpPr>
          <p:nvPr>
            <p:ph type="subTitle" idx="1"/>
          </p:nvPr>
        </p:nvSpPr>
        <p:spPr/>
        <p:txBody>
          <a:bodyPr/>
          <a:lstStyle/>
          <a:p>
            <a:r>
              <a:rPr lang="en-US" u="sng" dirty="0" smtClean="0">
                <a:solidFill>
                  <a:srgbClr val="002060"/>
                </a:solidFill>
              </a:rPr>
              <a:t>Pentecost</a:t>
            </a:r>
            <a:endParaRPr lang="en-US" u="sng"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r>
              <a:rPr lang="en-US" u="sng" dirty="0" smtClean="0">
                <a:solidFill>
                  <a:srgbClr val="0070C0"/>
                </a:solidFill>
                <a:latin typeface="Aharoni" pitchFamily="2" charset="-79"/>
                <a:cs typeface="Aharoni" pitchFamily="2" charset="-79"/>
              </a:rPr>
              <a:t>3,000 Baptized</a:t>
            </a:r>
            <a:endParaRPr lang="en-US" u="sng" dirty="0">
              <a:solidFill>
                <a:srgbClr val="0070C0"/>
              </a:solidFill>
              <a:latin typeface="Aharoni" pitchFamily="2" charset="-79"/>
              <a:cs typeface="Aharoni" pitchFamily="2" charset="-79"/>
            </a:endParaRPr>
          </a:p>
        </p:txBody>
      </p:sp>
      <p:sp>
        <p:nvSpPr>
          <p:cNvPr id="3" name="Content Placeholder 2"/>
          <p:cNvSpPr>
            <a:spLocks noGrp="1"/>
          </p:cNvSpPr>
          <p:nvPr>
            <p:ph sz="half" idx="1"/>
          </p:nvPr>
        </p:nvSpPr>
        <p:spPr>
          <a:xfrm>
            <a:off x="0" y="0"/>
            <a:ext cx="4572000" cy="6858000"/>
          </a:xfrm>
        </p:spPr>
        <p:txBody>
          <a:bodyPr>
            <a:normAutofit fontScale="92500" lnSpcReduction="20000"/>
          </a:bodyPr>
          <a:lstStyle/>
          <a:p>
            <a:r>
              <a:rPr lang="en-US" dirty="0" smtClean="0">
                <a:hlinkClick r:id="rId2" tooltip="View more translations of Acts 2:38"/>
              </a:rPr>
              <a:t>“Then Peter said unto them, Repent, and be baptized every one of you in the name of Jesus Christ for the remission of sins, and ye shall receive the gift of the Holy Ghost.</a:t>
            </a:r>
            <a:r>
              <a:rPr lang="en-US" dirty="0" smtClean="0"/>
              <a:t>   </a:t>
            </a:r>
            <a:r>
              <a:rPr lang="en-US" dirty="0" smtClean="0">
                <a:hlinkClick r:id="rId3" tooltip="View more translations of Acts 2:39"/>
              </a:rPr>
              <a:t>For the promise is unto you, and to your children, and to all that are afar off, [even] as many as the Lord our God shall call.</a:t>
            </a:r>
            <a:r>
              <a:rPr lang="en-US" dirty="0" smtClean="0"/>
              <a:t>  </a:t>
            </a:r>
            <a:r>
              <a:rPr lang="en-US" dirty="0" smtClean="0">
                <a:hlinkClick r:id="rId4" tooltip="View more translations of Acts 2:40"/>
              </a:rPr>
              <a:t>And with many other words did he testify and exhort, saying, Save yourselves from this untoward generation.</a:t>
            </a:r>
            <a:r>
              <a:rPr lang="en-US" dirty="0" smtClean="0"/>
              <a:t> </a:t>
            </a:r>
            <a:r>
              <a:rPr lang="en-US" dirty="0" smtClean="0">
                <a:hlinkClick r:id="rId5" tooltip="View more translations of Acts 2:41"/>
              </a:rPr>
              <a:t>Then they that gladly received his word were baptized: and the same day there were added [unto them] about three thousand souls.</a:t>
            </a:r>
            <a:r>
              <a:rPr lang="en-US" dirty="0" smtClean="0"/>
              <a:t>”  Acts 2:38-41</a:t>
            </a:r>
          </a:p>
          <a:p>
            <a:endParaRPr lang="en-US" dirty="0"/>
          </a:p>
        </p:txBody>
      </p:sp>
      <p:pic>
        <p:nvPicPr>
          <p:cNvPr id="8194" name="Picture 2"/>
          <p:cNvPicPr>
            <a:picLocks noGrp="1" noChangeAspect="1" noChangeArrowheads="1"/>
          </p:cNvPicPr>
          <p:nvPr>
            <p:ph sz="half" idx="2"/>
          </p:nvPr>
        </p:nvPicPr>
        <p:blipFill>
          <a:blip r:embed="rId6"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u="sng" dirty="0" smtClean="0">
                <a:solidFill>
                  <a:schemeClr val="accent6">
                    <a:lumMod val="50000"/>
                  </a:schemeClr>
                </a:solidFill>
                <a:latin typeface="Algerian" pitchFamily="82" charset="0"/>
              </a:rPr>
              <a:t>The Harvest</a:t>
            </a:r>
            <a:endParaRPr lang="en-US" u="sng" dirty="0">
              <a:solidFill>
                <a:schemeClr val="accent6">
                  <a:lumMod val="50000"/>
                </a:schemeClr>
              </a:solidFill>
              <a:latin typeface="Algerian" pitchFamily="82" charset="0"/>
            </a:endParaRPr>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dirty="0" smtClean="0"/>
              <a:t>“The Jewish leaders had supposed that the work of Christ would end with His death; but, instead of this, they witnessed the marvelous scenes of the Day of Pentecost. They heard the disciples, endowed with a power and energy hitherto unknown, preaching Christ, their words confirmed by signs and wonders. In Jerusalem, the stronghold of Judaism, thousands openly declared their faith in Jesus of Nazareth as the Messiah.</a:t>
            </a:r>
          </a:p>
          <a:p>
            <a:r>
              <a:rPr lang="en-US" dirty="0" smtClean="0"/>
              <a:t>The disciples were astonished and overjoyed at the greatness of the harvest of souls. They did not regard this wonderful ingathering as the result of their own efforts; they realized that they were entering into other men's labors.  Ever since the fall of Adam, Christ had been committing to chosen servants the seed of His word, to be sown in human hearts. During His life on this earth He had sown the seed of truth and had watered it with His blood. The conversions that took place on the Day of Pentecost were the result of this sowing, the harvest of Christ's work, revealing the power of His teaching.”  AA, pgs. 44,45</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Pentecostal Shadow</a:t>
            </a:r>
            <a:endParaRPr lang="en-US" u="sng" dirty="0">
              <a:solidFill>
                <a:srgbClr val="C00000"/>
              </a:solidFill>
            </a:endParaRPr>
          </a:p>
        </p:txBody>
      </p:sp>
      <p:sp>
        <p:nvSpPr>
          <p:cNvPr id="4" name="Content Placeholder 3"/>
          <p:cNvSpPr>
            <a:spLocks noGrp="1"/>
          </p:cNvSpPr>
          <p:nvPr>
            <p:ph sz="half" idx="2"/>
          </p:nvPr>
        </p:nvSpPr>
        <p:spPr>
          <a:xfrm>
            <a:off x="4648200" y="1143000"/>
            <a:ext cx="4495800" cy="5715000"/>
          </a:xfrm>
        </p:spPr>
        <p:txBody>
          <a:bodyPr>
            <a:normAutofit fontScale="92500" lnSpcReduction="10000"/>
          </a:bodyPr>
          <a:lstStyle/>
          <a:p>
            <a:r>
              <a:rPr lang="en-US" dirty="0" smtClean="0"/>
              <a:t>Like Passover/Unleavened Bread, Pentecost was another feast that pointed forward to Jesus Christ, the body.</a:t>
            </a:r>
          </a:p>
          <a:p>
            <a:r>
              <a:rPr lang="en-US" dirty="0" smtClean="0"/>
              <a:t>Passover revealed Christ’s death and resurrection; Pentecost pointed forward to Christ’s work as our great High Priest in the sanctuary in heaven.  Pentecost was the venue where Christ’s first great act as our high priest was performed!</a:t>
            </a:r>
            <a:endParaRPr lang="en-US" dirty="0"/>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0" y="1143000"/>
            <a:ext cx="4953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latin typeface="Algerian" pitchFamily="82" charset="0"/>
              </a:rPr>
              <a:t>Comparison/Contrast</a:t>
            </a:r>
            <a:endParaRPr lang="en-US" u="sng" dirty="0">
              <a:solidFill>
                <a:srgbClr val="C00000"/>
              </a:solidFill>
              <a:latin typeface="Algerian" pitchFamily="82" charset="0"/>
            </a:endParaRPr>
          </a:p>
        </p:txBody>
      </p:sp>
      <p:sp>
        <p:nvSpPr>
          <p:cNvPr id="3" name="Text Placeholder 2"/>
          <p:cNvSpPr>
            <a:spLocks noGrp="1"/>
          </p:cNvSpPr>
          <p:nvPr>
            <p:ph type="body" idx="1"/>
          </p:nvPr>
        </p:nvSpPr>
        <p:spPr>
          <a:xfrm>
            <a:off x="457200" y="838201"/>
            <a:ext cx="4040188" cy="838200"/>
          </a:xfrm>
        </p:spPr>
        <p:txBody>
          <a:bodyPr>
            <a:noAutofit/>
          </a:bodyPr>
          <a:lstStyle/>
          <a:p>
            <a:r>
              <a:rPr lang="en-US" sz="3600" u="sng" dirty="0" smtClean="0"/>
              <a:t>Shadows of Christ</a:t>
            </a:r>
            <a:endParaRPr lang="en-US" sz="3600" u="sng" dirty="0"/>
          </a:p>
        </p:txBody>
      </p:sp>
      <p:sp>
        <p:nvSpPr>
          <p:cNvPr id="4" name="Content Placeholder 3"/>
          <p:cNvSpPr>
            <a:spLocks noGrp="1"/>
          </p:cNvSpPr>
          <p:nvPr>
            <p:ph sz="half" idx="2"/>
          </p:nvPr>
        </p:nvSpPr>
        <p:spPr>
          <a:xfrm>
            <a:off x="0" y="1600200"/>
            <a:ext cx="4572000" cy="5257799"/>
          </a:xfrm>
        </p:spPr>
        <p:txBody>
          <a:bodyPr>
            <a:normAutofit/>
          </a:bodyPr>
          <a:lstStyle/>
          <a:p>
            <a:r>
              <a:rPr lang="en-US" dirty="0" smtClean="0"/>
              <a:t>1. Passover- The lamb is slain and brings deliverance.</a:t>
            </a:r>
          </a:p>
          <a:p>
            <a:r>
              <a:rPr lang="en-US" dirty="0" smtClean="0"/>
              <a:t>2. Unleavened Bread-  the first fruits of the grain are waved the third day after  the Passover sacrifice.  Let the harvest begin.</a:t>
            </a:r>
          </a:p>
          <a:p>
            <a:r>
              <a:rPr lang="en-US" dirty="0" smtClean="0"/>
              <a:t>3.  Pentecost/feast of harvest- The harvest of the grain crop is complete, dedication/thanksgiving  for the harvest.</a:t>
            </a:r>
            <a:endParaRPr lang="en-US" dirty="0"/>
          </a:p>
        </p:txBody>
      </p:sp>
      <p:sp>
        <p:nvSpPr>
          <p:cNvPr id="5" name="Text Placeholder 4"/>
          <p:cNvSpPr>
            <a:spLocks noGrp="1"/>
          </p:cNvSpPr>
          <p:nvPr>
            <p:ph type="body" sz="quarter" idx="3"/>
          </p:nvPr>
        </p:nvSpPr>
        <p:spPr>
          <a:xfrm>
            <a:off x="4645025" y="838201"/>
            <a:ext cx="4041775" cy="838200"/>
          </a:xfrm>
        </p:spPr>
        <p:txBody>
          <a:bodyPr>
            <a:noAutofit/>
          </a:bodyPr>
          <a:lstStyle/>
          <a:p>
            <a:r>
              <a:rPr lang="en-US" sz="3600" dirty="0" smtClean="0"/>
              <a:t>          </a:t>
            </a:r>
            <a:r>
              <a:rPr lang="en-US" sz="3600" u="sng" dirty="0" smtClean="0"/>
              <a:t>The Body</a:t>
            </a:r>
            <a:endParaRPr lang="en-US" sz="3600" u="sng" dirty="0"/>
          </a:p>
        </p:txBody>
      </p:sp>
      <p:sp>
        <p:nvSpPr>
          <p:cNvPr id="6" name="Content Placeholder 5"/>
          <p:cNvSpPr>
            <a:spLocks noGrp="1"/>
          </p:cNvSpPr>
          <p:nvPr>
            <p:ph sz="quarter" idx="4"/>
          </p:nvPr>
        </p:nvSpPr>
        <p:spPr>
          <a:xfrm>
            <a:off x="4645025" y="1676400"/>
            <a:ext cx="4498975" cy="5181599"/>
          </a:xfrm>
        </p:spPr>
        <p:txBody>
          <a:bodyPr>
            <a:normAutofit/>
          </a:bodyPr>
          <a:lstStyle/>
          <a:p>
            <a:r>
              <a:rPr lang="en-US" dirty="0" smtClean="0"/>
              <a:t>1. Christ the Passover Lamb.  1 Cor. 5:8</a:t>
            </a:r>
          </a:p>
          <a:p>
            <a:r>
              <a:rPr lang="en-US" dirty="0" smtClean="0"/>
              <a:t>2.  Christ resurrected from the tomb on the third day, becoming the first fruits of them that sleep.  1 Corinthians 15:20-23</a:t>
            </a:r>
          </a:p>
          <a:p>
            <a:r>
              <a:rPr lang="en-US" dirty="0" smtClean="0"/>
              <a:t>3.  Christ, at Pentecost, in first act as our High Priest, pours out the Spirit, and an abundant harvest of souls results!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u="sng" dirty="0" smtClean="0">
                <a:solidFill>
                  <a:srgbClr val="C00000"/>
                </a:solidFill>
              </a:rPr>
              <a:t>Pentecost-Required Attendance</a:t>
            </a:r>
            <a:endParaRPr lang="en-US" u="sng" dirty="0">
              <a:solidFill>
                <a:srgbClr val="C00000"/>
              </a:solidFill>
            </a:endParaRPr>
          </a:p>
        </p:txBody>
      </p:sp>
      <p:sp>
        <p:nvSpPr>
          <p:cNvPr id="3" name="Content Placeholder 2"/>
          <p:cNvSpPr>
            <a:spLocks noGrp="1"/>
          </p:cNvSpPr>
          <p:nvPr>
            <p:ph sz="half" idx="1"/>
          </p:nvPr>
        </p:nvSpPr>
        <p:spPr>
          <a:xfrm>
            <a:off x="0" y="838200"/>
            <a:ext cx="4572000" cy="6019800"/>
          </a:xfrm>
        </p:spPr>
        <p:txBody>
          <a:bodyPr>
            <a:normAutofit fontScale="77500" lnSpcReduction="20000"/>
          </a:bodyPr>
          <a:lstStyle/>
          <a:p>
            <a:r>
              <a:rPr lang="en-US" dirty="0" smtClean="0"/>
              <a:t>Of the five feasts of the Jews, three of them had mandatory attendance for all males 12 years and older. </a:t>
            </a:r>
          </a:p>
          <a:p>
            <a:r>
              <a:rPr lang="en-US" dirty="0" smtClean="0"/>
              <a:t>“</a:t>
            </a:r>
            <a:r>
              <a:rPr lang="en-US" dirty="0" smtClean="0">
                <a:hlinkClick r:id="rId2" tooltip="View more translations of Exodus 23:14"/>
              </a:rPr>
              <a:t>Three times thou shalt keep a feast unto me in the year.</a:t>
            </a:r>
            <a:r>
              <a:rPr lang="en-US" dirty="0" smtClean="0"/>
              <a:t>  </a:t>
            </a:r>
            <a:r>
              <a:rPr lang="en-US" dirty="0" smtClean="0">
                <a:hlinkClick r:id="rId3" tooltip="View more translations of Exodus 23:15"/>
              </a:rPr>
              <a:t>Thou shalt keep the feast of unleavened bread: (thou shalt eat unleavened bread seven days, as I commanded thee, in the time appointed of the month Abib; for in it thou camest out from Egypt: and none shall appear before me empty:)</a:t>
            </a:r>
            <a:r>
              <a:rPr lang="en-US" dirty="0" smtClean="0"/>
              <a:t>  </a:t>
            </a:r>
            <a:r>
              <a:rPr lang="en-US" dirty="0" smtClean="0">
                <a:hlinkClick r:id="rId4" tooltip="View more translations of Exodus 23:16"/>
              </a:rPr>
              <a:t>And the feast of harvest, the firstfruits of thy labours, which thou hast sown in the field: and the feast of ingathering, [which is] in the end of the year, when thou hast gathered in thy labours out of the field.</a:t>
            </a:r>
            <a:r>
              <a:rPr lang="en-US" dirty="0" smtClean="0"/>
              <a:t>  </a:t>
            </a:r>
            <a:r>
              <a:rPr lang="en-US" dirty="0" smtClean="0">
                <a:hlinkClick r:id="rId5" tooltip="View more translations of Exodus 23:17"/>
              </a:rPr>
              <a:t>Three times in the year all thy males shall appear before the Lord GOD.</a:t>
            </a:r>
            <a:r>
              <a:rPr lang="en-US" dirty="0" smtClean="0"/>
              <a:t>”  Ex.23:14-17</a:t>
            </a:r>
          </a:p>
          <a:p>
            <a:endParaRPr lang="en-US" dirty="0"/>
          </a:p>
        </p:txBody>
      </p:sp>
      <p:pic>
        <p:nvPicPr>
          <p:cNvPr id="10242" name="Picture 2"/>
          <p:cNvPicPr>
            <a:picLocks noGrp="1" noChangeAspect="1" noChangeArrowheads="1"/>
          </p:cNvPicPr>
          <p:nvPr>
            <p:ph sz="half" idx="2"/>
          </p:nvPr>
        </p:nvPicPr>
        <p:blipFill>
          <a:blip r:embed="rId6" cstate="print"/>
          <a:srcRect/>
          <a:stretch>
            <a:fillRect/>
          </a:stretch>
        </p:blipFill>
        <p:spPr bwMode="auto">
          <a:xfrm>
            <a:off x="4572001" y="838200"/>
            <a:ext cx="4572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smtClean="0">
                <a:solidFill>
                  <a:srgbClr val="C00000"/>
                </a:solidFill>
              </a:rPr>
              <a:t>Christ-Sacrifice, Priest, and King</a:t>
            </a:r>
            <a:endParaRPr lang="en-US" u="sng" dirty="0">
              <a:solidFill>
                <a:srgbClr val="C00000"/>
              </a:solidFill>
            </a:endParaRPr>
          </a:p>
        </p:txBody>
      </p:sp>
      <p:sp>
        <p:nvSpPr>
          <p:cNvPr id="4" name="Content Placeholder 3"/>
          <p:cNvSpPr>
            <a:spLocks noGrp="1"/>
          </p:cNvSpPr>
          <p:nvPr>
            <p:ph sz="half" idx="2"/>
          </p:nvPr>
        </p:nvSpPr>
        <p:spPr>
          <a:xfrm>
            <a:off x="4648200" y="838200"/>
            <a:ext cx="4495800" cy="6019800"/>
          </a:xfrm>
        </p:spPr>
        <p:txBody>
          <a:bodyPr>
            <a:normAutofit fontScale="85000" lnSpcReduction="20000"/>
          </a:bodyPr>
          <a:lstStyle/>
          <a:p>
            <a:r>
              <a:rPr lang="en-US" dirty="0" smtClean="0"/>
              <a:t>Two of the three required feasts were Passover and Pentecost.  The third was the final feast called the Feast of Tabernacles.  This one took place in the 7</a:t>
            </a:r>
            <a:r>
              <a:rPr lang="en-US" baseline="30000" dirty="0" smtClean="0"/>
              <a:t>th</a:t>
            </a:r>
            <a:r>
              <a:rPr lang="en-US" dirty="0" smtClean="0"/>
              <a:t> month after the Day of Atonement was completed.  Passover revealed Christ as our sacrifice and Pentecost revealed Christ as our great High Priest.  As we will see, Tabernacles pointed forward to the Second Coming of Christ.  By required attendance, the Lord hoped that the significance of Christ’s death, work as High Priest, and coming as King of Kings would be in the forefront of the people’s minds.</a:t>
            </a:r>
            <a:endParaRPr lang="en-US" dirty="0"/>
          </a:p>
        </p:txBody>
      </p:sp>
      <p:pic>
        <p:nvPicPr>
          <p:cNvPr id="11266" name="Picture 2"/>
          <p:cNvPicPr>
            <a:picLocks noGrp="1" noChangeAspect="1" noChangeArrowheads="1"/>
          </p:cNvPicPr>
          <p:nvPr>
            <p:ph sz="half" idx="1"/>
          </p:nvPr>
        </p:nvPicPr>
        <p:blipFill>
          <a:blip r:embed="rId2" cstate="print"/>
          <a:srcRect/>
          <a:stretch>
            <a:fillRect/>
          </a:stretch>
        </p:blipFill>
        <p:spPr bwMode="auto">
          <a:xfrm>
            <a:off x="0" y="914400"/>
            <a:ext cx="495299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Daniel’s Pictures</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dirty="0" smtClean="0"/>
              <a:t>The prophet Daniel saw Christ in three phases of His work for us.  He saw Him as Coming King (Daniel 2:34,35), High Priest (Daniel 7:13,14), and as sacrifice (Daniel 9:27).  These are the same three phases of Christ's work that corresponded with the feast which were required of the Hebrews.  Daniel mentions them in reverse order!</a:t>
            </a:r>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Springtime Feasts</a:t>
            </a:r>
            <a:endParaRPr lang="en-US" u="sng" dirty="0">
              <a:solidFill>
                <a:srgbClr val="C00000"/>
              </a:solidFill>
            </a:endParaRPr>
          </a:p>
        </p:txBody>
      </p:sp>
      <p:sp>
        <p:nvSpPr>
          <p:cNvPr id="4" name="Content Placeholder 3"/>
          <p:cNvSpPr>
            <a:spLocks noGrp="1"/>
          </p:cNvSpPr>
          <p:nvPr>
            <p:ph sz="half" idx="2"/>
          </p:nvPr>
        </p:nvSpPr>
        <p:spPr>
          <a:xfrm>
            <a:off x="4648200" y="1143000"/>
            <a:ext cx="4495800" cy="5715000"/>
          </a:xfrm>
        </p:spPr>
        <p:txBody>
          <a:bodyPr>
            <a:normAutofit fontScale="92500" lnSpcReduction="20000"/>
          </a:bodyPr>
          <a:lstStyle/>
          <a:p>
            <a:pPr>
              <a:buNone/>
            </a:pPr>
            <a:r>
              <a:rPr lang="en-US" dirty="0" smtClean="0"/>
              <a:t>As the springtime feasts took place in the beginning of the Jewish year, so the fulfillment of these feasts took place at the beginning of the gospel commission.  The fulfillment of these feasts took place in the 1</a:t>
            </a:r>
            <a:r>
              <a:rPr lang="en-US" baseline="30000" dirty="0" smtClean="0"/>
              <a:t>st</a:t>
            </a:r>
            <a:r>
              <a:rPr lang="en-US" dirty="0" smtClean="0"/>
              <a:t> century.  As we turn toward the three fall festivals, let us realize that they take place at the end of the Jewish harvest cycle.  We should expect to see their fulfillment somewhere down at the end of this earth’s history!</a:t>
            </a:r>
            <a:endParaRPr lang="en-US" dirty="0"/>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Fulfilled in Event and Time!</a:t>
            </a:r>
            <a:endParaRPr lang="en-US" u="sng" dirty="0">
              <a:solidFill>
                <a:srgbClr val="002060"/>
              </a:solidFill>
              <a:latin typeface="Algerian" pitchFamily="82" charset="0"/>
            </a:endParaRPr>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r>
              <a:rPr lang="en-US" dirty="0" smtClean="0"/>
              <a:t>“</a:t>
            </a:r>
            <a:r>
              <a:rPr lang="en-US" dirty="0" smtClean="0"/>
              <a:t>These types were fulfilled, not only as to the event, but as to the time. On the fourteenth day of the first Jewish month, the very day and month on which for fifteen long centuries the Passover lamb had been slain, Christ, having eaten the Passover with His disciples, instituted that feast which was to commemorate His own death as "the Lamb of God, which taketh away the sin of the world." That same night He was taken by wicked hands to be crucified and slain. And as the antitype of the wave sheaf our Lord was raised from the dead on the third day, "the first fruits of them that slept," a sample of all the resurrected just, whose "vile body" shall be changed, and "fashioned like unto His glorious body." Verse 20; Philippians 3:21.</a:t>
            </a:r>
          </a:p>
          <a:p>
            <a:r>
              <a:rPr lang="en-US" dirty="0" smtClean="0"/>
              <a:t>In like manner the types which relate to the second advent must be fulfilled at the time pointed out in the </a:t>
            </a:r>
            <a:r>
              <a:rPr lang="en-US" dirty="0" smtClean="0"/>
              <a:t>symbolic service.”  GC, pgs. 399,400</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486400" cy="838200"/>
          </a:xfrm>
        </p:spPr>
        <p:txBody>
          <a:bodyPr>
            <a:normAutofit/>
          </a:bodyPr>
          <a:lstStyle/>
          <a:p>
            <a:r>
              <a:rPr lang="en-US" u="sng" dirty="0" smtClean="0">
                <a:solidFill>
                  <a:srgbClr val="C00000"/>
                </a:solidFill>
                <a:latin typeface="Algerian" pitchFamily="82" charset="0"/>
              </a:rPr>
              <a:t>Feast of……</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572000" y="0"/>
            <a:ext cx="4572000" cy="6858000"/>
          </a:xfrm>
        </p:spPr>
        <p:txBody>
          <a:bodyPr>
            <a:normAutofit fontScale="85000" lnSpcReduction="20000"/>
          </a:bodyPr>
          <a:lstStyle/>
          <a:p>
            <a:r>
              <a:rPr lang="en-US" dirty="0" smtClean="0"/>
              <a:t>After the Feast of Passover/Unleavened Bread, the next feast was Pentecost.  This feast had more names used to refer to it than any other.  It was known as the Feast of Harvest, the Feast of Weeks and the day of firstfruits:</a:t>
            </a:r>
          </a:p>
          <a:p>
            <a:r>
              <a:rPr lang="en-US" dirty="0" smtClean="0"/>
              <a:t>“... the Feast of Harvest, the firstfruits of your labors .“(Exodus 23:16).</a:t>
            </a:r>
          </a:p>
          <a:p>
            <a:r>
              <a:rPr lang="en-US" dirty="0" smtClean="0"/>
              <a:t>“And you shall observe the Feast of Weeks, of the firstfruits .”(Exodus 34:22).</a:t>
            </a:r>
          </a:p>
          <a:p>
            <a:r>
              <a:rPr lang="en-US" dirty="0" smtClean="0"/>
              <a:t>“Also on the day of the firstfruits, when you bring a new grain offering to the LORD at your Feast of Weeks, you shall have a holy convocation .”(Numbers 28:26).</a:t>
            </a:r>
          </a:p>
          <a:p>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944562"/>
          </a:xfrm>
        </p:spPr>
        <p:txBody>
          <a:bodyPr/>
          <a:lstStyle/>
          <a:p>
            <a:r>
              <a:rPr lang="en-US" u="sng" dirty="0" smtClean="0">
                <a:solidFill>
                  <a:srgbClr val="C00000"/>
                </a:solidFill>
              </a:rPr>
              <a:t>New Testament</a:t>
            </a:r>
            <a:endParaRPr lang="en-US" u="sng" dirty="0">
              <a:solidFill>
                <a:srgbClr val="C00000"/>
              </a:solidFill>
            </a:endParaRPr>
          </a:p>
        </p:txBody>
      </p:sp>
      <p:sp>
        <p:nvSpPr>
          <p:cNvPr id="3" name="Content Placeholder 2"/>
          <p:cNvSpPr>
            <a:spLocks noGrp="1"/>
          </p:cNvSpPr>
          <p:nvPr>
            <p:ph sz="half" idx="1"/>
          </p:nvPr>
        </p:nvSpPr>
        <p:spPr>
          <a:xfrm>
            <a:off x="0" y="304800"/>
            <a:ext cx="4495800" cy="6553200"/>
          </a:xfrm>
        </p:spPr>
        <p:txBody>
          <a:bodyPr>
            <a:normAutofit/>
          </a:bodyPr>
          <a:lstStyle/>
          <a:p>
            <a:r>
              <a:rPr lang="en-US" dirty="0" smtClean="0"/>
              <a:t>In the New Testament, this feast was referred to as Pentecost, or translated, ‘the feast of fifty.’  It was referred to this way because it came 50 days after the waving of the grain at the feast of Passover/Unleavened Bread.  Since this feast was directly tied to the first feast, it too, was tied to the new moon.</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1143000"/>
            <a:ext cx="4495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C00000"/>
                </a:solidFill>
                <a:latin typeface="Algerian" pitchFamily="82" charset="0"/>
              </a:rPr>
              <a:t>The Feast of Harvest</a:t>
            </a:r>
            <a:endParaRPr lang="en-US" u="sng" dirty="0">
              <a:solidFill>
                <a:srgbClr val="C00000"/>
              </a:solidFill>
              <a:latin typeface="Algerian" pitchFamily="82" charset="0"/>
            </a:endParaRPr>
          </a:p>
        </p:txBody>
      </p:sp>
      <p:sp>
        <p:nvSpPr>
          <p:cNvPr id="3" name="Content Placeholder 2"/>
          <p:cNvSpPr>
            <a:spLocks noGrp="1"/>
          </p:cNvSpPr>
          <p:nvPr>
            <p:ph idx="1"/>
          </p:nvPr>
        </p:nvSpPr>
        <p:spPr>
          <a:xfrm>
            <a:off x="0" y="609600"/>
            <a:ext cx="9144000" cy="6248400"/>
          </a:xfrm>
        </p:spPr>
        <p:txBody>
          <a:bodyPr>
            <a:normAutofit fontScale="70000" lnSpcReduction="20000"/>
          </a:bodyPr>
          <a:lstStyle/>
          <a:p>
            <a:endParaRPr lang="en-US" dirty="0" smtClean="0"/>
          </a:p>
          <a:p>
            <a:r>
              <a:rPr lang="en-US" dirty="0" smtClean="0">
                <a:hlinkClick r:id="rId2" tooltip="View more translations of Leviticus 23:15"/>
              </a:rPr>
              <a:t>“And ye shall count unto you from the morrow after the sabbath, from the day that ye brought the sheaf of the wave offering; seven sabbaths shall be complete:</a:t>
            </a:r>
            <a:r>
              <a:rPr lang="en-US" dirty="0" smtClean="0"/>
              <a:t>   </a:t>
            </a:r>
            <a:r>
              <a:rPr lang="en-US" dirty="0" smtClean="0">
                <a:hlinkClick r:id="rId3" tooltip="View more translations of Leviticus 23:16"/>
              </a:rPr>
              <a:t>Even unto the morrow after the seventh sabbath shall ye number fifty days; and ye shall offer a new meat offering unto the LORD.</a:t>
            </a:r>
            <a:r>
              <a:rPr lang="en-US" dirty="0" smtClean="0"/>
              <a:t>  </a:t>
            </a:r>
            <a:r>
              <a:rPr lang="en-US" dirty="0" smtClean="0">
                <a:hlinkClick r:id="rId4" tooltip="View more translations of Leviticus 23:17"/>
              </a:rPr>
              <a:t>Ye shall bring out of your habitations two wave loaves of two tenth deals: they shall be of fine flour; they shall be </a:t>
            </a:r>
            <a:r>
              <a:rPr lang="en-US" dirty="0" err="1" smtClean="0">
                <a:hlinkClick r:id="rId4" tooltip="View more translations of Leviticus 23:17"/>
              </a:rPr>
              <a:t>baken</a:t>
            </a:r>
            <a:r>
              <a:rPr lang="en-US" dirty="0" smtClean="0">
                <a:hlinkClick r:id="rId4" tooltip="View more translations of Leviticus 23:17"/>
              </a:rPr>
              <a:t> with leaven; [they are] the firstfruits unto the LORD.</a:t>
            </a:r>
            <a:r>
              <a:rPr lang="en-US" dirty="0" smtClean="0"/>
              <a:t> </a:t>
            </a:r>
            <a:r>
              <a:rPr lang="en-US" dirty="0" smtClean="0">
                <a:hlinkClick r:id="rId5" tooltip="View more translations of Leviticus 23:18"/>
              </a:rPr>
              <a:t>And ye shall offer with the bread seven lambs without blemish of the first year, and one young bullock, and two rams: they shall be [for] a burnt offering unto the LORD, with their meat offering, and their drink offerings, [even] an offering made by fire, of sweet savour unto the LORD.</a:t>
            </a:r>
            <a:r>
              <a:rPr lang="en-US" dirty="0" smtClean="0"/>
              <a:t>  </a:t>
            </a:r>
            <a:r>
              <a:rPr lang="en-US" dirty="0" smtClean="0">
                <a:hlinkClick r:id="rId6" tooltip="View more translations of Leviticus 23:19"/>
              </a:rPr>
              <a:t>Then ye shall sacrifice one kid of the goats for a sin offering, and two lambs of the first year for a sacrifice of peace offerings.</a:t>
            </a:r>
            <a:r>
              <a:rPr lang="en-US" dirty="0" smtClean="0"/>
              <a:t> </a:t>
            </a:r>
            <a:r>
              <a:rPr lang="en-US" dirty="0" smtClean="0">
                <a:hlinkClick r:id="rId7" tooltip="View more translations of Leviticus 23:20"/>
              </a:rPr>
              <a:t>And the priest shall wave them with the bread of the firstfruits [for] a wave offering before the LORD, with the two lambs: they shall be holy to the LORD for the priest.</a:t>
            </a:r>
            <a:r>
              <a:rPr lang="en-US" dirty="0" smtClean="0"/>
              <a:t>  </a:t>
            </a:r>
            <a:r>
              <a:rPr lang="en-US" dirty="0" smtClean="0">
                <a:hlinkClick r:id="rId8" tooltip="View more translations of Leviticus 23:21"/>
              </a:rPr>
              <a:t>And ye shall proclaim on the selfsame day, [that] it may be an holy convocation unto you: ye shall do no servile work [therein: it shall be] a statute for ever in all your dwellings throughout your generations.</a:t>
            </a:r>
            <a:r>
              <a:rPr lang="en-US" dirty="0" smtClean="0"/>
              <a:t>  </a:t>
            </a:r>
            <a:r>
              <a:rPr lang="en-US" dirty="0" smtClean="0">
                <a:hlinkClick r:id="rId9" tooltip="View more translations of Leviticus 23:22"/>
              </a:rPr>
              <a:t>And when ye reap the harvest of your land, thou shalt not make clean riddance of the corners of thy field when thou reapest, neither shalt thou gather any gleaning of thy harvest: thou shalt leave them unto the poor, and to the stranger: I [am] the LORD your God.</a:t>
            </a:r>
            <a:r>
              <a:rPr lang="en-US" dirty="0" smtClean="0"/>
              <a:t>”  Leviticus 23:15-22</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876800" cy="1066800"/>
          </a:xfrm>
        </p:spPr>
        <p:txBody>
          <a:bodyPr/>
          <a:lstStyle/>
          <a:p>
            <a:r>
              <a:rPr lang="en-US" u="sng" dirty="0" smtClean="0">
                <a:solidFill>
                  <a:schemeClr val="accent6">
                    <a:lumMod val="50000"/>
                  </a:schemeClr>
                </a:solidFill>
                <a:latin typeface="Algerian" pitchFamily="82" charset="0"/>
              </a:rPr>
              <a:t>Two Loaves</a:t>
            </a:r>
            <a:endParaRPr lang="en-US" u="sng" dirty="0">
              <a:solidFill>
                <a:schemeClr val="accent6">
                  <a:lumMod val="50000"/>
                </a:schemeClr>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fontScale="70000" lnSpcReduction="20000"/>
          </a:bodyPr>
          <a:lstStyle/>
          <a:p>
            <a:r>
              <a:rPr lang="en-US" dirty="0" smtClean="0"/>
              <a:t>It was the first of the two agrarian festivals of Israel and signified the completion of the barley-harvest (Lev 23:15,16;), which had begun at the time of the waving of the first ripe sheaf of the first-fruits (Lev 23:11). Pentecost, or the Feast of Weeks, therefore fell on the 50th day after this occurrence. The wheat was then also nearly everywhere harvested (Ex 23:16; 34:22; Nu 28:26), and the general character of the festival was that of a harvest-home celebration. The day was observed as a Sabbath day, all labor was suspended, and the people appeared before God to express their gratitude (Lev 23:21; Nu 28:26). The central feature of the day was the presentation of two loaves of leavened, salted bread unto the Lord (Lev 23:17,20; Ex 34:22; Nu 28:26).</a:t>
            </a:r>
          </a:p>
          <a:p>
            <a:r>
              <a:rPr lang="en-US" dirty="0" smtClean="0"/>
              <a:t>This day was in thanksgiving for all that the Lord had done in blessing the grain crops for that year.</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219200"/>
            <a:ext cx="4876800" cy="563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latin typeface="Algerian" pitchFamily="82" charset="0"/>
              </a:rPr>
              <a:t>Deep Spiritual Significance</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fontScale="85000" lnSpcReduction="20000"/>
          </a:bodyPr>
          <a:lstStyle/>
          <a:p>
            <a:r>
              <a:rPr lang="en-US" dirty="0" smtClean="0"/>
              <a:t>In the time of Christ, the Day of Pentecost  occurred fifty days after His resurrection.  Acts 2 records it for us.  “</a:t>
            </a:r>
            <a:r>
              <a:rPr lang="en-US" dirty="0" smtClean="0">
                <a:hlinkClick r:id="rId2" tooltip="View more translations of Acts 2:1"/>
              </a:rPr>
              <a:t>And when the day of Pentecost was fully come, they were all with one accord in one place.</a:t>
            </a:r>
            <a:r>
              <a:rPr lang="en-US" dirty="0" smtClean="0"/>
              <a:t>  </a:t>
            </a:r>
            <a:r>
              <a:rPr lang="en-US" dirty="0" smtClean="0">
                <a:hlinkClick r:id="rId3" tooltip="View more translations of Acts 2:2"/>
              </a:rPr>
              <a:t>And suddenly there came a sound from heaven as of a rushing mighty wind, and it filled all the house where they were sitting.</a:t>
            </a:r>
            <a:r>
              <a:rPr lang="en-US" dirty="0" smtClean="0"/>
              <a:t>  </a:t>
            </a:r>
            <a:r>
              <a:rPr lang="en-US" dirty="0" smtClean="0">
                <a:hlinkClick r:id="rId4" tooltip="View more translations of Acts 2:3"/>
              </a:rPr>
              <a:t>And there appeared unto them cloven tongues like as of fire, and it sat upon each of them.</a:t>
            </a:r>
            <a:r>
              <a:rPr lang="en-US" dirty="0" smtClean="0"/>
              <a:t>  </a:t>
            </a:r>
            <a:r>
              <a:rPr lang="en-US" dirty="0" smtClean="0">
                <a:hlinkClick r:id="rId5" tooltip="View more translations of Acts 2:4"/>
              </a:rPr>
              <a:t>And they were all filled with the Holy Ghost, and began to speak with other tongues, as the Spirit gave them utterance.</a:t>
            </a:r>
            <a:r>
              <a:rPr lang="en-US" dirty="0" smtClean="0"/>
              <a:t>”</a:t>
            </a:r>
          </a:p>
          <a:p>
            <a:endParaRPr lang="en-US" dirty="0"/>
          </a:p>
        </p:txBody>
      </p:sp>
      <p:pic>
        <p:nvPicPr>
          <p:cNvPr id="4098" name="Picture 2"/>
          <p:cNvPicPr>
            <a:picLocks noGrp="1" noChangeAspect="1" noChangeArrowheads="1"/>
          </p:cNvPicPr>
          <p:nvPr>
            <p:ph sz="half" idx="2"/>
          </p:nvPr>
        </p:nvPicPr>
        <p:blipFill>
          <a:blip r:embed="rId6" cstate="print"/>
          <a:srcRect/>
          <a:stretch>
            <a:fillRect/>
          </a:stretch>
        </p:blipFill>
        <p:spPr bwMode="auto">
          <a:xfrm>
            <a:off x="4572000" y="762000"/>
            <a:ext cx="4571999"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a:bodyPr>
          <a:lstStyle/>
          <a:p>
            <a:r>
              <a:rPr lang="en-US" u="sng" dirty="0" smtClean="0">
                <a:solidFill>
                  <a:srgbClr val="0070C0"/>
                </a:solidFill>
                <a:latin typeface="Algerian" pitchFamily="82" charset="0"/>
              </a:rPr>
              <a:t>His First Act</a:t>
            </a:r>
            <a:endParaRPr lang="en-US" u="sng" dirty="0">
              <a:solidFill>
                <a:srgbClr val="0070C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After Christ’s resurrection, the next forty days were spent teaching and guiding the disciples.  “To whom also he shewed himself alive after his passion by many infallible proofs, being seen of them forty days, and speaking of the things pertaining to the kingdom of God:”  Acts 1:3</a:t>
            </a:r>
          </a:p>
          <a:p>
            <a:r>
              <a:rPr lang="en-US" dirty="0" smtClean="0"/>
              <a:t>Then, with those who were resurrected with Him, they ascended to heaven.  “Wherefore he saith, When he ascended up on high, he led captivity captive, and gave gifts unto men.”  Eph. 4:8</a:t>
            </a:r>
          </a:p>
          <a:p>
            <a:r>
              <a:rPr lang="en-US" dirty="0" smtClean="0"/>
              <a:t>Christ’s very first act as our High Priest, He poured the Early Rain upon the disciples!!</a:t>
            </a:r>
            <a:br>
              <a:rPr lang="en-US" dirty="0" smtClean="0"/>
            </a:br>
            <a:r>
              <a:rPr lang="en-US" dirty="0" smtClean="0"/>
              <a:t/>
            </a:r>
            <a:br>
              <a:rPr lang="en-US" dirty="0" smtClean="0"/>
            </a:b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1143000"/>
            <a:ext cx="495299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990600"/>
          </a:xfrm>
        </p:spPr>
        <p:txBody>
          <a:bodyPr>
            <a:normAutofit/>
          </a:bodyPr>
          <a:lstStyle/>
          <a:p>
            <a:r>
              <a:rPr lang="en-US" u="sng" dirty="0" smtClean="0">
                <a:solidFill>
                  <a:srgbClr val="0070C0"/>
                </a:solidFill>
                <a:latin typeface="Algerian" pitchFamily="82" charset="0"/>
              </a:rPr>
              <a:t>Our Great High Priest</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838200"/>
            <a:ext cx="4572000" cy="6019800"/>
          </a:xfrm>
        </p:spPr>
        <p:txBody>
          <a:bodyPr>
            <a:normAutofit fontScale="70000" lnSpcReduction="20000"/>
          </a:bodyPr>
          <a:lstStyle/>
          <a:p>
            <a:r>
              <a:rPr lang="en-US" dirty="0" smtClean="0"/>
              <a:t>Hebrews 4:14-16 “</a:t>
            </a:r>
            <a:r>
              <a:rPr lang="en-US" dirty="0" smtClean="0">
                <a:hlinkClick r:id="rId2" tooltip="View more translations of Hebrews 4:14"/>
              </a:rPr>
              <a:t>Seeing then that we have a great high priest, that is passed into the heavens, Jesus the Son of God, let us hold fast [our] profession.</a:t>
            </a:r>
            <a:r>
              <a:rPr lang="en-US" dirty="0" smtClean="0"/>
              <a:t>  </a:t>
            </a:r>
            <a:r>
              <a:rPr lang="en-US" dirty="0" smtClean="0">
                <a:hlinkClick r:id="rId3" tooltip="View more translations of Hebrews 4:15"/>
              </a:rPr>
              <a:t>For we have not an high priest which cannot be touched with the feeling of our infirmities; but was in all points tempted like as [we are, yet] without sin.</a:t>
            </a:r>
            <a:r>
              <a:rPr lang="en-US" dirty="0" smtClean="0"/>
              <a:t>  </a:t>
            </a:r>
            <a:r>
              <a:rPr lang="en-US" dirty="0" smtClean="0">
                <a:hlinkClick r:id="rId4" tooltip="View more translations of Hebrews 4:16"/>
              </a:rPr>
              <a:t>Let us therefore come boldly unto the throne of grace, that we may obtain mercy, and find grace to help in time of need.</a:t>
            </a:r>
            <a:r>
              <a:rPr lang="en-US" dirty="0" smtClean="0"/>
              <a:t>”</a:t>
            </a:r>
          </a:p>
          <a:p>
            <a:r>
              <a:rPr lang="en-US" dirty="0" smtClean="0"/>
              <a:t>Revelation 1:12,13 “</a:t>
            </a:r>
            <a:r>
              <a:rPr lang="en-US" dirty="0" smtClean="0">
                <a:hlinkClick r:id="rId5" tooltip="View more translations of Revelation 1:12"/>
              </a:rPr>
              <a:t>And I turned to see the voice that spake with me. And being turned, I saw seven golden candlesticks;</a:t>
            </a:r>
            <a:r>
              <a:rPr lang="en-US" dirty="0" smtClean="0"/>
              <a:t>  </a:t>
            </a:r>
            <a:r>
              <a:rPr lang="en-US" dirty="0" smtClean="0">
                <a:hlinkClick r:id="rId6" tooltip="View more translations of Revelation 1:13"/>
              </a:rPr>
              <a:t>And in the midst of the seven candlesticks [one] like unto the Son of man, clothed with a garment down to the foot, and girt about the paps with a golden girdle.</a:t>
            </a:r>
            <a:r>
              <a:rPr lang="en-US" dirty="0" smtClean="0"/>
              <a:t>”</a:t>
            </a:r>
          </a:p>
          <a:p>
            <a:r>
              <a:rPr lang="en-US" dirty="0" smtClean="0"/>
              <a:t/>
            </a:r>
            <a:br>
              <a:rPr lang="en-US" dirty="0" smtClean="0"/>
            </a:br>
            <a:endParaRPr lang="en-US" dirty="0"/>
          </a:p>
        </p:txBody>
      </p:sp>
      <p:pic>
        <p:nvPicPr>
          <p:cNvPr id="6146" name="Picture 2"/>
          <p:cNvPicPr>
            <a:picLocks noGrp="1" noChangeAspect="1" noChangeArrowheads="1"/>
          </p:cNvPicPr>
          <p:nvPr>
            <p:ph sz="half" idx="2"/>
          </p:nvPr>
        </p:nvPicPr>
        <p:blipFill>
          <a:blip r:embed="rId7" cstate="print"/>
          <a:srcRect/>
          <a:stretch>
            <a:fillRect/>
          </a:stretch>
        </p:blipFill>
        <p:spPr bwMode="auto">
          <a:xfrm>
            <a:off x="4571999" y="838200"/>
            <a:ext cx="4572001" cy="6019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rPr>
              <a:t>Thousands Converted</a:t>
            </a:r>
            <a:endParaRPr lang="en-US" u="sng" dirty="0">
              <a:solidFill>
                <a:srgbClr val="0070C0"/>
              </a:solidFill>
              <a:latin typeface="Algerian" pitchFamily="82" charset="0"/>
            </a:endParaRPr>
          </a:p>
        </p:txBody>
      </p:sp>
      <p:sp>
        <p:nvSpPr>
          <p:cNvPr id="4" name="Content Placeholder 3"/>
          <p:cNvSpPr>
            <a:spLocks noGrp="1"/>
          </p:cNvSpPr>
          <p:nvPr>
            <p:ph sz="half" idx="2"/>
          </p:nvPr>
        </p:nvSpPr>
        <p:spPr>
          <a:xfrm>
            <a:off x="4648200" y="1600200"/>
            <a:ext cx="4495800" cy="5257800"/>
          </a:xfrm>
        </p:spPr>
        <p:txBody>
          <a:bodyPr>
            <a:normAutofit/>
          </a:bodyPr>
          <a:lstStyle/>
          <a:p>
            <a:r>
              <a:rPr lang="en-US" dirty="0" smtClean="0"/>
              <a:t>As a result of Christ’s work as our Creator, the harvest was dedicated to Him by the wave sheaf.  This was the first fruits.  Then, the sickle went to the crop and, at the end of 50 days, the result was a huge harvest of grain.  What was the result of the outpouring of the early rain?</a:t>
            </a:r>
            <a:endParaRPr lang="en-US"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0" y="1219200"/>
            <a:ext cx="4953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1727</Words>
  <Application>Microsoft Office PowerPoint</Application>
  <PresentationFormat>On-screen Show (4:3)</PresentationFormat>
  <Paragraphs>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Feast Days, pt. 3</vt:lpstr>
      <vt:lpstr>Feast of……</vt:lpstr>
      <vt:lpstr>New Testament</vt:lpstr>
      <vt:lpstr>The Feast of Harvest</vt:lpstr>
      <vt:lpstr>Two Loaves</vt:lpstr>
      <vt:lpstr>Deep Spiritual Significance</vt:lpstr>
      <vt:lpstr>His First Act</vt:lpstr>
      <vt:lpstr>Our Great High Priest</vt:lpstr>
      <vt:lpstr>Thousands Converted</vt:lpstr>
      <vt:lpstr>3,000 Baptized</vt:lpstr>
      <vt:lpstr>The Harvest</vt:lpstr>
      <vt:lpstr>The Pentecostal Shadow</vt:lpstr>
      <vt:lpstr>Comparison/Contrast</vt:lpstr>
      <vt:lpstr>Pentecost-Required Attendance</vt:lpstr>
      <vt:lpstr>Christ-Sacrifice, Priest, and King</vt:lpstr>
      <vt:lpstr>Daniel’s Pictures</vt:lpstr>
      <vt:lpstr>Springtime Feasts</vt:lpstr>
      <vt:lpstr>Fulfilled in Event and Time!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Feast Days, pt. 3</dc:title>
  <dc:creator>Dad</dc:creator>
  <cp:lastModifiedBy>Dad</cp:lastModifiedBy>
  <cp:revision>10</cp:revision>
  <dcterms:created xsi:type="dcterms:W3CDTF">2011-03-19T20:28:43Z</dcterms:created>
  <dcterms:modified xsi:type="dcterms:W3CDTF">2011-04-02T12:41:39Z</dcterms:modified>
</cp:coreProperties>
</file>