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1" d="100"/>
          <a:sy n="41" d="100"/>
        </p:scale>
        <p:origin x="-744"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17EC8C-A8E5-4131-A3C5-D5A27C3E0A4F}" type="datetimeFigureOut">
              <a:rPr lang="en-US" smtClean="0"/>
              <a:pPr/>
              <a:t>12/28/2012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844D4D-FE1E-4A72-9205-6705917D597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7EC8C-A8E5-4131-A3C5-D5A27C3E0A4F}" type="datetimeFigureOut">
              <a:rPr lang="en-US" smtClean="0"/>
              <a:pPr/>
              <a:t>12/28/2012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844D4D-FE1E-4A72-9205-6705917D597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600" u="sng" dirty="0" smtClean="0">
                <a:solidFill>
                  <a:srgbClr val="FF0000"/>
                </a:solidFill>
              </a:rPr>
              <a:t>Ezekiel, pt. 12</a:t>
            </a:r>
            <a:endParaRPr lang="en-US" sz="6600" u="sng" dirty="0">
              <a:solidFill>
                <a:srgbClr val="FF0000"/>
              </a:solidFill>
            </a:endParaRPr>
          </a:p>
        </p:txBody>
      </p:sp>
      <p:sp>
        <p:nvSpPr>
          <p:cNvPr id="3" name="Subtitle 2"/>
          <p:cNvSpPr>
            <a:spLocks noGrp="1"/>
          </p:cNvSpPr>
          <p:nvPr>
            <p:ph type="subTitle" idx="1"/>
          </p:nvPr>
        </p:nvSpPr>
        <p:spPr/>
        <p:txBody>
          <a:bodyPr>
            <a:normAutofit/>
          </a:bodyPr>
          <a:lstStyle/>
          <a:p>
            <a:r>
              <a:rPr lang="en-US" sz="5400" u="sng" dirty="0" smtClean="0">
                <a:solidFill>
                  <a:srgbClr val="0070C0"/>
                </a:solidFill>
              </a:rPr>
              <a:t>‘The Rebellious’</a:t>
            </a:r>
            <a:endParaRPr lang="en-US" sz="5400"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B050"/>
                </a:solidFill>
              </a:rPr>
              <a:t>More Than 1,000 Years</a:t>
            </a:r>
            <a:endParaRPr lang="en-US" u="sng" dirty="0">
              <a:solidFill>
                <a:srgbClr val="00B05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“The </a:t>
            </a:r>
            <a:r>
              <a:rPr lang="en-US" dirty="0"/>
              <a:t>history of more than a thousand years of God's special favor and guardian care, manifested to the chosen people, was open to the eye of Jesus</a:t>
            </a:r>
            <a:r>
              <a:rPr lang="en-US" dirty="0" smtClean="0"/>
              <a:t>....Jerusalem </a:t>
            </a:r>
            <a:r>
              <a:rPr lang="en-US" dirty="0"/>
              <a:t>had been honored of God above all the earth. The Lord had "chosen Zion," He had "desired it for His habitation." Psalm 132:13. There, for ages, holy prophets had uttered their messages of warning. There priests had waved their censers, and the cloud of incense, with the prayers of the worshipers, had ascended before God. There daily the blood of slain lambs had been offered, pointing forward to the Lamb of God. There Jehovah had revealed His presence in the cloud of glory above the mercy seat. There rested the base of that mystic ladder connecting earth with heaven (Genesis 28:12; John 1:51)--that ladder upon which angels of God descended and ascended, and which opened to the world the way into the holiest of all. Had Israel as a nation preserved her allegiance to Heaven, Jerusalem would have stood forever, the elect of God. Jeremiah 17:21-25. But the history of that favored people was a record of backsliding and rebellion. They had resisted Heaven's grace, abused their privileges, and slighted their opportunities</a:t>
            </a:r>
            <a:r>
              <a:rPr lang="en-US" dirty="0" smtClean="0"/>
              <a:t>.”  GC, pgs. 18,19</a:t>
            </a: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838200"/>
          </a:xfrm>
        </p:spPr>
        <p:txBody>
          <a:bodyPr>
            <a:normAutofit fontScale="90000"/>
          </a:bodyPr>
          <a:lstStyle/>
          <a:p>
            <a:r>
              <a:rPr lang="en-US" u="sng" dirty="0" smtClean="0">
                <a:solidFill>
                  <a:srgbClr val="FF0000"/>
                </a:solidFill>
                <a:latin typeface="Algerian" pitchFamily="82" charset="0"/>
              </a:rPr>
              <a:t>Continual Story</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200" dirty="0" smtClean="0"/>
              <a:t>Ezekiel 20 is a history lesson of Ancient Adventism’s continual rebellion’s against God.  God wrought marvelously for them, but they despised and rebelled against Him continually.  This story is repeated continually throughout this chapter!</a:t>
            </a:r>
            <a:endParaRPr lang="en-US" sz="3200" dirty="0"/>
          </a:p>
        </p:txBody>
      </p:sp>
      <p:pic>
        <p:nvPicPr>
          <p:cNvPr id="5122" name="Picture 2" descr="C:\Users\Dad\Contacts\Downloads\download (53).jpg"/>
          <p:cNvPicPr>
            <a:picLocks noGrp="1" noChangeAspect="1" noChangeArrowheads="1"/>
          </p:cNvPicPr>
          <p:nvPr>
            <p:ph sz="half" idx="1"/>
          </p:nvPr>
        </p:nvPicPr>
        <p:blipFill>
          <a:blip r:embed="rId2" cstate="print"/>
          <a:srcRect/>
          <a:stretch>
            <a:fillRect/>
          </a:stretch>
        </p:blipFill>
        <p:spPr bwMode="auto">
          <a:xfrm>
            <a:off x="0" y="762000"/>
            <a:ext cx="4876799" cy="609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14400"/>
          </a:xfrm>
        </p:spPr>
        <p:txBody>
          <a:bodyPr>
            <a:normAutofit/>
          </a:bodyPr>
          <a:lstStyle/>
          <a:p>
            <a:r>
              <a:rPr lang="en-US" u="sng" dirty="0" smtClean="0">
                <a:solidFill>
                  <a:srgbClr val="FF0000"/>
                </a:solidFill>
              </a:rPr>
              <a:t>Modern Adventism</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a:bodyPr>
          <a:lstStyle/>
          <a:p>
            <a:r>
              <a:rPr lang="en-US" sz="3200" dirty="0" smtClean="0"/>
              <a:t>The history of Modern Adventism has been similar to ancient Adventism.  Faithfulness in the beginning; then forgetfulness of </a:t>
            </a:r>
            <a:r>
              <a:rPr lang="en-US" sz="3200" dirty="0" smtClean="0"/>
              <a:t>God, and then the horrible rejection of the message of righteousness by faith that came in 1888.  </a:t>
            </a:r>
            <a:endParaRPr lang="en-US" sz="3200" dirty="0" smtClean="0"/>
          </a:p>
          <a:p>
            <a:endParaRPr lang="en-US"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normAutofit fontScale="90000"/>
          </a:bodyPr>
          <a:lstStyle/>
          <a:p>
            <a:r>
              <a:rPr lang="en-US" u="sng" dirty="0" smtClean="0">
                <a:solidFill>
                  <a:srgbClr val="FF0000"/>
                </a:solidFill>
              </a:rPr>
              <a:t>Evangelical Conferences and Desmond Ford</a:t>
            </a:r>
            <a:endParaRPr lang="en-US" u="sng" dirty="0">
              <a:solidFill>
                <a:srgbClr val="FF0000"/>
              </a:solidFill>
            </a:endParaRPr>
          </a:p>
        </p:txBody>
      </p:sp>
      <p:sp>
        <p:nvSpPr>
          <p:cNvPr id="4" name="Content Placeholder 3"/>
          <p:cNvSpPr>
            <a:spLocks noGrp="1"/>
          </p:cNvSpPr>
          <p:nvPr>
            <p:ph sz="half" idx="2"/>
          </p:nvPr>
        </p:nvSpPr>
        <p:spPr>
          <a:xfrm>
            <a:off x="4648200" y="1219200"/>
            <a:ext cx="4495800" cy="5638800"/>
          </a:xfrm>
        </p:spPr>
        <p:txBody>
          <a:bodyPr>
            <a:normAutofit/>
          </a:bodyPr>
          <a:lstStyle/>
          <a:p>
            <a:r>
              <a:rPr lang="en-US" sz="3000" dirty="0" smtClean="0"/>
              <a:t>Through the war years, then came the evangelical conferences of the 1950’s in which Adventist leaders denied fundamental Adventist beliefs and adopted apostate Protestant teachings.  The apostasy is waxing more and more bold!!!</a:t>
            </a:r>
            <a:endParaRPr lang="en-US" sz="3000" dirty="0"/>
          </a:p>
        </p:txBody>
      </p:sp>
      <p:pic>
        <p:nvPicPr>
          <p:cNvPr id="2050" name="Picture 2" descr="C:\Users\Dad\Contacts\Downloads\download (54).jpg"/>
          <p:cNvPicPr>
            <a:picLocks noGrp="1" noChangeAspect="1" noChangeArrowheads="1"/>
          </p:cNvPicPr>
          <p:nvPr>
            <p:ph sz="half" idx="1"/>
          </p:nvPr>
        </p:nvPicPr>
        <p:blipFill>
          <a:blip r:embed="rId2" cstate="print"/>
          <a:srcRect/>
          <a:stretch>
            <a:fillRect/>
          </a:stretch>
        </p:blipFill>
        <p:spPr bwMode="auto">
          <a:xfrm>
            <a:off x="0" y="1219200"/>
            <a:ext cx="4572000" cy="56388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B050"/>
                </a:solidFill>
              </a:rPr>
              <a:t>Apostasy Has An End!</a:t>
            </a:r>
            <a:endParaRPr lang="en-US" u="sng" dirty="0">
              <a:solidFill>
                <a:srgbClr val="00B050"/>
              </a:solidFill>
            </a:endParaRPr>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a:t>
            </a:r>
            <a:r>
              <a:rPr lang="en-US" dirty="0" smtClean="0"/>
              <a:t>“The 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a:t>
            </a:r>
            <a:r>
              <a:rPr lang="en-US" u="sng" dirty="0" smtClean="0">
                <a:solidFill>
                  <a:srgbClr val="000099"/>
                </a:solidFill>
                <a:latin typeface="Aharoni" pitchFamily="2" charset="-79"/>
                <a:cs typeface="Aharoni" pitchFamily="2" charset="-79"/>
              </a:rPr>
              <a:t>In churches and in large gatherings in the open air, ministers will urge upon the people the necessity of keeping the first day of the week. </a:t>
            </a:r>
            <a:r>
              <a:rPr lang="en-US" dirty="0" smtClean="0"/>
              <a:t>There are calamities on sea and land: and these calamities will increase, one disaster following close upon another; and the little band of conscientious Sabbath-keepers will be pointed out as the ones who are bringing the wrath of God upon the world by their disregard of Sunday.”  RH, March 18,1884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838200"/>
          </a:xfrm>
        </p:spPr>
        <p:txBody>
          <a:bodyPr>
            <a:normAutofit/>
          </a:bodyPr>
          <a:lstStyle/>
          <a:p>
            <a:r>
              <a:rPr lang="en-US" u="sng" dirty="0" smtClean="0">
                <a:solidFill>
                  <a:srgbClr val="00B050"/>
                </a:solidFill>
              </a:rPr>
              <a:t>Goodbye!</a:t>
            </a:r>
            <a:endParaRPr lang="en-US" u="sng" dirty="0">
              <a:solidFill>
                <a:srgbClr val="00B050"/>
              </a:solidFill>
            </a:endParaRPr>
          </a:p>
        </p:txBody>
      </p:sp>
      <p:sp>
        <p:nvSpPr>
          <p:cNvPr id="3" name="Content Placeholder 2"/>
          <p:cNvSpPr>
            <a:spLocks noGrp="1"/>
          </p:cNvSpPr>
          <p:nvPr>
            <p:ph sz="half" idx="1"/>
          </p:nvPr>
        </p:nvSpPr>
        <p:spPr>
          <a:xfrm>
            <a:off x="0" y="0"/>
            <a:ext cx="4495800" cy="6858000"/>
          </a:xfrm>
        </p:spPr>
        <p:txBody>
          <a:bodyPr>
            <a:normAutofit fontScale="77500" lnSpcReduction="20000"/>
          </a:bodyPr>
          <a:lstStyle/>
          <a:p>
            <a:r>
              <a:rPr lang="en-US" dirty="0" smtClean="0"/>
              <a:t>“</a:t>
            </a:r>
            <a:r>
              <a:rPr lang="en-US" dirty="0" smtClean="0"/>
              <a:t>The fundamental principles that have sustained the work for the last fifty years would be accounted as error. A new organization would be established. Books of a new order would be written. A system of intellectual philosophy would be introduced. The founders of this system would go into the cities, and do a wonderful work. The Sabbath of course, would be lightly regarded, as also the God who created it. Nothing would be allowed to stand in the way of the new movement. The leaders would teach that virtue is better than vice, but God being removed, they would place their dependence on human power, which, without God, is worthless. Their foundation would be built on the sand, and storm and tempest would sweep away the structure</a:t>
            </a:r>
            <a:r>
              <a:rPr lang="en-US" dirty="0" smtClean="0"/>
              <a:t>.”  1 SM, pgs. 204, 205</a:t>
            </a:r>
            <a:endParaRPr lang="en-US" dirty="0"/>
          </a:p>
        </p:txBody>
      </p:sp>
      <p:pic>
        <p:nvPicPr>
          <p:cNvPr id="3074" name="Picture 2" descr="C:\Users\Dad\Contacts\Downloads\download (55).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876800" cy="990600"/>
          </a:xfrm>
        </p:spPr>
        <p:txBody>
          <a:bodyPr/>
          <a:lstStyle/>
          <a:p>
            <a:r>
              <a:rPr lang="en-US" u="sng" dirty="0" smtClean="0">
                <a:solidFill>
                  <a:srgbClr val="C00000"/>
                </a:solidFill>
              </a:rPr>
              <a:t>How About Us?</a:t>
            </a:r>
            <a:endParaRPr lang="en-US" u="sng" dirty="0">
              <a:solidFill>
                <a:srgbClr val="C00000"/>
              </a:solidFill>
            </a:endParaRPr>
          </a:p>
        </p:txBody>
      </p:sp>
      <p:sp>
        <p:nvSpPr>
          <p:cNvPr id="4" name="Content Placeholder 3"/>
          <p:cNvSpPr>
            <a:spLocks noGrp="1"/>
          </p:cNvSpPr>
          <p:nvPr>
            <p:ph sz="half" idx="2"/>
          </p:nvPr>
        </p:nvSpPr>
        <p:spPr>
          <a:xfrm>
            <a:off x="4648200" y="0"/>
            <a:ext cx="4495800" cy="6858000"/>
          </a:xfrm>
        </p:spPr>
        <p:txBody>
          <a:bodyPr>
            <a:normAutofit lnSpcReduction="10000"/>
          </a:bodyPr>
          <a:lstStyle/>
          <a:p>
            <a:r>
              <a:rPr lang="en-US" sz="3200" dirty="0" smtClean="0"/>
              <a:t>It is so easy to point fingers at others , at Adventism, and at nominal churches, but what about us?  Are we following the idols of today; rock stars, athletes, money hoarding; the idols of our age?  Are we part of the world’s ill’s, clamoring after its sins, or are we part of the solution?</a:t>
            </a:r>
            <a:endParaRPr lang="en-US" sz="3200" dirty="0"/>
          </a:p>
        </p:txBody>
      </p:sp>
      <p:pic>
        <p:nvPicPr>
          <p:cNvPr id="4098" name="Picture 2" descr="C:\Users\Dad\Contacts\Downloads\download (56).jpg"/>
          <p:cNvPicPr>
            <a:picLocks noGrp="1" noChangeAspect="1" noChangeArrowheads="1"/>
          </p:cNvPicPr>
          <p:nvPr>
            <p:ph sz="half" idx="1"/>
          </p:nvPr>
        </p:nvPicPr>
        <p:blipFill>
          <a:blip r:embed="rId2" cstate="print"/>
          <a:srcRect/>
          <a:stretch>
            <a:fillRect/>
          </a:stretch>
        </p:blipFill>
        <p:spPr bwMode="auto">
          <a:xfrm>
            <a:off x="0" y="838200"/>
            <a:ext cx="4876800" cy="60198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rPr>
              <a:t>Who Has Our Heart?</a:t>
            </a:r>
            <a:endParaRPr lang="en-US"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fontScale="77500" lnSpcReduction="20000"/>
          </a:bodyPr>
          <a:lstStyle/>
          <a:p>
            <a:r>
              <a:rPr lang="en-US" dirty="0" smtClean="0"/>
              <a:t>“In </a:t>
            </a:r>
            <a:r>
              <a:rPr lang="en-US" dirty="0" smtClean="0"/>
              <a:t>giving ourselves to God, we must necessarily give up all that would separate us from Him. Hence the Saviour says, "Whosoever he be of you that forsaketh not all that he hath, he cannot be My disciple." Luke 14:33. Whatever shall draw away the heart from God must be given up. Mammon is the idol of many. The love of money, the desire for wealth, is the golden chain that binds them to Satan. Reputation and worldly honor are worshiped by another class. The life of selfish ease and freedom from responsibility is the idol of others. But these slavish bands must be broken. We cannot be half the Lord's and half the world's. We are not God's children unless we are such entirely.</a:t>
            </a:r>
          </a:p>
          <a:p>
            <a:r>
              <a:rPr lang="en-US" dirty="0" smtClean="0"/>
              <a:t>There are those who profess to serve God, while they rely upon their own efforts to obey His law, to form a right character, and secure salvation. Their hearts are not moved by any deep sense of the love of Christ, but they seek to perform the duties of the Christian life as that which God requires of them in order to gain heaven</a:t>
            </a:r>
            <a:r>
              <a:rPr lang="en-US" dirty="0" smtClean="0"/>
              <a:t>.”  Steps to Christ, pg. 44</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u="sng" dirty="0" smtClean="0">
                <a:solidFill>
                  <a:srgbClr val="0070C0"/>
                </a:solidFill>
              </a:rPr>
              <a:t>Fed Up</a:t>
            </a:r>
            <a:endParaRPr lang="en-US" u="sng" dirty="0">
              <a:solidFill>
                <a:srgbClr val="0070C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a:t>And it came to pass in the seventh year, in the fifth </a:t>
            </a:r>
            <a:r>
              <a:rPr lang="en-US" i="1" dirty="0"/>
              <a:t>month</a:t>
            </a:r>
            <a:r>
              <a:rPr lang="en-US" dirty="0"/>
              <a:t>, the tenth </a:t>
            </a:r>
            <a:r>
              <a:rPr lang="en-US" i="1" dirty="0"/>
              <a:t>day</a:t>
            </a:r>
            <a:r>
              <a:rPr lang="en-US" dirty="0"/>
              <a:t> of </a:t>
            </a:r>
            <a:r>
              <a:rPr lang="en-US" dirty="0" smtClean="0"/>
              <a:t>the month</a:t>
            </a:r>
            <a:r>
              <a:rPr lang="en-US" dirty="0"/>
              <a:t>, </a:t>
            </a:r>
            <a:r>
              <a:rPr lang="en-US" i="1" dirty="0"/>
              <a:t>that</a:t>
            </a:r>
            <a:r>
              <a:rPr lang="en-US" dirty="0"/>
              <a:t> certain of the elders of Israel came to enquire of the LORD, and sat before </a:t>
            </a:r>
            <a:r>
              <a:rPr lang="en-US" dirty="0" smtClean="0"/>
              <a:t>me.  Then </a:t>
            </a:r>
            <a:r>
              <a:rPr lang="en-US" dirty="0"/>
              <a:t>came the word of the LORD unto me, </a:t>
            </a:r>
            <a:r>
              <a:rPr lang="en-US" dirty="0" smtClean="0"/>
              <a:t>saying, Son </a:t>
            </a:r>
            <a:r>
              <a:rPr lang="en-US" dirty="0"/>
              <a:t>of man, speak unto the elders of Israel, and say unto them, Thus saith the Lord GOD; Are ye come to enquire of me? </a:t>
            </a:r>
            <a:r>
              <a:rPr lang="en-US" i="1" dirty="0"/>
              <a:t>As</a:t>
            </a:r>
            <a:r>
              <a:rPr lang="en-US" dirty="0"/>
              <a:t> I live, saith the Lord GOD, I will not be enquired of by you</a:t>
            </a:r>
            <a:r>
              <a:rPr lang="en-US" dirty="0" smtClean="0"/>
              <a:t>. </a:t>
            </a:r>
            <a:r>
              <a:rPr lang="en-US" dirty="0"/>
              <a:t> Wilt thou judge them, son of man, wilt thou judge </a:t>
            </a:r>
            <a:r>
              <a:rPr lang="en-US" i="1" dirty="0"/>
              <a:t>them</a:t>
            </a:r>
            <a:r>
              <a:rPr lang="en-US" dirty="0"/>
              <a:t>? cause them to know the abominations of their fathers</a:t>
            </a:r>
            <a:r>
              <a:rPr lang="en-US" dirty="0" smtClean="0"/>
              <a:t>:”  Ezekiel 20:1-4</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914400"/>
          </a:xfrm>
        </p:spPr>
        <p:txBody>
          <a:bodyPr/>
          <a:lstStyle/>
          <a:p>
            <a:r>
              <a:rPr lang="en-US" u="sng" dirty="0" smtClean="0">
                <a:solidFill>
                  <a:srgbClr val="FF0000"/>
                </a:solidFill>
              </a:rPr>
              <a:t>Herod</a:t>
            </a:r>
            <a:endParaRPr lang="en-US" u="sng" dirty="0">
              <a:solidFill>
                <a:srgbClr val="FF0000"/>
              </a:solidFill>
            </a:endParaRPr>
          </a:p>
        </p:txBody>
      </p:sp>
      <p:sp>
        <p:nvSpPr>
          <p:cNvPr id="4" name="Content Placeholder 3"/>
          <p:cNvSpPr>
            <a:spLocks noGrp="1"/>
          </p:cNvSpPr>
          <p:nvPr>
            <p:ph sz="half" idx="2"/>
          </p:nvPr>
        </p:nvSpPr>
        <p:spPr>
          <a:xfrm>
            <a:off x="4648200" y="0"/>
            <a:ext cx="4495800" cy="6858000"/>
          </a:xfrm>
        </p:spPr>
        <p:txBody>
          <a:bodyPr>
            <a:normAutofit fontScale="85000" lnSpcReduction="20000"/>
          </a:bodyPr>
          <a:lstStyle/>
          <a:p>
            <a:r>
              <a:rPr lang="en-US" dirty="0" smtClean="0"/>
              <a:t>“</a:t>
            </a:r>
            <a:r>
              <a:rPr lang="en-US" dirty="0"/>
              <a:t>Herod had rejected the truth spoken to him by the greatest of the prophets, and no other message was he to receive. Not a word had the Majesty of heaven for him. That ear that had ever been open to human woe, had no room for Herod's commands. Those eyes that had ever rested upon the penitent sinner in pitying, forgiving love had no look to bestow upon Herod. Those lips that had uttered the most impressive truth, that in tones of tenderest entreaty had pleaded with the most sinful and the most degraded, were closed to the haughty king who felt no need of a Saviour</a:t>
            </a:r>
            <a:r>
              <a:rPr lang="en-US" dirty="0" smtClean="0"/>
              <a:t>.”  DA, pg. 730</a:t>
            </a:r>
            <a:endParaRPr lang="en-US" dirty="0"/>
          </a:p>
        </p:txBody>
      </p:sp>
      <p:pic>
        <p:nvPicPr>
          <p:cNvPr id="1026" name="Picture 2" descr="C:\Users\Dad\Contacts\Downloads\download (50).jpg"/>
          <p:cNvPicPr>
            <a:picLocks noGrp="1" noChangeAspect="1" noChangeArrowheads="1"/>
          </p:cNvPicPr>
          <p:nvPr>
            <p:ph sz="half" idx="1"/>
          </p:nvPr>
        </p:nvPicPr>
        <p:blipFill>
          <a:blip r:embed="rId2" cstate="print"/>
          <a:srcRect/>
          <a:stretch>
            <a:fillRect/>
          </a:stretch>
        </p:blipFill>
        <p:spPr bwMode="auto">
          <a:xfrm>
            <a:off x="0" y="762000"/>
            <a:ext cx="4571999" cy="6096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7030A0"/>
                </a:solidFill>
              </a:rPr>
              <a:t>Rebellion</a:t>
            </a:r>
            <a:endParaRPr lang="en-US" u="sng" dirty="0">
              <a:solidFill>
                <a:srgbClr val="7030A0"/>
              </a:solidFill>
            </a:endParaRPr>
          </a:p>
        </p:txBody>
      </p:sp>
      <p:sp>
        <p:nvSpPr>
          <p:cNvPr id="3" name="Content Placeholder 2"/>
          <p:cNvSpPr>
            <a:spLocks noGrp="1"/>
          </p:cNvSpPr>
          <p:nvPr>
            <p:ph idx="1"/>
          </p:nvPr>
        </p:nvSpPr>
        <p:spPr>
          <a:xfrm>
            <a:off x="0" y="685800"/>
            <a:ext cx="8686800" cy="6172200"/>
          </a:xfrm>
        </p:spPr>
        <p:txBody>
          <a:bodyPr>
            <a:normAutofit fontScale="85000" lnSpcReduction="20000"/>
          </a:bodyPr>
          <a:lstStyle/>
          <a:p>
            <a:r>
              <a:rPr lang="en-US" baseline="30000" dirty="0" smtClean="0"/>
              <a:t>“</a:t>
            </a:r>
            <a:r>
              <a:rPr lang="en-US" dirty="0" smtClean="0"/>
              <a:t>And </a:t>
            </a:r>
            <a:r>
              <a:rPr lang="en-US" dirty="0"/>
              <a:t>say unto them, Thus saith the Lord GOD; In the day when I chose Israel, and lifted up mine hand unto the seed of the house of Jacob, and made myself known unto them in the land of Egypt, when I lifted up mine hand unto them, saying, I </a:t>
            </a:r>
            <a:r>
              <a:rPr lang="en-US" i="1" dirty="0"/>
              <a:t>am</a:t>
            </a:r>
            <a:r>
              <a:rPr lang="en-US" dirty="0"/>
              <a:t> the LORD your God</a:t>
            </a:r>
            <a:r>
              <a:rPr lang="en-US" dirty="0" smtClean="0"/>
              <a:t>; </a:t>
            </a:r>
            <a:r>
              <a:rPr lang="en-US" dirty="0"/>
              <a:t> In the day </a:t>
            </a:r>
            <a:r>
              <a:rPr lang="en-US" i="1" dirty="0"/>
              <a:t>that</a:t>
            </a:r>
            <a:r>
              <a:rPr lang="en-US" dirty="0"/>
              <a:t> I lifted up mine hand unto them, to bring them forth of the land of Egypt into a land that I had espied for them, flowing with milk and honey, which </a:t>
            </a:r>
            <a:r>
              <a:rPr lang="en-US" i="1" dirty="0"/>
              <a:t>is</a:t>
            </a:r>
            <a:r>
              <a:rPr lang="en-US" dirty="0"/>
              <a:t> the glory of all </a:t>
            </a:r>
            <a:r>
              <a:rPr lang="en-US" dirty="0" smtClean="0"/>
              <a:t>lands:  Then </a:t>
            </a:r>
            <a:r>
              <a:rPr lang="en-US" dirty="0"/>
              <a:t>said I unto them, Cast ye away every man the abominations of his eyes, and defile not yourselves with the idols of Egypt: I </a:t>
            </a:r>
            <a:r>
              <a:rPr lang="en-US" i="1" dirty="0"/>
              <a:t>am</a:t>
            </a:r>
            <a:r>
              <a:rPr lang="en-US" dirty="0"/>
              <a:t> the LORD your God</a:t>
            </a:r>
            <a:r>
              <a:rPr lang="en-US" dirty="0" smtClean="0"/>
              <a:t>. </a:t>
            </a:r>
            <a:r>
              <a:rPr lang="en-US" dirty="0"/>
              <a:t> But they rebelled against me, and would not hearken unto me: they did not every man cast away the abominations of their eyes, neither did they forsake the idols of Egypt: then I said, I will pour out my fury upon them, to accomplish my anger against them in the midst of the land of Egypt</a:t>
            </a:r>
            <a:r>
              <a:rPr lang="en-US" dirty="0" smtClean="0"/>
              <a:t>.”  Ezekiel 20:5-8</a:t>
            </a: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14400"/>
          </a:xfrm>
        </p:spPr>
        <p:txBody>
          <a:bodyPr/>
          <a:lstStyle/>
          <a:p>
            <a:r>
              <a:rPr lang="en-US" u="sng" dirty="0" smtClean="0">
                <a:solidFill>
                  <a:srgbClr val="FF0000"/>
                </a:solidFill>
              </a:rPr>
              <a:t>The Golden Calf</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a:bodyPr>
          <a:lstStyle/>
          <a:p>
            <a:r>
              <a:rPr lang="en-US" dirty="0" smtClean="0"/>
              <a:t>“</a:t>
            </a:r>
            <a:r>
              <a:rPr lang="en-US" dirty="0"/>
              <a:t> And he received </a:t>
            </a:r>
            <a:r>
              <a:rPr lang="en-US" i="1" dirty="0"/>
              <a:t>them</a:t>
            </a:r>
            <a:r>
              <a:rPr lang="en-US" dirty="0"/>
              <a:t> at their hand, and fashioned it with a graving tool, after he had made it a molten calf: and they said, These </a:t>
            </a:r>
            <a:r>
              <a:rPr lang="en-US" i="1" dirty="0"/>
              <a:t>be</a:t>
            </a:r>
            <a:r>
              <a:rPr lang="en-US" dirty="0"/>
              <a:t> thy gods, O Israel, which brought thee up out of the land of </a:t>
            </a:r>
            <a:r>
              <a:rPr lang="en-US" dirty="0" smtClean="0"/>
              <a:t>Egypt.  And </a:t>
            </a:r>
            <a:r>
              <a:rPr lang="en-US" dirty="0"/>
              <a:t>when Aaron saw </a:t>
            </a:r>
            <a:r>
              <a:rPr lang="en-US" i="1" dirty="0"/>
              <a:t>it</a:t>
            </a:r>
            <a:r>
              <a:rPr lang="en-US" dirty="0"/>
              <a:t>, he built an altar before it; and Aaron made proclamation, and said, To morrow </a:t>
            </a:r>
            <a:r>
              <a:rPr lang="en-US" i="1" dirty="0"/>
              <a:t>is</a:t>
            </a:r>
            <a:r>
              <a:rPr lang="en-US" dirty="0"/>
              <a:t> a feast to the LORD</a:t>
            </a:r>
            <a:r>
              <a:rPr lang="en-US" dirty="0" smtClean="0"/>
              <a:t>.”  Ex. 32:5,6</a:t>
            </a:r>
            <a:endParaRPr lang="en-US" dirty="0"/>
          </a:p>
          <a:p>
            <a:endParaRPr lang="en-US" dirty="0"/>
          </a:p>
        </p:txBody>
      </p:sp>
      <p:pic>
        <p:nvPicPr>
          <p:cNvPr id="2050" name="Picture 2" descr="C:\Users\Dad\Contacts\Downloads\download (51).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00B050"/>
                </a:solidFill>
              </a:rPr>
              <a:t>Mercy/Deliverance</a:t>
            </a:r>
            <a:endParaRPr lang="en-US" u="sng" dirty="0">
              <a:solidFill>
                <a:srgbClr val="00B050"/>
              </a:solidFill>
            </a:endParaRPr>
          </a:p>
        </p:txBody>
      </p:sp>
      <p:sp>
        <p:nvSpPr>
          <p:cNvPr id="3" name="Content Placeholder 2"/>
          <p:cNvSpPr>
            <a:spLocks noGrp="1"/>
          </p:cNvSpPr>
          <p:nvPr>
            <p:ph idx="1"/>
          </p:nvPr>
        </p:nvSpPr>
        <p:spPr>
          <a:xfrm>
            <a:off x="0" y="762000"/>
            <a:ext cx="9144000" cy="6096000"/>
          </a:xfrm>
        </p:spPr>
        <p:txBody>
          <a:bodyPr>
            <a:normAutofit/>
          </a:bodyPr>
          <a:lstStyle/>
          <a:p>
            <a:r>
              <a:rPr lang="en-US" dirty="0" smtClean="0"/>
              <a:t>“But </a:t>
            </a:r>
            <a:r>
              <a:rPr lang="en-US" dirty="0"/>
              <a:t>I wrought for my name's sake, that it should not be polluted before the heathen, among whom they </a:t>
            </a:r>
            <a:r>
              <a:rPr lang="en-US" i="1" dirty="0"/>
              <a:t>were</a:t>
            </a:r>
            <a:r>
              <a:rPr lang="en-US" dirty="0"/>
              <a:t>, in whose sight I made myself known unto them, in bringing them forth out of the land of </a:t>
            </a:r>
            <a:r>
              <a:rPr lang="en-US" dirty="0" smtClean="0"/>
              <a:t>Egypt.  Wherefore </a:t>
            </a:r>
            <a:r>
              <a:rPr lang="en-US" dirty="0"/>
              <a:t>I caused them to go forth out of the land of Egypt, and brought them into the </a:t>
            </a:r>
            <a:r>
              <a:rPr lang="en-US" dirty="0" smtClean="0"/>
              <a:t>wilderness.  And </a:t>
            </a:r>
            <a:r>
              <a:rPr lang="en-US" dirty="0"/>
              <a:t>I gave them my statutes, and shewed them my judgments, which </a:t>
            </a:r>
            <a:r>
              <a:rPr lang="en-US" i="1" dirty="0"/>
              <a:t>if</a:t>
            </a:r>
            <a:r>
              <a:rPr lang="en-US" dirty="0"/>
              <a:t> a man do, he shall even live in </a:t>
            </a:r>
            <a:r>
              <a:rPr lang="en-US" dirty="0" smtClean="0"/>
              <a:t>them.  Moreover </a:t>
            </a:r>
            <a:r>
              <a:rPr lang="en-US" dirty="0"/>
              <a:t>also I gave them my sabbaths, to be a sign between me and them, that they might know that I </a:t>
            </a:r>
            <a:r>
              <a:rPr lang="en-US" i="1" dirty="0"/>
              <a:t>am</a:t>
            </a:r>
            <a:r>
              <a:rPr lang="en-US" dirty="0"/>
              <a:t> the LORD that sanctify them</a:t>
            </a:r>
            <a:r>
              <a:rPr lang="en-US" dirty="0" smtClean="0"/>
              <a:t>.”  Ezekiel 20:9-12</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914400"/>
          </a:xfrm>
        </p:spPr>
        <p:txBody>
          <a:bodyPr>
            <a:normAutofit fontScale="90000"/>
          </a:bodyPr>
          <a:lstStyle/>
          <a:p>
            <a:r>
              <a:rPr lang="en-US" u="sng" dirty="0" smtClean="0">
                <a:solidFill>
                  <a:srgbClr val="00B050"/>
                </a:solidFill>
              </a:rPr>
              <a:t>Sabbath and Idolatry</a:t>
            </a:r>
            <a:endParaRPr lang="en-US" u="sng" dirty="0">
              <a:solidFill>
                <a:srgbClr val="00B050"/>
              </a:solidFill>
            </a:endParaRPr>
          </a:p>
        </p:txBody>
      </p:sp>
      <p:sp>
        <p:nvSpPr>
          <p:cNvPr id="4" name="Content Placeholder 3"/>
          <p:cNvSpPr>
            <a:spLocks noGrp="1"/>
          </p:cNvSpPr>
          <p:nvPr>
            <p:ph sz="half" idx="2"/>
          </p:nvPr>
        </p:nvSpPr>
        <p:spPr>
          <a:xfrm>
            <a:off x="4648200" y="0"/>
            <a:ext cx="4495800" cy="6858000"/>
          </a:xfrm>
        </p:spPr>
        <p:txBody>
          <a:bodyPr>
            <a:normAutofit fontScale="92500" lnSpcReduction="10000"/>
          </a:bodyPr>
          <a:lstStyle/>
          <a:p>
            <a:r>
              <a:rPr lang="en-US" dirty="0" smtClean="0"/>
              <a:t>“No </a:t>
            </a:r>
            <a:r>
              <a:rPr lang="en-US" dirty="0"/>
              <a:t>other institution which was committed to the Jews tended so fully to distinguish them from surrounding nations as did the Sabbath. God designed that its observance should designate them as His worshipers. It was to be a token of their separation from idolatry, and their connection with the true God. But in order to keep the Sabbath holy, men must themselves be holy. Through faith they must become partakers of the righteousness of Christ</a:t>
            </a:r>
            <a:r>
              <a:rPr lang="en-US" dirty="0" smtClean="0"/>
              <a:t>.”  DA, pg. 283</a:t>
            </a:r>
            <a:endParaRPr lang="en-US" dirty="0"/>
          </a:p>
        </p:txBody>
      </p:sp>
      <p:pic>
        <p:nvPicPr>
          <p:cNvPr id="3074"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685800"/>
            <a:ext cx="4572000" cy="6172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chemeClr val="accent6"/>
                </a:solidFill>
              </a:rPr>
              <a:t>Sanctification</a:t>
            </a:r>
            <a:endParaRPr lang="en-US" u="sng" dirty="0">
              <a:solidFill>
                <a:schemeClr val="accent6"/>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“Since </a:t>
            </a:r>
            <a:r>
              <a:rPr lang="en-US" dirty="0"/>
              <a:t>He made all things, He made the Sabbath. By Him it was set apart as a memorial of the work of creation. It points to Him as both the Creator and the Sanctifier. It declares that He who created all things in heaven and in earth, and by whom all things hold together, is the head of the church, and that by His power we are reconciled to God. For, speaking of Israel, He said, "I gave them My Sabbaths, to be a sign between Me and them, that they might know that I am the Lord that sanctify them,"--make them holy. Ezek. 20:12. Then the Sabbath is a sign of Christ's power to make us holy. And it is given to all whom Christ makes holy. As a sign of His sanctifying power, the Sabbath is given to all who through Christ become a part of the Israel of God</a:t>
            </a:r>
            <a:r>
              <a:rPr lang="en-US" dirty="0" smtClean="0"/>
              <a:t>.”  DA, pg. 288</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572000" cy="914400"/>
          </a:xfrm>
        </p:spPr>
        <p:txBody>
          <a:bodyPr/>
          <a:lstStyle/>
          <a:p>
            <a:r>
              <a:rPr lang="en-US" u="sng" dirty="0" smtClean="0">
                <a:solidFill>
                  <a:srgbClr val="00B050"/>
                </a:solidFill>
              </a:rPr>
              <a:t>Land of Delights</a:t>
            </a:r>
            <a:endParaRPr lang="en-US" u="sng" dirty="0">
              <a:solidFill>
                <a:srgbClr val="00B050"/>
              </a:solidFill>
            </a:endParaRPr>
          </a:p>
        </p:txBody>
      </p:sp>
      <p:sp>
        <p:nvSpPr>
          <p:cNvPr id="3" name="Content Placeholder 2"/>
          <p:cNvSpPr>
            <a:spLocks noGrp="1"/>
          </p:cNvSpPr>
          <p:nvPr>
            <p:ph sz="half" idx="1"/>
          </p:nvPr>
        </p:nvSpPr>
        <p:spPr>
          <a:xfrm>
            <a:off x="0" y="0"/>
            <a:ext cx="4495800" cy="6858000"/>
          </a:xfrm>
        </p:spPr>
        <p:txBody>
          <a:bodyPr>
            <a:normAutofit fontScale="85000" lnSpcReduction="20000"/>
          </a:bodyPr>
          <a:lstStyle/>
          <a:p>
            <a:r>
              <a:rPr lang="en-US" dirty="0" smtClean="0"/>
              <a:t>“</a:t>
            </a:r>
            <a:r>
              <a:rPr lang="en-US" dirty="0"/>
              <a:t>But the house of Israel rebelled against me in the wilderness: they walked not in my statutes, and they despised my judgments, </a:t>
            </a:r>
            <a:r>
              <a:rPr lang="en-US" dirty="0" smtClean="0"/>
              <a:t>which </a:t>
            </a:r>
            <a:r>
              <a:rPr lang="en-US" i="1" dirty="0" smtClean="0"/>
              <a:t>if</a:t>
            </a:r>
            <a:r>
              <a:rPr lang="en-US" dirty="0"/>
              <a:t> a man do, he shall even live in them; and my sabbaths they greatly polluted: then I said, I would pour out my fury upon them in the wilderness, to consume them</a:t>
            </a:r>
            <a:r>
              <a:rPr lang="en-US" dirty="0" smtClean="0"/>
              <a:t>.  </a:t>
            </a:r>
            <a:r>
              <a:rPr lang="en-US" dirty="0"/>
              <a:t> But I wrought for my name's sake, that it should not be polluted before the heathen, in whose sight I brought them </a:t>
            </a:r>
            <a:r>
              <a:rPr lang="en-US" dirty="0" smtClean="0"/>
              <a:t>out.  Yet </a:t>
            </a:r>
            <a:r>
              <a:rPr lang="en-US" dirty="0"/>
              <a:t>also I lifted up my hand unto them in the wilderness, that I would not bring them into the land which I had given </a:t>
            </a:r>
            <a:r>
              <a:rPr lang="en-US" i="1" dirty="0"/>
              <a:t>them</a:t>
            </a:r>
            <a:r>
              <a:rPr lang="en-US" dirty="0"/>
              <a:t>, flowing with milk and honey, which </a:t>
            </a:r>
            <a:r>
              <a:rPr lang="en-US" i="1" dirty="0"/>
              <a:t>is</a:t>
            </a:r>
            <a:r>
              <a:rPr lang="en-US" dirty="0"/>
              <a:t> the glory of all lands</a:t>
            </a:r>
            <a:r>
              <a:rPr lang="en-US" dirty="0" smtClean="0"/>
              <a:t>;”  Ezekiel 20:13-15</a:t>
            </a:r>
            <a:endParaRPr lang="en-US" dirty="0"/>
          </a:p>
          <a:p>
            <a:endParaRPr lang="en-US" dirty="0"/>
          </a:p>
        </p:txBody>
      </p:sp>
      <p:pic>
        <p:nvPicPr>
          <p:cNvPr id="4098" name="Picture 2" descr="C:\Users\Dad\Contacts\Downloads\download (52).jpg"/>
          <p:cNvPicPr>
            <a:picLocks noGrp="1" noChangeAspect="1" noChangeArrowheads="1"/>
          </p:cNvPicPr>
          <p:nvPr>
            <p:ph sz="half" idx="2"/>
          </p:nvPr>
        </p:nvPicPr>
        <p:blipFill>
          <a:blip r:embed="rId2" cstate="print"/>
          <a:srcRect/>
          <a:stretch>
            <a:fillRect/>
          </a:stretch>
        </p:blipFill>
        <p:spPr bwMode="auto">
          <a:xfrm>
            <a:off x="4572000" y="838200"/>
            <a:ext cx="4572000" cy="60198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1507</Words>
  <Application>Microsoft Office PowerPoint</Application>
  <PresentationFormat>On-screen Show (4:3)</PresentationFormat>
  <Paragraphs>35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Ezekiel, pt. 12</vt:lpstr>
      <vt:lpstr>Fed Up</vt:lpstr>
      <vt:lpstr>Herod</vt:lpstr>
      <vt:lpstr>Rebellion</vt:lpstr>
      <vt:lpstr>The Golden Calf</vt:lpstr>
      <vt:lpstr>Mercy/Deliverance</vt:lpstr>
      <vt:lpstr>Sabbath and Idolatry</vt:lpstr>
      <vt:lpstr>Sanctification</vt:lpstr>
      <vt:lpstr>Land of Delights</vt:lpstr>
      <vt:lpstr>More Than 1,000 Years</vt:lpstr>
      <vt:lpstr>Continual Story</vt:lpstr>
      <vt:lpstr>Modern Adventism</vt:lpstr>
      <vt:lpstr>Evangelical Conferences and Desmond Ford</vt:lpstr>
      <vt:lpstr>Apostasy Has An End!</vt:lpstr>
      <vt:lpstr>Goodbye!</vt:lpstr>
      <vt:lpstr>How About Us?</vt:lpstr>
      <vt:lpstr>Who Has Our Heart?</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12</dc:title>
  <dc:creator>Dad</dc:creator>
  <cp:lastModifiedBy>Dad</cp:lastModifiedBy>
  <cp:revision>3</cp:revision>
  <dcterms:created xsi:type="dcterms:W3CDTF">2012-12-28T13:25:01Z</dcterms:created>
  <dcterms:modified xsi:type="dcterms:W3CDTF">2012-12-29T02:27:16Z</dcterms:modified>
</cp:coreProperties>
</file>